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82" r:id="rId2"/>
    <p:sldId id="281" r:id="rId3"/>
    <p:sldId id="284" r:id="rId4"/>
    <p:sldId id="285" r:id="rId5"/>
    <p:sldId id="286" r:id="rId6"/>
    <p:sldId id="287" r:id="rId7"/>
    <p:sldId id="289" r:id="rId8"/>
    <p:sldId id="290" r:id="rId9"/>
    <p:sldId id="295" r:id="rId10"/>
    <p:sldId id="291" r:id="rId11"/>
    <p:sldId id="292" r:id="rId12"/>
    <p:sldId id="293" r:id="rId13"/>
    <p:sldId id="320" r:id="rId14"/>
    <p:sldId id="294" r:id="rId15"/>
    <p:sldId id="318" r:id="rId16"/>
    <p:sldId id="319" r:id="rId17"/>
    <p:sldId id="296" r:id="rId18"/>
    <p:sldId id="298" r:id="rId19"/>
    <p:sldId id="299" r:id="rId20"/>
    <p:sldId id="300" r:id="rId21"/>
    <p:sldId id="301" r:id="rId22"/>
    <p:sldId id="302" r:id="rId23"/>
    <p:sldId id="303" r:id="rId24"/>
    <p:sldId id="304" r:id="rId25"/>
    <p:sldId id="305" r:id="rId26"/>
    <p:sldId id="307" r:id="rId27"/>
    <p:sldId id="308" r:id="rId28"/>
    <p:sldId id="309" r:id="rId29"/>
    <p:sldId id="306" r:id="rId30"/>
    <p:sldId id="310" r:id="rId31"/>
    <p:sldId id="311" r:id="rId32"/>
    <p:sldId id="312" r:id="rId33"/>
    <p:sldId id="313" r:id="rId34"/>
    <p:sldId id="314" r:id="rId35"/>
    <p:sldId id="315" r:id="rId36"/>
    <p:sldId id="316" r:id="rId37"/>
    <p:sldId id="321" r:id="rId38"/>
    <p:sldId id="322" r:id="rId39"/>
    <p:sldId id="324" r:id="rId40"/>
    <p:sldId id="325" r:id="rId41"/>
    <p:sldId id="326" r:id="rId42"/>
    <p:sldId id="327" r:id="rId43"/>
    <p:sldId id="328" r:id="rId44"/>
    <p:sldId id="335" r:id="rId45"/>
    <p:sldId id="342" r:id="rId46"/>
    <p:sldId id="346" r:id="rId47"/>
    <p:sldId id="343" r:id="rId48"/>
    <p:sldId id="344" r:id="rId49"/>
    <p:sldId id="345" r:id="rId50"/>
    <p:sldId id="347" r:id="rId51"/>
    <p:sldId id="372" r:id="rId52"/>
    <p:sldId id="348" r:id="rId53"/>
    <p:sldId id="329" r:id="rId54"/>
    <p:sldId id="330" r:id="rId55"/>
    <p:sldId id="331" r:id="rId56"/>
    <p:sldId id="332" r:id="rId57"/>
    <p:sldId id="333" r:id="rId58"/>
    <p:sldId id="334" r:id="rId59"/>
    <p:sldId id="349" r:id="rId60"/>
    <p:sldId id="352" r:id="rId61"/>
    <p:sldId id="353" r:id="rId62"/>
    <p:sldId id="354" r:id="rId63"/>
    <p:sldId id="355" r:id="rId64"/>
    <p:sldId id="356" r:id="rId65"/>
    <p:sldId id="357" r:id="rId66"/>
    <p:sldId id="359" r:id="rId67"/>
    <p:sldId id="360" r:id="rId68"/>
    <p:sldId id="361" r:id="rId69"/>
    <p:sldId id="362" r:id="rId70"/>
    <p:sldId id="363" r:id="rId71"/>
    <p:sldId id="364" r:id="rId72"/>
    <p:sldId id="366" r:id="rId73"/>
    <p:sldId id="365" r:id="rId74"/>
    <p:sldId id="367" r:id="rId75"/>
    <p:sldId id="368" r:id="rId76"/>
    <p:sldId id="370" r:id="rId77"/>
    <p:sldId id="377" r:id="rId78"/>
    <p:sldId id="378" r:id="rId79"/>
    <p:sldId id="376" r:id="rId80"/>
    <p:sldId id="371" r:id="rId8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Agenda" id="{0DDEF0D0-614C-4285-A296-BB893B2B865C}">
          <p14:sldIdLst>
            <p14:sldId id="282"/>
            <p14:sldId id="281"/>
          </p14:sldIdLst>
        </p14:section>
        <p14:section name="Wat is, en waarom, Web Scale" id="{02A5B18C-0564-424D-8AF3-83FAA2742B18}">
          <p14:sldIdLst>
            <p14:sldId id="284"/>
            <p14:sldId id="285"/>
            <p14:sldId id="286"/>
            <p14:sldId id="287"/>
            <p14:sldId id="289"/>
            <p14:sldId id="290"/>
            <p14:sldId id="295"/>
            <p14:sldId id="291"/>
            <p14:sldId id="292"/>
            <p14:sldId id="293"/>
            <p14:sldId id="320"/>
            <p14:sldId id="294"/>
            <p14:sldId id="318"/>
            <p14:sldId id="319"/>
          </p14:sldIdLst>
        </p14:section>
        <p14:section name="Web Scale architecturen" id="{25A09281-E59B-4676-B163-248398B31986}">
          <p14:sldIdLst>
            <p14:sldId id="296"/>
            <p14:sldId id="298"/>
            <p14:sldId id="299"/>
            <p14:sldId id="300"/>
            <p14:sldId id="301"/>
            <p14:sldId id="302"/>
            <p14:sldId id="303"/>
            <p14:sldId id="304"/>
            <p14:sldId id="305"/>
            <p14:sldId id="307"/>
            <p14:sldId id="308"/>
            <p14:sldId id="309"/>
            <p14:sldId id="306"/>
            <p14:sldId id="310"/>
            <p14:sldId id="311"/>
            <p14:sldId id="312"/>
            <p14:sldId id="313"/>
            <p14:sldId id="314"/>
            <p14:sldId id="315"/>
            <p14:sldId id="316"/>
            <p14:sldId id="321"/>
          </p14:sldIdLst>
        </p14:section>
        <p14:section name="Technologiëen &amp; ontwikkelingen" id="{F025A90A-0B6E-47FA-AD41-251BAD173E1B}">
          <p14:sldIdLst>
            <p14:sldId id="322"/>
            <p14:sldId id="324"/>
            <p14:sldId id="325"/>
            <p14:sldId id="326"/>
            <p14:sldId id="327"/>
            <p14:sldId id="328"/>
          </p14:sldIdLst>
        </p14:section>
        <p14:section name="Hadoop" id="{11CD4FB3-2315-4BF6-9202-D11112D29AA2}">
          <p14:sldIdLst>
            <p14:sldId id="335"/>
            <p14:sldId id="342"/>
            <p14:sldId id="346"/>
            <p14:sldId id="343"/>
            <p14:sldId id="344"/>
            <p14:sldId id="345"/>
            <p14:sldId id="347"/>
            <p14:sldId id="372"/>
            <p14:sldId id="348"/>
          </p14:sldIdLst>
        </p14:section>
        <p14:section name="CQRS" id="{3B16A030-7CF3-4A5C-A809-D9BB8A720F62}">
          <p14:sldIdLst>
            <p14:sldId id="329"/>
            <p14:sldId id="330"/>
            <p14:sldId id="331"/>
            <p14:sldId id="332"/>
            <p14:sldId id="333"/>
            <p14:sldId id="334"/>
          </p14:sldIdLst>
        </p14:section>
        <p14:section name="WebScale@Enterprise" id="{F23FE78D-3E7D-4972-B212-C13D30B800AA}">
          <p14:sldIdLst>
            <p14:sldId id="349"/>
            <p14:sldId id="352"/>
            <p14:sldId id="353"/>
            <p14:sldId id="354"/>
            <p14:sldId id="355"/>
            <p14:sldId id="356"/>
            <p14:sldId id="357"/>
            <p14:sldId id="359"/>
            <p14:sldId id="360"/>
            <p14:sldId id="361"/>
            <p14:sldId id="362"/>
            <p14:sldId id="363"/>
            <p14:sldId id="364"/>
            <p14:sldId id="366"/>
            <p14:sldId id="365"/>
            <p14:sldId id="367"/>
          </p14:sldIdLst>
        </p14:section>
        <p14:section name="Beheer" id="{3684009C-89C1-4785-91C8-835C1BFC2EE8}">
          <p14:sldIdLst>
            <p14:sldId id="368"/>
            <p14:sldId id="370"/>
            <p14:sldId id="377"/>
            <p14:sldId id="378"/>
            <p14:sldId id="376"/>
            <p14:sldId id="371"/>
          </p14:sldIdLst>
        </p14:section>
        <p14:section name="Afsluiting" id="{82F452B1-A8EC-479C-8AA4-D6163B6254AF}">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A7DF"/>
    <a:srgbClr val="0072C6"/>
    <a:srgbClr val="55ACEE"/>
    <a:srgbClr val="073763"/>
    <a:srgbClr val="3A77B4"/>
    <a:srgbClr val="558DBE"/>
    <a:srgbClr val="71BA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51093" autoAdjust="0"/>
  </p:normalViewPr>
  <p:slideViewPr>
    <p:cSldViewPr>
      <p:cViewPr varScale="1">
        <p:scale>
          <a:sx n="56" d="100"/>
          <a:sy n="56" d="100"/>
        </p:scale>
        <p:origin x="348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nl-NL"/>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Calibri" panose="020F0502020204030204" pitchFamily="34" charset="0"/>
                <a:cs typeface="Arial" panose="020B0604020202020204" pitchFamily="34" charset="0"/>
              </a:defRPr>
            </a:lvl1pPr>
          </a:lstStyle>
          <a:p>
            <a:pPr>
              <a:defRPr/>
            </a:pPr>
            <a:fld id="{DD167EFF-3CCB-4D0F-8603-F9D39FCF5F57}" type="datetimeFigureOut">
              <a:rPr lang="nl-NL" altLang="en-US"/>
              <a:pPr>
                <a:defRPr/>
              </a:pPr>
              <a:t>29-9-2014</a:t>
            </a:fld>
            <a:endParaRPr lang="nl-NL"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l-NL"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anose="020F0502020204030204" pitchFamily="34" charset="0"/>
                <a:cs typeface="Arial" panose="020B0604020202020204" pitchFamily="34" charset="0"/>
              </a:defRPr>
            </a:lvl1pPr>
          </a:lstStyle>
          <a:p>
            <a:pPr>
              <a:defRPr/>
            </a:pPr>
            <a:fld id="{E1847AFD-1E56-497F-A54D-92DAF5C4B78C}" type="slidenum">
              <a:rPr lang="nl-NL" altLang="en-US"/>
              <a:pPr>
                <a:defRPr/>
              </a:pPr>
              <a:t>‹#›</a:t>
            </a:fld>
            <a:endParaRPr lang="nl-NL" altLang="en-US"/>
          </a:p>
        </p:txBody>
      </p:sp>
    </p:spTree>
    <p:extLst>
      <p:ext uri="{BB962C8B-B14F-4D97-AF65-F5344CB8AC3E}">
        <p14:creationId xmlns:p14="http://schemas.microsoft.com/office/powerpoint/2010/main" val="17928364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acebook.com/notes/facebook-engineering/looking-at-the-code-behind-our-three-uses-of-apache-hadoop/468211193919"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www.digitaltrends.com/social-media/nobody-panic-facebooks-artificial-intelligence-just-wants-to-know-how-youre-feeling/" TargetMode="External"/><Relationship Id="rId4" Type="http://schemas.openxmlformats.org/officeDocument/2006/relationships/hyperlink" Target="http://techcrunch.com/2010/04/22/facebook-edgerank/"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facebook.com/notes/facebook-engineering/looking-at-the-code-behind-our-three-uses-of-apache-hadoop/468211193919"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Reed's_la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kkovacs.eu/cassandra-vs-mongodb-vs-couchdb-vs-redi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Het </a:t>
            </a:r>
            <a:r>
              <a:rPr lang="en-US" dirty="0" err="1" smtClean="0"/>
              <a:t>doel</a:t>
            </a:r>
            <a:r>
              <a:rPr lang="en-US" dirty="0" smtClean="0"/>
              <a:t> </a:t>
            </a:r>
            <a:r>
              <a:rPr lang="en-US" dirty="0" smtClean="0"/>
              <a:t>is </a:t>
            </a:r>
            <a:r>
              <a:rPr lang="en-US" dirty="0" err="1" smtClean="0"/>
              <a:t>niet</a:t>
            </a:r>
            <a:r>
              <a:rPr lang="en-US" dirty="0" smtClean="0"/>
              <a:t> om heel </a:t>
            </a:r>
            <a:r>
              <a:rPr lang="en-US" dirty="0" err="1" smtClean="0"/>
              <a:t>gedetailleerd</a:t>
            </a:r>
            <a:r>
              <a:rPr lang="en-US" dirty="0" smtClean="0"/>
              <a:t> in </a:t>
            </a:r>
            <a:r>
              <a:rPr lang="en-US" dirty="0" err="1" smtClean="0"/>
              <a:t>te</a:t>
            </a:r>
            <a:r>
              <a:rPr lang="en-US" dirty="0" smtClean="0"/>
              <a:t> </a:t>
            </a:r>
            <a:r>
              <a:rPr lang="en-US" dirty="0" err="1" smtClean="0"/>
              <a:t>gaan</a:t>
            </a:r>
            <a:r>
              <a:rPr lang="en-US" dirty="0" smtClean="0"/>
              <a:t> op </a:t>
            </a:r>
            <a:r>
              <a:rPr lang="en-US" dirty="0" err="1" smtClean="0"/>
              <a:t>alle</a:t>
            </a:r>
            <a:r>
              <a:rPr lang="en-US" dirty="0" smtClean="0"/>
              <a:t> </a:t>
            </a:r>
            <a:r>
              <a:rPr lang="en-US" dirty="0" err="1" smtClean="0"/>
              <a:t>technieken</a:t>
            </a:r>
            <a:r>
              <a:rPr lang="en-US" dirty="0" smtClean="0"/>
              <a:t>;</a:t>
            </a:r>
            <a:r>
              <a:rPr lang="en-US" baseline="0" dirty="0" smtClean="0"/>
              <a:t> </a:t>
            </a:r>
            <a:r>
              <a:rPr lang="en-US" baseline="0" dirty="0" err="1" smtClean="0"/>
              <a:t>daarvoor</a:t>
            </a:r>
            <a:r>
              <a:rPr lang="en-US" baseline="0" dirty="0" smtClean="0"/>
              <a:t> is </a:t>
            </a:r>
            <a:r>
              <a:rPr lang="en-US" baseline="0" dirty="0" err="1" smtClean="0"/>
              <a:t>bijna</a:t>
            </a:r>
            <a:r>
              <a:rPr lang="en-US" baseline="0" dirty="0" smtClean="0"/>
              <a:t> </a:t>
            </a:r>
            <a:r>
              <a:rPr lang="en-US" baseline="0" dirty="0" err="1" smtClean="0"/>
              <a:t>een</a:t>
            </a:r>
            <a:r>
              <a:rPr lang="en-US" baseline="0" dirty="0" smtClean="0"/>
              <a:t> </a:t>
            </a:r>
            <a:r>
              <a:rPr lang="en-US" baseline="0" dirty="0" err="1" smtClean="0"/>
              <a:t>sessie</a:t>
            </a:r>
            <a:r>
              <a:rPr lang="en-US" baseline="0" dirty="0" smtClean="0"/>
              <a:t> per </a:t>
            </a:r>
            <a:r>
              <a:rPr lang="en-US" baseline="0" dirty="0" err="1" smtClean="0"/>
              <a:t>onderwerp</a:t>
            </a:r>
            <a:r>
              <a:rPr lang="en-US" baseline="0" dirty="0" smtClean="0"/>
              <a:t> </a:t>
            </a:r>
            <a:r>
              <a:rPr lang="en-US" baseline="0" dirty="0" err="1" smtClean="0"/>
              <a:t>nodig</a:t>
            </a:r>
            <a:endParaRPr lang="en-US" baseline="0" dirty="0" smtClean="0"/>
          </a:p>
          <a:p>
            <a:r>
              <a:rPr lang="en-US" baseline="0" dirty="0" smtClean="0"/>
              <a:t>Het </a:t>
            </a:r>
            <a:r>
              <a:rPr lang="en-US" baseline="0" dirty="0" err="1" smtClean="0"/>
              <a:t>doel</a:t>
            </a:r>
            <a:r>
              <a:rPr lang="en-US" baseline="0" dirty="0" smtClean="0"/>
              <a:t> is </a:t>
            </a:r>
            <a:r>
              <a:rPr lang="en-US" baseline="0" dirty="0" err="1" smtClean="0"/>
              <a:t>wel</a:t>
            </a:r>
            <a:r>
              <a:rPr lang="en-US" baseline="0" dirty="0" smtClean="0"/>
              <a:t> om </a:t>
            </a:r>
            <a:r>
              <a:rPr lang="en-US" baseline="0" dirty="0" err="1" smtClean="0"/>
              <a:t>interesse</a:t>
            </a:r>
            <a:r>
              <a:rPr lang="en-US" baseline="0" dirty="0" smtClean="0"/>
              <a:t> </a:t>
            </a:r>
            <a:r>
              <a:rPr lang="en-US" baseline="0" dirty="0" err="1" smtClean="0"/>
              <a:t>te</a:t>
            </a:r>
            <a:r>
              <a:rPr lang="en-US" baseline="0" dirty="0" smtClean="0"/>
              <a:t> </a:t>
            </a:r>
            <a:r>
              <a:rPr lang="en-US" baseline="0" dirty="0" err="1" smtClean="0"/>
              <a:t>wekken</a:t>
            </a:r>
            <a:r>
              <a:rPr lang="en-US" baseline="0" dirty="0" smtClean="0"/>
              <a:t>, </a:t>
            </a:r>
            <a:r>
              <a:rPr lang="en-US" baseline="0" dirty="0" err="1" smtClean="0"/>
              <a:t>te</a:t>
            </a:r>
            <a:r>
              <a:rPr lang="en-US" baseline="0" dirty="0" smtClean="0"/>
              <a:t> </a:t>
            </a:r>
            <a:r>
              <a:rPr lang="en-US" baseline="0" dirty="0" err="1" smtClean="0"/>
              <a:t>laten</a:t>
            </a:r>
            <a:r>
              <a:rPr lang="en-US" baseline="0" dirty="0" smtClean="0"/>
              <a:t> </a:t>
            </a:r>
            <a:r>
              <a:rPr lang="en-US" baseline="0" dirty="0" err="1" smtClean="0"/>
              <a:t>zien</a:t>
            </a:r>
            <a:r>
              <a:rPr lang="en-US" baseline="0" dirty="0" smtClean="0"/>
              <a:t> </a:t>
            </a:r>
            <a:r>
              <a:rPr lang="en-US" baseline="0" dirty="0" err="1" smtClean="0"/>
              <a:t>dat</a:t>
            </a:r>
            <a:r>
              <a:rPr lang="en-US" baseline="0" dirty="0" smtClean="0"/>
              <a:t> Web Scale nu, </a:t>
            </a:r>
            <a:r>
              <a:rPr lang="en-US" baseline="0" dirty="0" err="1" smtClean="0"/>
              <a:t>en</a:t>
            </a:r>
            <a:r>
              <a:rPr lang="en-US" baseline="0" dirty="0" smtClean="0"/>
              <a:t> </a:t>
            </a:r>
            <a:r>
              <a:rPr lang="en-US" baseline="0" dirty="0" err="1" smtClean="0"/>
              <a:t>zeker</a:t>
            </a:r>
            <a:r>
              <a:rPr lang="en-US" baseline="0" dirty="0" smtClean="0"/>
              <a:t> in de </a:t>
            </a:r>
            <a:r>
              <a:rPr lang="en-US" baseline="0" dirty="0" err="1" smtClean="0"/>
              <a:t>nabije</a:t>
            </a:r>
            <a:r>
              <a:rPr lang="en-US" baseline="0" dirty="0" smtClean="0"/>
              <a:t> </a:t>
            </a:r>
            <a:r>
              <a:rPr lang="en-US" baseline="0" dirty="0" err="1" smtClean="0"/>
              <a:t>toekomst</a:t>
            </a:r>
            <a:r>
              <a:rPr lang="en-US" baseline="0" dirty="0" smtClean="0"/>
              <a:t>, </a:t>
            </a:r>
            <a:r>
              <a:rPr lang="en-US" baseline="0" dirty="0" err="1" smtClean="0"/>
              <a:t>een</a:t>
            </a:r>
            <a:r>
              <a:rPr lang="en-US" baseline="0" dirty="0" smtClean="0"/>
              <a:t> </a:t>
            </a:r>
            <a:r>
              <a:rPr lang="en-US" baseline="0" dirty="0" err="1" smtClean="0"/>
              <a:t>rol</a:t>
            </a:r>
            <a:r>
              <a:rPr lang="en-US" baseline="0" dirty="0" smtClean="0"/>
              <a:t> </a:t>
            </a:r>
            <a:r>
              <a:rPr lang="en-US" baseline="0" dirty="0" err="1" smtClean="0"/>
              <a:t>speelt</a:t>
            </a:r>
            <a:r>
              <a:rPr lang="en-US" baseline="0" dirty="0" smtClean="0"/>
              <a:t/>
            </a:r>
            <a:br>
              <a:rPr lang="en-US" baseline="0" dirty="0" smtClean="0"/>
            </a:b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2</a:t>
            </a:fld>
            <a:endParaRPr lang="nl-NL" altLang="en-US"/>
          </a:p>
        </p:txBody>
      </p:sp>
    </p:spTree>
    <p:extLst>
      <p:ext uri="{BB962C8B-B14F-4D97-AF65-F5344CB8AC3E}">
        <p14:creationId xmlns:p14="http://schemas.microsoft.com/office/powerpoint/2010/main" val="238413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http://www.slideshare.net/iammutex/scaling-instagram</a:t>
            </a:r>
          </a:p>
          <a:p>
            <a:r>
              <a:rPr lang="en-US" dirty="0" smtClean="0"/>
              <a:t>http://instagram-engineering.tumblr.com/post/13649370142/what-powers-instagram-hundreds-of-instances-dozens-of</a:t>
            </a: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12</a:t>
            </a:fld>
            <a:endParaRPr lang="nl-NL" altLang="en-US"/>
          </a:p>
        </p:txBody>
      </p:sp>
    </p:spTree>
    <p:extLst>
      <p:ext uri="{BB962C8B-B14F-4D97-AF65-F5344CB8AC3E}">
        <p14:creationId xmlns:p14="http://schemas.microsoft.com/office/powerpoint/2010/main" val="2582959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ING/</a:t>
            </a:r>
            <a:r>
              <a:rPr lang="en-US" dirty="0" err="1" smtClean="0"/>
              <a:t>Rabo</a:t>
            </a:r>
            <a:r>
              <a:rPr lang="en-US" dirty="0" smtClean="0"/>
              <a:t>:</a:t>
            </a:r>
            <a:r>
              <a:rPr lang="en-US" baseline="0" dirty="0" smtClean="0"/>
              <a:t> </a:t>
            </a:r>
            <a:r>
              <a:rPr lang="en-US" baseline="0" dirty="0" err="1" smtClean="0"/>
              <a:t>toename</a:t>
            </a:r>
            <a:r>
              <a:rPr lang="en-US" baseline="0" dirty="0" smtClean="0"/>
              <a:t> in </a:t>
            </a:r>
            <a:r>
              <a:rPr lang="en-US" baseline="0" dirty="0" err="1" smtClean="0"/>
              <a:t>gebruik</a:t>
            </a:r>
            <a:r>
              <a:rPr lang="en-US" baseline="0" dirty="0" smtClean="0"/>
              <a:t> internet-</a:t>
            </a:r>
            <a:r>
              <a:rPr lang="en-US" baseline="0" dirty="0" err="1" smtClean="0"/>
              <a:t>bankieren</a:t>
            </a:r>
            <a:r>
              <a:rPr lang="en-US" baseline="0" dirty="0" smtClean="0"/>
              <a:t>, </a:t>
            </a:r>
            <a:r>
              <a:rPr lang="en-US" baseline="0" dirty="0" err="1" smtClean="0"/>
              <a:t>zowel</a:t>
            </a:r>
            <a:r>
              <a:rPr lang="en-US" baseline="0" dirty="0" smtClean="0"/>
              <a:t> web </a:t>
            </a:r>
            <a:r>
              <a:rPr lang="en-US" baseline="0" dirty="0" err="1" smtClean="0"/>
              <a:t>als</a:t>
            </a:r>
            <a:r>
              <a:rPr lang="en-US" baseline="0" dirty="0" smtClean="0"/>
              <a:t> apps</a:t>
            </a:r>
          </a:p>
          <a:p>
            <a:r>
              <a:rPr lang="en-US" baseline="0" dirty="0" smtClean="0"/>
              <a:t>RDW: </a:t>
            </a:r>
            <a:r>
              <a:rPr lang="en-US" baseline="0" dirty="0" err="1" smtClean="0"/>
              <a:t>groei</a:t>
            </a:r>
            <a:r>
              <a:rPr lang="en-US" baseline="0" dirty="0" smtClean="0"/>
              <a:t> database </a:t>
            </a:r>
            <a:r>
              <a:rPr lang="en-US" baseline="0" dirty="0" err="1" smtClean="0"/>
              <a:t>levert</a:t>
            </a:r>
            <a:r>
              <a:rPr lang="en-US" baseline="0" dirty="0" smtClean="0"/>
              <a:t> </a:t>
            </a:r>
            <a:r>
              <a:rPr lang="en-US" baseline="0" dirty="0" err="1" smtClean="0"/>
              <a:t>problemen</a:t>
            </a:r>
            <a:r>
              <a:rPr lang="en-US" baseline="0" dirty="0" smtClean="0"/>
              <a:t> met backup/restore</a:t>
            </a:r>
          </a:p>
          <a:p>
            <a:r>
              <a:rPr lang="en-US" baseline="0" dirty="0" smtClean="0"/>
              <a:t>DUO</a:t>
            </a:r>
            <a:r>
              <a:rPr lang="en-US" baseline="0" dirty="0" smtClean="0"/>
              <a:t>: </a:t>
            </a:r>
            <a:r>
              <a:rPr lang="en-US" baseline="0" dirty="0" err="1" smtClean="0"/>
              <a:t>o.a</a:t>
            </a:r>
            <a:r>
              <a:rPr lang="en-US" baseline="0" dirty="0" smtClean="0"/>
              <a:t>. online </a:t>
            </a:r>
            <a:r>
              <a:rPr lang="en-US" baseline="0" dirty="0" err="1" smtClean="0"/>
              <a:t>examens</a:t>
            </a:r>
            <a:endParaRPr lang="en-US" baseline="0" dirty="0" smtClean="0"/>
          </a:p>
          <a:p>
            <a:endParaRPr lang="en-US" dirty="0" smtClean="0"/>
          </a:p>
          <a:p>
            <a:pPr lvl="0" rtl="0">
              <a:spcBef>
                <a:spcPts val="600"/>
              </a:spcBef>
              <a:buClr>
                <a:schemeClr val="dk1"/>
              </a:buClr>
              <a:buSzPct val="78571"/>
              <a:buFont typeface="Arial"/>
              <a:buNone/>
            </a:pPr>
            <a:r>
              <a:rPr lang="nl" sz="1200" dirty="0" smtClean="0">
                <a:solidFill>
                  <a:schemeClr val="dk1"/>
                </a:solidFill>
                <a:latin typeface="+mn-lt"/>
                <a:ea typeface="Calibri"/>
                <a:cs typeface="Calibri"/>
                <a:sym typeface="Calibri"/>
              </a:rPr>
              <a:t>Een aantal drivers:</a:t>
            </a:r>
          </a:p>
          <a:p>
            <a:pPr lvl="0" rtl="0">
              <a:spcBef>
                <a:spcPts val="600"/>
              </a:spcBef>
              <a:buClr>
                <a:schemeClr val="dk1"/>
              </a:buClr>
              <a:buSzPct val="78571"/>
              <a:buFont typeface="Arial"/>
              <a:buNone/>
            </a:pPr>
            <a:r>
              <a:rPr lang="nl" sz="1200" dirty="0" smtClean="0">
                <a:solidFill>
                  <a:schemeClr val="dk1"/>
                </a:solidFill>
                <a:latin typeface="+mn-lt"/>
                <a:ea typeface="Calibri"/>
                <a:cs typeface="Calibri"/>
                <a:sym typeface="Calibri"/>
              </a:rPr>
              <a:t>- Opkomst mobile, backend systemen trekken de load niet goed voorbeeld is banking sector</a:t>
            </a:r>
          </a:p>
          <a:p>
            <a:pPr lvl="0" rtl="0">
              <a:spcBef>
                <a:spcPts val="600"/>
              </a:spcBef>
              <a:buClr>
                <a:schemeClr val="dk1"/>
              </a:buClr>
              <a:buSzPct val="78571"/>
              <a:buFont typeface="Arial"/>
              <a:buNone/>
            </a:pPr>
            <a:r>
              <a:rPr lang="nl" sz="1200" dirty="0" smtClean="0">
                <a:solidFill>
                  <a:schemeClr val="dk1"/>
                </a:solidFill>
                <a:latin typeface="+mn-lt"/>
                <a:ea typeface="Calibri"/>
                <a:cs typeface="Calibri"/>
                <a:sym typeface="Calibri"/>
              </a:rPr>
              <a:t>- Steeds meer data, steeds meer load op traditionele ICT architecturen</a:t>
            </a:r>
          </a:p>
          <a:p>
            <a:pPr lvl="0" rtl="0">
              <a:spcBef>
                <a:spcPts val="600"/>
              </a:spcBef>
              <a:buNone/>
            </a:pPr>
            <a:r>
              <a:rPr lang="nl" sz="1200" dirty="0" smtClean="0">
                <a:solidFill>
                  <a:schemeClr val="dk1"/>
                </a:solidFill>
                <a:latin typeface="+mn-lt"/>
                <a:ea typeface="Calibri"/>
                <a:cs typeface="Calibri"/>
                <a:sym typeface="Calibri"/>
              </a:rPr>
              <a:t>- Mogelijkheden tot besparingen</a:t>
            </a: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14</a:t>
            </a:fld>
            <a:endParaRPr lang="nl-NL" altLang="en-US"/>
          </a:p>
        </p:txBody>
      </p:sp>
    </p:spTree>
    <p:extLst>
      <p:ext uri="{BB962C8B-B14F-4D97-AF65-F5344CB8AC3E}">
        <p14:creationId xmlns:p14="http://schemas.microsoft.com/office/powerpoint/2010/main" val="2557984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US" dirty="0" smtClean="0"/>
              <a:t>V</a:t>
            </a:r>
            <a:r>
              <a:rPr lang="nl" dirty="0" smtClean="0"/>
              <a:t>oor de 15 EB</a:t>
            </a:r>
          </a:p>
          <a:p>
            <a:pPr lvl="0" rtl="0">
              <a:spcBef>
                <a:spcPts val="0"/>
              </a:spcBef>
              <a:buNone/>
            </a:pPr>
            <a:endParaRPr lang="nl" dirty="0" smtClean="0"/>
          </a:p>
          <a:p>
            <a:pPr lvl="0" rtl="0">
              <a:spcBef>
                <a:spcPts val="0"/>
              </a:spcBef>
              <a:buNone/>
            </a:pPr>
            <a:r>
              <a:rPr lang="nl" dirty="0" smtClean="0"/>
              <a:t>- fixed sized chunks of 64MB</a:t>
            </a:r>
          </a:p>
          <a:p>
            <a:pPr>
              <a:spcBef>
                <a:spcPts val="0"/>
              </a:spcBef>
              <a:buNone/>
            </a:pPr>
            <a:r>
              <a:rPr lang="nl" dirty="0" smtClean="0"/>
              <a:t>- Master/slave (master stored metadata, chunks stored on chunkservers)</a:t>
            </a: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18</a:t>
            </a:fld>
            <a:endParaRPr lang="nl-NL" altLang="en-US"/>
          </a:p>
        </p:txBody>
      </p:sp>
    </p:spTree>
    <p:extLst>
      <p:ext uri="{BB962C8B-B14F-4D97-AF65-F5344CB8AC3E}">
        <p14:creationId xmlns:p14="http://schemas.microsoft.com/office/powerpoint/2010/main" val="132676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nl" dirty="0" smtClean="0"/>
              <a:t>Hardware en netwerk apparatuur </a:t>
            </a:r>
            <a:r>
              <a:rPr lang="nl" dirty="0" smtClean="0"/>
              <a:t>worden tegenwoordig </a:t>
            </a:r>
            <a:r>
              <a:rPr lang="nl" dirty="0" smtClean="0"/>
              <a:t>ontworpen door Google</a:t>
            </a:r>
          </a:p>
          <a:p>
            <a:pPr lvl="0" rtl="0">
              <a:spcBef>
                <a:spcPts val="0"/>
              </a:spcBef>
              <a:buNone/>
            </a:pPr>
            <a:endParaRPr lang="nl"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19</a:t>
            </a:fld>
            <a:endParaRPr lang="nl-NL" altLang="en-US"/>
          </a:p>
        </p:txBody>
      </p:sp>
    </p:spTree>
    <p:extLst>
      <p:ext uri="{BB962C8B-B14F-4D97-AF65-F5344CB8AC3E}">
        <p14:creationId xmlns:p14="http://schemas.microsoft.com/office/powerpoint/2010/main" val="2557905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nl" dirty="0" smtClean="0"/>
              <a:t>PageRank, word count, link count, Google’s index bestaat enkel dankzij MapReduce</a:t>
            </a:r>
          </a:p>
          <a:p>
            <a:pPr>
              <a:spcBef>
                <a:spcPts val="0"/>
              </a:spcBef>
              <a:buNone/>
            </a:pPr>
            <a:endParaRPr lang="nl"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20</a:t>
            </a:fld>
            <a:endParaRPr lang="nl-NL" altLang="en-US"/>
          </a:p>
        </p:txBody>
      </p:sp>
    </p:spTree>
    <p:extLst>
      <p:ext uri="{BB962C8B-B14F-4D97-AF65-F5344CB8AC3E}">
        <p14:creationId xmlns:p14="http://schemas.microsoft.com/office/powerpoint/2010/main" val="1972621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US" dirty="0" smtClean="0">
                <a:solidFill>
                  <a:srgbClr val="252525"/>
                </a:solidFill>
              </a:rPr>
              <a:t>sparse, distributed multi-dimensional sorted map</a:t>
            </a:r>
          </a:p>
          <a:p>
            <a:pPr lvl="0" rtl="0">
              <a:spcBef>
                <a:spcPts val="0"/>
              </a:spcBef>
              <a:buNone/>
            </a:pPr>
            <a:r>
              <a:rPr lang="en-US" dirty="0" smtClean="0"/>
              <a:t>Timestamps </a:t>
            </a:r>
            <a:r>
              <a:rPr lang="en-US" dirty="0" err="1" smtClean="0"/>
              <a:t>voor</a:t>
            </a:r>
            <a:r>
              <a:rPr lang="en-US" dirty="0" smtClean="0"/>
              <a:t> versioning </a:t>
            </a:r>
            <a:r>
              <a:rPr lang="en-US" dirty="0" err="1" smtClean="0"/>
              <a:t>en</a:t>
            </a:r>
            <a:r>
              <a:rPr lang="en-US" dirty="0" smtClean="0"/>
              <a:t> garbage collection</a:t>
            </a:r>
          </a:p>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21</a:t>
            </a:fld>
            <a:endParaRPr lang="nl-NL" altLang="en-US"/>
          </a:p>
        </p:txBody>
      </p:sp>
    </p:spTree>
    <p:extLst>
      <p:ext uri="{BB962C8B-B14F-4D97-AF65-F5344CB8AC3E}">
        <p14:creationId xmlns:p14="http://schemas.microsoft.com/office/powerpoint/2010/main" val="469409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23</a:t>
            </a:fld>
            <a:endParaRPr lang="nl-NL" altLang="en-US"/>
          </a:p>
        </p:txBody>
      </p:sp>
    </p:spTree>
    <p:extLst>
      <p:ext uri="{BB962C8B-B14F-4D97-AF65-F5344CB8AC3E}">
        <p14:creationId xmlns:p14="http://schemas.microsoft.com/office/powerpoint/2010/main" val="2288524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smtClean="0"/>
              <a:t>https</a:t>
            </a:r>
            <a:r>
              <a:rPr lang="en-US" dirty="0" smtClean="0"/>
              <a:t>://developers.facebook.com/blog/post/2010/02/02/hiphop-for-php--move-fast/</a:t>
            </a:r>
          </a:p>
          <a:p>
            <a:pPr>
              <a:spcBef>
                <a:spcPts val="0"/>
              </a:spcBef>
              <a:buNone/>
            </a:pPr>
            <a:r>
              <a:rPr lang="en-US" dirty="0" smtClean="0"/>
              <a:t>https://code.facebook.com/projects/hiphop/</a:t>
            </a:r>
          </a:p>
          <a:p>
            <a:pPr>
              <a:spcBef>
                <a:spcPts val="0"/>
              </a:spcBef>
              <a:buNone/>
            </a:pPr>
            <a:r>
              <a:rPr lang="en-US" dirty="0" smtClean="0"/>
              <a:t>https://www.facebook.com/note.php?note_id=10150415177928920</a:t>
            </a:r>
          </a:p>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24</a:t>
            </a:fld>
            <a:endParaRPr lang="nl-NL" altLang="en-US"/>
          </a:p>
        </p:txBody>
      </p:sp>
    </p:spTree>
    <p:extLst>
      <p:ext uri="{BB962C8B-B14F-4D97-AF65-F5344CB8AC3E}">
        <p14:creationId xmlns:p14="http://schemas.microsoft.com/office/powerpoint/2010/main" val="47683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smtClean="0"/>
              <a:t>http</a:t>
            </a:r>
            <a:r>
              <a:rPr lang="en-US" dirty="0" smtClean="0"/>
              <a:t>://en.wikipedia.org/wiki/Erlang_(programming_language)</a:t>
            </a:r>
          </a:p>
          <a:p>
            <a:pPr>
              <a:spcBef>
                <a:spcPts val="0"/>
              </a:spcBef>
              <a:buNone/>
            </a:pPr>
            <a:r>
              <a:rPr lang="en-US" dirty="0" smtClean="0"/>
              <a:t>http://www.erlang-factory.com/upload/presentations/31/EugeneLetuchy-ErlangatFacebook.pdf</a:t>
            </a:r>
          </a:p>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25</a:t>
            </a:fld>
            <a:endParaRPr lang="nl-NL" altLang="en-US"/>
          </a:p>
        </p:txBody>
      </p:sp>
    </p:spTree>
    <p:extLst>
      <p:ext uri="{BB962C8B-B14F-4D97-AF65-F5344CB8AC3E}">
        <p14:creationId xmlns:p14="http://schemas.microsoft.com/office/powerpoint/2010/main" val="3459737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smtClean="0"/>
              <a:t>28TB </a:t>
            </a:r>
            <a:r>
              <a:rPr lang="en-US" dirty="0" smtClean="0"/>
              <a:t>/ 800 machines = ~ 36GB / machine</a:t>
            </a:r>
          </a:p>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26</a:t>
            </a:fld>
            <a:endParaRPr lang="nl-NL" altLang="en-US"/>
          </a:p>
        </p:txBody>
      </p:sp>
    </p:spTree>
    <p:extLst>
      <p:ext uri="{BB962C8B-B14F-4D97-AF65-F5344CB8AC3E}">
        <p14:creationId xmlns:p14="http://schemas.microsoft.com/office/powerpoint/2010/main" val="223711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S PGothic" panose="020B0600070205080204" pitchFamily="34" charset="-128"/>
                <a:cs typeface="ＭＳ Ｐゴシック" charset="0"/>
              </a:rPr>
              <a:t>Web-Scale IT is the way datacenters and architectures are designed to incorporate multi-dimensional concepts such as scalability, consistency, tolerance, versioning etc.</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1" kern="1200" dirty="0" err="1" smtClean="0">
                <a:solidFill>
                  <a:schemeClr val="tx1"/>
                </a:solidFill>
                <a:effectLst/>
                <a:latin typeface="+mn-lt"/>
                <a:ea typeface="MS PGothic" panose="020B0600070205080204" pitchFamily="34" charset="-128"/>
                <a:cs typeface="ＭＳ Ｐゴシック" charset="0"/>
              </a:rPr>
              <a:t>bron</a:t>
            </a:r>
            <a:r>
              <a:rPr lang="en-US" sz="1200" b="0" i="1" kern="1200" dirty="0" smtClean="0">
                <a:solidFill>
                  <a:schemeClr val="tx1"/>
                </a:solidFill>
                <a:effectLst/>
                <a:latin typeface="+mn-lt"/>
                <a:ea typeface="MS PGothic" panose="020B0600070205080204" pitchFamily="34" charset="-128"/>
                <a:cs typeface="ＭＳ Ｐゴシック" charset="0"/>
              </a:rPr>
              <a:t>: http://myvirtualcloud.net/?p=6414</a:t>
            </a: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3</a:t>
            </a:fld>
            <a:endParaRPr lang="nl-NL" altLang="en-US"/>
          </a:p>
        </p:txBody>
      </p:sp>
    </p:spTree>
    <p:extLst>
      <p:ext uri="{BB962C8B-B14F-4D97-AF65-F5344CB8AC3E}">
        <p14:creationId xmlns:p14="http://schemas.microsoft.com/office/powerpoint/2010/main" val="2200958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27</a:t>
            </a:fld>
            <a:endParaRPr lang="nl-NL" altLang="en-US"/>
          </a:p>
        </p:txBody>
      </p:sp>
    </p:spTree>
    <p:extLst>
      <p:ext uri="{BB962C8B-B14F-4D97-AF65-F5344CB8AC3E}">
        <p14:creationId xmlns:p14="http://schemas.microsoft.com/office/powerpoint/2010/main" val="775547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28</a:t>
            </a:fld>
            <a:endParaRPr lang="nl-NL" altLang="en-US"/>
          </a:p>
        </p:txBody>
      </p:sp>
    </p:spTree>
    <p:extLst>
      <p:ext uri="{BB962C8B-B14F-4D97-AF65-F5344CB8AC3E}">
        <p14:creationId xmlns:p14="http://schemas.microsoft.com/office/powerpoint/2010/main" val="1278957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29</a:t>
            </a:fld>
            <a:endParaRPr lang="nl-NL" altLang="en-US"/>
          </a:p>
        </p:txBody>
      </p:sp>
    </p:spTree>
    <p:extLst>
      <p:ext uri="{BB962C8B-B14F-4D97-AF65-F5344CB8AC3E}">
        <p14:creationId xmlns:p14="http://schemas.microsoft.com/office/powerpoint/2010/main" val="3928214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nl-NL" dirty="0" err="1" smtClean="0"/>
              <a:t>Hadoop</a:t>
            </a:r>
            <a:r>
              <a:rPr lang="nl-NL" dirty="0" smtClean="0"/>
              <a:t>: </a:t>
            </a:r>
            <a:r>
              <a:rPr lang="nl-NL" u="sng" dirty="0" smtClean="0">
                <a:solidFill>
                  <a:schemeClr val="hlink"/>
                </a:solidFill>
                <a:hlinkClick r:id="rId3"/>
              </a:rPr>
              <a:t>https://www.facebook.com/notes/facebook-engineering/looking-at-the-code-behind-our-three-uses-of-apache-hadoop/468211193919</a:t>
            </a:r>
          </a:p>
          <a:p>
            <a:pPr lvl="0" rtl="0">
              <a:spcBef>
                <a:spcPts val="0"/>
              </a:spcBef>
              <a:buNone/>
            </a:pPr>
            <a:r>
              <a:rPr lang="nl-NL" u="sng" dirty="0" smtClean="0">
                <a:solidFill>
                  <a:schemeClr val="hlink"/>
                </a:solidFill>
                <a:hlinkClick r:id="rId4"/>
              </a:rPr>
              <a:t>http://techcrunch.com/2010/04/22/facebook-edgerank/</a:t>
            </a:r>
            <a:endParaRPr lang="nl-NL" dirty="0" smtClean="0"/>
          </a:p>
          <a:p>
            <a:pPr>
              <a:spcBef>
                <a:spcPts val="0"/>
              </a:spcBef>
              <a:buNone/>
            </a:pPr>
            <a:endParaRPr lang="nl-NL" dirty="0" smtClean="0"/>
          </a:p>
          <a:p>
            <a:pPr>
              <a:spcBef>
                <a:spcPts val="0"/>
              </a:spcBef>
              <a:buNone/>
            </a:pPr>
            <a:r>
              <a:rPr lang="nl-NL" dirty="0" smtClean="0"/>
              <a:t>Hier staat iets over de plannen van FB </a:t>
            </a:r>
            <a:r>
              <a:rPr lang="nl-NL" dirty="0" err="1" smtClean="0"/>
              <a:t>mbt</a:t>
            </a:r>
            <a:r>
              <a:rPr lang="nl-NL" dirty="0" smtClean="0"/>
              <a:t> AI </a:t>
            </a:r>
            <a:r>
              <a:rPr lang="nl-NL" dirty="0" err="1" smtClean="0"/>
              <a:t>technology</a:t>
            </a:r>
            <a:r>
              <a:rPr lang="nl-NL" dirty="0" smtClean="0"/>
              <a:t> (</a:t>
            </a:r>
            <a:r>
              <a:rPr lang="nl-NL" u="sng" dirty="0" smtClean="0">
                <a:solidFill>
                  <a:schemeClr val="hlink"/>
                </a:solidFill>
                <a:hlinkClick r:id="rId5"/>
              </a:rPr>
              <a:t>http://www.digitaltrends.com/social-media/nobody-panic-facebooks-artificial-intelligence-just-wants-to-know-how-youre-feeling/#!LpuYy</a:t>
            </a:r>
            <a:r>
              <a:rPr lang="nl-NL" dirty="0" smtClean="0"/>
              <a:t> ) </a:t>
            </a:r>
          </a:p>
          <a:p>
            <a:pPr>
              <a:spcBef>
                <a:spcPts val="0"/>
              </a:spcBef>
              <a:buNone/>
            </a:pPr>
            <a:endParaRPr lang="en-US" dirty="0" smtClean="0"/>
          </a:p>
          <a:p>
            <a:pPr>
              <a:spcBef>
                <a:spcPts val="0"/>
              </a:spcBef>
              <a:buNone/>
            </a:pPr>
            <a:r>
              <a:rPr lang="en-US" dirty="0" smtClean="0"/>
              <a:t>http://arstechnica.com/business/2012/04/exclusive-a-behind-the-scenes-look-at-facebook-release-engineering/</a:t>
            </a:r>
          </a:p>
          <a:p>
            <a:pPr>
              <a:spcBef>
                <a:spcPts val="0"/>
              </a:spcBef>
              <a:buNone/>
            </a:pPr>
            <a:r>
              <a:rPr lang="en-US" dirty="0" smtClean="0"/>
              <a:t>http://torrentfreak.com/bittorrent-makes-twitters-server-deployment-75-faster-100716/</a:t>
            </a:r>
          </a:p>
          <a:p>
            <a:pPr>
              <a:spcBef>
                <a:spcPts val="0"/>
              </a:spcBef>
              <a:buNone/>
            </a:pPr>
            <a:endParaRPr lang="en-US" dirty="0" smtClean="0"/>
          </a:p>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30</a:t>
            </a:fld>
            <a:endParaRPr lang="nl-NL" altLang="en-US"/>
          </a:p>
        </p:txBody>
      </p:sp>
    </p:spTree>
    <p:extLst>
      <p:ext uri="{BB962C8B-B14F-4D97-AF65-F5344CB8AC3E}">
        <p14:creationId xmlns:p14="http://schemas.microsoft.com/office/powerpoint/2010/main" val="208987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nl" dirty="0" smtClean="0"/>
              <a:t>Hadoop: </a:t>
            </a:r>
            <a:r>
              <a:rPr lang="nl" u="sng" dirty="0" smtClean="0">
                <a:solidFill>
                  <a:schemeClr val="hlink"/>
                </a:solidFill>
                <a:hlinkClick r:id="rId3"/>
              </a:rPr>
              <a:t>https://www.facebook.com/notes/facebook-engineering/looking-at-the-code-behind-our-three-uses-of-apache-hadoop/468211193919</a:t>
            </a:r>
          </a:p>
          <a:p>
            <a:pPr lvl="0" rtl="0">
              <a:spcBef>
                <a:spcPts val="0"/>
              </a:spcBef>
              <a:buNone/>
            </a:pPr>
            <a:r>
              <a:rPr lang="nl" dirty="0" smtClean="0"/>
              <a:t>http://techcrunch.com/2010/04/22/facebook-edgerank/</a:t>
            </a:r>
          </a:p>
          <a:p>
            <a:pPr>
              <a:spcBef>
                <a:spcPts val="0"/>
              </a:spcBef>
              <a:buNone/>
            </a:pPr>
            <a:endParaRPr lang="en-US" dirty="0" smtClean="0"/>
          </a:p>
          <a:p>
            <a:pPr>
              <a:spcBef>
                <a:spcPts val="0"/>
              </a:spcBef>
              <a:buNone/>
            </a:pPr>
            <a:r>
              <a:rPr lang="en-US" dirty="0" smtClean="0"/>
              <a:t>Wormhole = pub/sub</a:t>
            </a:r>
          </a:p>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31</a:t>
            </a:fld>
            <a:endParaRPr lang="nl-NL" altLang="en-US"/>
          </a:p>
        </p:txBody>
      </p:sp>
    </p:spTree>
    <p:extLst>
      <p:ext uri="{BB962C8B-B14F-4D97-AF65-F5344CB8AC3E}">
        <p14:creationId xmlns:p14="http://schemas.microsoft.com/office/powerpoint/2010/main" val="4021566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32</a:t>
            </a:fld>
            <a:endParaRPr lang="nl-NL" altLang="en-US"/>
          </a:p>
        </p:txBody>
      </p:sp>
    </p:spTree>
    <p:extLst>
      <p:ext uri="{BB962C8B-B14F-4D97-AF65-F5344CB8AC3E}">
        <p14:creationId xmlns:p14="http://schemas.microsoft.com/office/powerpoint/2010/main" val="1351542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smtClean="0"/>
              <a:t>https://blog.twitter.com/2013/new-tweets-per-second-record-and-how</a:t>
            </a: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33</a:t>
            </a:fld>
            <a:endParaRPr lang="nl-NL" altLang="en-US"/>
          </a:p>
        </p:txBody>
      </p:sp>
    </p:spTree>
    <p:extLst>
      <p:ext uri="{BB962C8B-B14F-4D97-AF65-F5344CB8AC3E}">
        <p14:creationId xmlns:p14="http://schemas.microsoft.com/office/powerpoint/2010/main" val="193219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smtClean="0"/>
              <a:t>http://www.slideshare.net/netik/billions-of-hits-scaling-twitter</a:t>
            </a:r>
          </a:p>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34</a:t>
            </a:fld>
            <a:endParaRPr lang="nl-NL" altLang="en-US"/>
          </a:p>
        </p:txBody>
      </p:sp>
    </p:spTree>
    <p:extLst>
      <p:ext uri="{BB962C8B-B14F-4D97-AF65-F5344CB8AC3E}">
        <p14:creationId xmlns:p14="http://schemas.microsoft.com/office/powerpoint/2010/main" val="652206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35</a:t>
            </a:fld>
            <a:endParaRPr lang="nl-NL" altLang="en-US"/>
          </a:p>
        </p:txBody>
      </p:sp>
    </p:spTree>
    <p:extLst>
      <p:ext uri="{BB962C8B-B14F-4D97-AF65-F5344CB8AC3E}">
        <p14:creationId xmlns:p14="http://schemas.microsoft.com/office/powerpoint/2010/main" val="2850957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smtClean="0"/>
              <a:t>http://en.wikipedia.org/wiki/Twitter</a:t>
            </a:r>
          </a:p>
          <a:p>
            <a:pPr>
              <a:spcBef>
                <a:spcPts val="0"/>
              </a:spcBef>
              <a:buNone/>
            </a:pPr>
            <a:r>
              <a:rPr lang="en-US" dirty="0" smtClean="0"/>
              <a:t>http://www.datacenterknowledge.com/archives/2010/01/20/twitter-down-overwhelmed-by-whales/</a:t>
            </a:r>
          </a:p>
          <a:p>
            <a:pPr>
              <a:spcBef>
                <a:spcPts val="0"/>
              </a:spcBef>
              <a:buNone/>
            </a:pPr>
            <a:r>
              <a:rPr lang="en-US" dirty="0" smtClean="0"/>
              <a:t>http://www.datacenterknowledge.com/archives/2009/06/23/twitter-using-metrics-to-vanquish-the-fail-whale/</a:t>
            </a:r>
          </a:p>
          <a:p>
            <a:pPr>
              <a:spcBef>
                <a:spcPts val="0"/>
              </a:spcBef>
              <a:buNone/>
            </a:pPr>
            <a:endParaRPr lang="en-US" dirty="0" smtClean="0"/>
          </a:p>
          <a:p>
            <a:pPr marL="0" marR="0" indent="0" algn="l" defTabSz="914400" rtl="0" eaLnBrk="0" fontAlgn="base" latinLnBrk="0" hangingPunct="0">
              <a:lnSpc>
                <a:spcPct val="100000"/>
              </a:lnSpc>
              <a:spcBef>
                <a:spcPts val="0"/>
              </a:spcBef>
              <a:spcAft>
                <a:spcPct val="0"/>
              </a:spcAft>
              <a:buClrTx/>
              <a:buSzTx/>
              <a:buFontTx/>
              <a:buNone/>
              <a:tabLst/>
              <a:defRPr/>
            </a:pPr>
            <a:r>
              <a:rPr lang="en-US" sz="1200" b="0" i="0" kern="1200" dirty="0" smtClean="0">
                <a:solidFill>
                  <a:schemeClr val="tx1"/>
                </a:solidFill>
                <a:effectLst/>
                <a:latin typeface="+mn-lt"/>
                <a:ea typeface="MS PGothic" panose="020B0600070205080204" pitchFamily="34" charset="-128"/>
                <a:cs typeface="ＭＳ Ｐゴシック" charset="0"/>
              </a:rPr>
              <a:t>What’s a Whale ? HTTP Error 502, 503</a:t>
            </a:r>
          </a:p>
          <a:p>
            <a:pPr marL="0" marR="0" indent="0" algn="l" defTabSz="914400" rtl="0" eaLnBrk="0" fontAlgn="base" latinLnBrk="0" hangingPunct="0">
              <a:lnSpc>
                <a:spcPct val="100000"/>
              </a:lnSpc>
              <a:spcBef>
                <a:spcPts val="0"/>
              </a:spcBef>
              <a:spcAft>
                <a:spcPct val="0"/>
              </a:spcAft>
              <a:buClrTx/>
              <a:buSzTx/>
              <a:buFontTx/>
              <a:buNone/>
              <a:tabLst/>
              <a:defRPr/>
            </a:pPr>
            <a:r>
              <a:rPr lang="en-US" sz="1200" b="0" i="0" kern="1200" dirty="0" smtClean="0">
                <a:solidFill>
                  <a:schemeClr val="tx1"/>
                </a:solidFill>
                <a:effectLst/>
                <a:latin typeface="+mn-lt"/>
                <a:ea typeface="MS PGothic" panose="020B0600070205080204" pitchFamily="34" charset="-128"/>
                <a:cs typeface="ＭＳ Ｐゴシック" charset="0"/>
              </a:rPr>
              <a:t>Twitter has a hard and fast five second timeout; we’d rather fail fast than block on requests</a:t>
            </a:r>
          </a:p>
          <a:p>
            <a:pPr marL="0" marR="0" indent="0" algn="l" defTabSz="914400" rtl="0" eaLnBrk="0" fontAlgn="base" latinLnBrk="0" hangingPunct="0">
              <a:lnSpc>
                <a:spcPct val="100000"/>
              </a:lnSpc>
              <a:spcBef>
                <a:spcPts val="0"/>
              </a:spcBef>
              <a:spcAft>
                <a:spcPct val="0"/>
              </a:spcAft>
              <a:buClrTx/>
              <a:buSzTx/>
              <a:buFontTx/>
              <a:buNone/>
              <a:tabLst/>
              <a:defRPr/>
            </a:pPr>
            <a:r>
              <a:rPr lang="en-US" sz="1200" b="0" i="0" kern="1200" dirty="0" smtClean="0">
                <a:solidFill>
                  <a:schemeClr val="tx1"/>
                </a:solidFill>
                <a:effectLst/>
                <a:latin typeface="+mn-lt"/>
                <a:ea typeface="MS PGothic" panose="020B0600070205080204" pitchFamily="34" charset="-128"/>
                <a:cs typeface="ＭＳ Ｐゴシック" charset="0"/>
              </a:rPr>
              <a:t>We also kill long-running queries (</a:t>
            </a:r>
            <a:r>
              <a:rPr lang="en-US" sz="1200" b="0" i="0" kern="1200" dirty="0" err="1" smtClean="0">
                <a:solidFill>
                  <a:schemeClr val="tx1"/>
                </a:solidFill>
                <a:effectLst/>
                <a:latin typeface="+mn-lt"/>
                <a:ea typeface="MS PGothic" panose="020B0600070205080204" pitchFamily="34" charset="-128"/>
                <a:cs typeface="ＭＳ Ｐゴシック" charset="0"/>
              </a:rPr>
              <a:t>mkill</a:t>
            </a:r>
            <a:r>
              <a:rPr lang="en-US" sz="1200" b="0" i="0" kern="1200" dirty="0" smtClean="0">
                <a:solidFill>
                  <a:schemeClr val="tx1"/>
                </a:solidFill>
                <a:effectLst/>
                <a:latin typeface="+mn-lt"/>
                <a:ea typeface="MS PGothic" panose="020B0600070205080204" pitchFamily="34" charset="-128"/>
                <a:cs typeface="ＭＳ Ｐゴシック" charset="0"/>
              </a:rPr>
              <a:t>)</a:t>
            </a:r>
          </a:p>
          <a:p>
            <a:pPr marL="0" marR="0" indent="0" algn="l" defTabSz="914400" rtl="0" eaLnBrk="0" fontAlgn="base" latinLnBrk="0" hangingPunct="0">
              <a:lnSpc>
                <a:spcPct val="100000"/>
              </a:lnSpc>
              <a:spcBef>
                <a:spcPts val="0"/>
              </a:spcBef>
              <a:spcAft>
                <a:spcPct val="0"/>
              </a:spcAft>
              <a:buClrTx/>
              <a:buSzTx/>
              <a:buFontTx/>
              <a:buNone/>
              <a:tabLst/>
              <a:defRPr/>
            </a:pPr>
            <a:endParaRPr lang="en-US" sz="1200" b="0" i="0" kern="1200" dirty="0" smtClean="0">
              <a:solidFill>
                <a:schemeClr val="tx1"/>
              </a:solidFill>
              <a:effectLst/>
              <a:latin typeface="+mn-lt"/>
              <a:ea typeface="MS PGothic" panose="020B0600070205080204" pitchFamily="34" charset="-128"/>
              <a:cs typeface="ＭＳ Ｐゴシック" charset="0"/>
            </a:endParaRPr>
          </a:p>
          <a:p>
            <a:pPr marL="0" marR="0" indent="0" algn="l" defTabSz="914400" rtl="0" eaLnBrk="0" fontAlgn="base" latinLnBrk="0" hangingPunct="0">
              <a:lnSpc>
                <a:spcPct val="100000"/>
              </a:lnSpc>
              <a:spcBef>
                <a:spcPts val="0"/>
              </a:spcBef>
              <a:spcAft>
                <a:spcPct val="0"/>
              </a:spcAft>
              <a:buClrTx/>
              <a:buSzTx/>
              <a:buFontTx/>
              <a:buNone/>
              <a:tabLst/>
              <a:defRPr/>
            </a:pPr>
            <a:r>
              <a:rPr lang="en-US" sz="1200" b="0" i="0" kern="1200" dirty="0" smtClean="0">
                <a:solidFill>
                  <a:schemeClr val="tx1"/>
                </a:solidFill>
                <a:effectLst/>
                <a:latin typeface="+mn-lt"/>
                <a:ea typeface="MS PGothic" panose="020B0600070205080204" pitchFamily="34" charset="-128"/>
                <a:cs typeface="ＭＳ Ｐゴシック" charset="0"/>
              </a:rPr>
              <a:t>Whale Watcher: Examines last 60 seconds of aggregated daemon / www logs</a:t>
            </a:r>
          </a:p>
          <a:p>
            <a:pPr marL="0" marR="0" indent="0" algn="l" defTabSz="914400" rtl="0" eaLnBrk="0" fontAlgn="base" latinLnBrk="0" hangingPunct="0">
              <a:lnSpc>
                <a:spcPct val="100000"/>
              </a:lnSpc>
              <a:spcBef>
                <a:spcPts val="0"/>
              </a:spcBef>
              <a:spcAft>
                <a:spcPct val="0"/>
              </a:spcAft>
              <a:buClrTx/>
              <a:buSzTx/>
              <a:buFontTx/>
              <a:buNone/>
              <a:tabLst/>
              <a:defRPr/>
            </a:pPr>
            <a:r>
              <a:rPr lang="en-US" sz="1200" b="0" i="0" kern="1200" dirty="0" smtClean="0">
                <a:solidFill>
                  <a:schemeClr val="tx1"/>
                </a:solidFill>
                <a:effectLst/>
                <a:latin typeface="+mn-lt"/>
                <a:ea typeface="MS PGothic" panose="020B0600070205080204" pitchFamily="34" charset="-128"/>
                <a:cs typeface="ＭＳ Ｐゴシック" charset="0"/>
              </a:rPr>
              <a:t>“Whales per Second” &gt; </a:t>
            </a:r>
            <a:r>
              <a:rPr lang="en-US" sz="1200" b="0" i="0" kern="1200" dirty="0" err="1" smtClean="0">
                <a:solidFill>
                  <a:schemeClr val="tx1"/>
                </a:solidFill>
                <a:effectLst/>
                <a:latin typeface="+mn-lt"/>
                <a:ea typeface="MS PGothic" panose="020B0600070205080204" pitchFamily="34" charset="-128"/>
                <a:cs typeface="ＭＳ Ｐゴシック" charset="0"/>
              </a:rPr>
              <a:t>Wthreshold</a:t>
            </a:r>
            <a:r>
              <a:rPr lang="en-US" sz="1200" b="0" i="0" kern="1200" dirty="0" smtClean="0">
                <a:solidFill>
                  <a:schemeClr val="tx1"/>
                </a:solidFill>
                <a:effectLst/>
                <a:latin typeface="+mn-lt"/>
                <a:ea typeface="MS PGothic" panose="020B0600070205080204" pitchFamily="34" charset="-128"/>
                <a:cs typeface="ＭＳ Ｐゴシック" charset="0"/>
              </a:rPr>
              <a:t> == Thar be whales! Call in ops</a:t>
            </a:r>
          </a:p>
          <a:p>
            <a:pPr>
              <a:spcBef>
                <a:spcPts val="0"/>
              </a:spcBef>
              <a:buNone/>
            </a:pPr>
            <a:endParaRPr lang="en-US" dirty="0" smtClean="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36</a:t>
            </a:fld>
            <a:endParaRPr lang="nl-NL" altLang="en-US"/>
          </a:p>
        </p:txBody>
      </p:sp>
    </p:spTree>
    <p:extLst>
      <p:ext uri="{BB962C8B-B14F-4D97-AF65-F5344CB8AC3E}">
        <p14:creationId xmlns:p14="http://schemas.microsoft.com/office/powerpoint/2010/main" val="2343640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S PGothic" panose="020B0600070205080204" pitchFamily="34" charset="-128"/>
                <a:cs typeface="ＭＳ Ｐゴシック" charset="0"/>
              </a:rPr>
              <a:t>Web-scale describes the tendency of modern architectures to grow at (far-)greater-than-linear rates. Systems that claim to be Web-scale are able to handle rapid growth efficiently and not have bottlenecks that require re-architecting at critical moments.</a:t>
            </a:r>
          </a:p>
          <a:p>
            <a:r>
              <a:rPr lang="en-US" sz="1200" b="0" i="1" kern="1200" dirty="0" err="1" smtClean="0">
                <a:solidFill>
                  <a:schemeClr val="tx1"/>
                </a:solidFill>
                <a:effectLst/>
                <a:latin typeface="+mn-lt"/>
                <a:ea typeface="MS PGothic" panose="020B0600070205080204" pitchFamily="34" charset="-128"/>
                <a:cs typeface="ＭＳ Ｐゴシック" charset="0"/>
              </a:rPr>
              <a:t>bron</a:t>
            </a:r>
            <a:r>
              <a:rPr lang="en-US" sz="1200" b="0" i="1" kern="1200" dirty="0" smtClean="0">
                <a:solidFill>
                  <a:schemeClr val="tx1"/>
                </a:solidFill>
                <a:effectLst/>
                <a:latin typeface="+mn-lt"/>
                <a:ea typeface="MS PGothic" panose="020B0600070205080204" pitchFamily="34" charset="-128"/>
                <a:cs typeface="ＭＳ Ｐゴシック" charset="0"/>
              </a:rPr>
              <a:t>: http://myvirtualcloud.net/?p=6414</a:t>
            </a:r>
          </a:p>
          <a:p>
            <a:endParaRPr lang="en-US" dirty="0" smtClean="0"/>
          </a:p>
          <a:p>
            <a:r>
              <a:rPr lang="en-US" sz="1200" b="0" i="0" kern="1200" dirty="0" smtClean="0">
                <a:solidFill>
                  <a:schemeClr val="tx1"/>
                </a:solidFill>
                <a:effectLst/>
                <a:latin typeface="+mn-lt"/>
                <a:ea typeface="MS PGothic" panose="020B0600070205080204" pitchFamily="34" charset="-128"/>
                <a:cs typeface="ＭＳ Ｐゴシック" charset="0"/>
              </a:rPr>
              <a:t>Two words: </a:t>
            </a:r>
            <a:r>
              <a:rPr lang="en-US" sz="1200" b="0" i="0" u="none" strike="noStrike" kern="1200" dirty="0" smtClean="0">
                <a:solidFill>
                  <a:schemeClr val="tx1"/>
                </a:solidFill>
                <a:effectLst/>
                <a:latin typeface="+mn-lt"/>
                <a:ea typeface="MS PGothic" panose="020B0600070205080204" pitchFamily="34" charset="-128"/>
                <a:cs typeface="ＭＳ Ｐゴシック" charset="0"/>
                <a:hlinkClick r:id="rId3"/>
              </a:rPr>
              <a:t>Reed’s law</a:t>
            </a:r>
            <a:r>
              <a:rPr lang="en-US" sz="1200" b="0" i="0" kern="1200" dirty="0" smtClean="0">
                <a:solidFill>
                  <a:schemeClr val="tx1"/>
                </a:solidFill>
                <a:effectLst/>
                <a:latin typeface="+mn-lt"/>
                <a:ea typeface="MS PGothic" panose="020B0600070205080204" pitchFamily="34" charset="-128"/>
                <a:cs typeface="ＭＳ Ｐゴシック" charset="0"/>
              </a:rPr>
              <a:t>. Reed’s law states that “the utility of large networks, particularly social networks, can scale exponentially with the size of the network.” The proof’s pretty simple: if you have N people in a network, you have 2</a:t>
            </a:r>
            <a:r>
              <a:rPr lang="en-US" sz="1200" b="0" i="0" kern="1200" baseline="30000" dirty="0" smtClean="0">
                <a:solidFill>
                  <a:schemeClr val="tx1"/>
                </a:solidFill>
                <a:effectLst/>
                <a:latin typeface="+mn-lt"/>
                <a:ea typeface="MS PGothic" panose="020B0600070205080204" pitchFamily="34" charset="-128"/>
                <a:cs typeface="ＭＳ Ｐゴシック" charset="0"/>
              </a:rPr>
              <a:t>N</a:t>
            </a:r>
            <a:r>
              <a:rPr lang="en-US" sz="1200" b="0" i="0" kern="1200" dirty="0" smtClean="0">
                <a:solidFill>
                  <a:schemeClr val="tx1"/>
                </a:solidFill>
                <a:effectLst/>
                <a:latin typeface="+mn-lt"/>
                <a:ea typeface="MS PGothic" panose="020B0600070205080204" pitchFamily="34" charset="-128"/>
                <a:cs typeface="ＭＳ Ｐゴシック" charset="0"/>
              </a:rPr>
              <a:t> possible groups (i.e. </a:t>
            </a:r>
            <a:r>
              <a:rPr lang="en-US" sz="1200" b="0" i="0" kern="1200" dirty="0" err="1" smtClean="0">
                <a:solidFill>
                  <a:schemeClr val="tx1"/>
                </a:solidFill>
                <a:effectLst/>
                <a:latin typeface="+mn-lt"/>
                <a:ea typeface="MS PGothic" panose="020B0600070205080204" pitchFamily="34" charset="-128"/>
                <a:cs typeface="ＭＳ Ｐゴシック" charset="0"/>
              </a:rPr>
              <a:t>subnetworks</a:t>
            </a:r>
            <a:r>
              <a:rPr lang="en-US" sz="1200" b="0" i="0" kern="1200" dirty="0" smtClean="0">
                <a:solidFill>
                  <a:schemeClr val="tx1"/>
                </a:solidFill>
                <a:effectLst/>
                <a:latin typeface="+mn-lt"/>
                <a:ea typeface="MS PGothic" panose="020B0600070205080204" pitchFamily="34" charset="-128"/>
                <a:cs typeface="ＭＳ Ｐゴシック" charset="0"/>
              </a:rPr>
              <a:t>).</a:t>
            </a:r>
          </a:p>
          <a:p>
            <a:r>
              <a:rPr lang="en-US" sz="1200" b="0" i="0" kern="1200" dirty="0" smtClean="0">
                <a:solidFill>
                  <a:schemeClr val="tx1"/>
                </a:solidFill>
                <a:effectLst/>
                <a:latin typeface="+mn-lt"/>
                <a:ea typeface="MS PGothic" panose="020B0600070205080204" pitchFamily="34" charset="-128"/>
                <a:cs typeface="ＭＳ Ｐゴシック" charset="0"/>
              </a:rPr>
              <a:t>… Users use networks more as they make more connections, and as the network size grows there are more possible connections to make. Each new user adds a lot more than a linear increase to traffic and resource use. Sure, it’s not literally 2</a:t>
            </a:r>
            <a:r>
              <a:rPr lang="en-US" sz="1200" b="0" i="0" kern="1200" baseline="30000" dirty="0" smtClean="0">
                <a:solidFill>
                  <a:schemeClr val="tx1"/>
                </a:solidFill>
                <a:effectLst/>
                <a:latin typeface="+mn-lt"/>
                <a:ea typeface="MS PGothic" panose="020B0600070205080204" pitchFamily="34" charset="-128"/>
                <a:cs typeface="ＭＳ Ｐゴシック" charset="0"/>
              </a:rPr>
              <a:t>N</a:t>
            </a:r>
            <a:r>
              <a:rPr lang="en-US" sz="1200" b="0" i="0" kern="1200" dirty="0" smtClean="0">
                <a:solidFill>
                  <a:schemeClr val="tx1"/>
                </a:solidFill>
                <a:effectLst/>
                <a:latin typeface="+mn-lt"/>
                <a:ea typeface="MS PGothic" panose="020B0600070205080204" pitchFamily="34" charset="-128"/>
                <a:cs typeface="ＭＳ Ｐゴシック" charset="0"/>
              </a:rPr>
              <a:t> growth, but the point is that sites exhibiting network effects see traffic grow at rate far beyond linear.</a:t>
            </a:r>
          </a:p>
          <a:p>
            <a:r>
              <a:rPr lang="en-US" sz="1200" b="0" i="1" kern="1200" dirty="0" err="1" smtClean="0">
                <a:solidFill>
                  <a:schemeClr val="tx1"/>
                </a:solidFill>
                <a:effectLst/>
                <a:latin typeface="+mn-lt"/>
                <a:ea typeface="MS PGothic" panose="020B0600070205080204" pitchFamily="34" charset="-128"/>
              </a:rPr>
              <a:t>bron</a:t>
            </a:r>
            <a:r>
              <a:rPr lang="en-US" sz="1200" b="0" i="1" kern="1200" dirty="0" smtClean="0">
                <a:solidFill>
                  <a:schemeClr val="tx1"/>
                </a:solidFill>
                <a:effectLst/>
                <a:latin typeface="+mn-lt"/>
                <a:ea typeface="MS PGothic" panose="020B0600070205080204" pitchFamily="34" charset="-128"/>
              </a:rPr>
              <a:t>: http://jacobian.org/writing/web-scale/</a:t>
            </a: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4</a:t>
            </a:fld>
            <a:endParaRPr lang="nl-NL" altLang="en-US"/>
          </a:p>
        </p:txBody>
      </p:sp>
    </p:spTree>
    <p:extLst>
      <p:ext uri="{BB962C8B-B14F-4D97-AF65-F5344CB8AC3E}">
        <p14:creationId xmlns:p14="http://schemas.microsoft.com/office/powerpoint/2010/main" val="2048163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dirty="0" smtClean="0"/>
              <a:t>http://torrentfreak.com/bittorrent-makes-twitters-server-deployment-75-faster-100716/</a:t>
            </a:r>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37</a:t>
            </a:fld>
            <a:endParaRPr lang="nl-NL" altLang="en-US"/>
          </a:p>
        </p:txBody>
      </p:sp>
    </p:spTree>
    <p:extLst>
      <p:ext uri="{BB962C8B-B14F-4D97-AF65-F5344CB8AC3E}">
        <p14:creationId xmlns:p14="http://schemas.microsoft.com/office/powerpoint/2010/main" val="1793088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nl-NL" dirty="0" smtClean="0"/>
              <a:t>Veel tools en technieken beschikbaar tegenwoordig, maar de tools en technieken zijn vaak goed in een specifieke taak. Goed in het oplossing van een specifiek probleem. Dus heel snel in het wegschrijven van data. Heel snel in het ophalen en tonen van data. </a:t>
            </a:r>
            <a:r>
              <a:rPr lang="nl-NL" dirty="0" err="1" smtClean="0"/>
              <a:t>Frameworks</a:t>
            </a:r>
            <a:r>
              <a:rPr lang="nl-NL" dirty="0" smtClean="0"/>
              <a:t> voor het snel doorzoeken en aggregeren van enorme hoeveelheden gegevens, zoals </a:t>
            </a:r>
            <a:r>
              <a:rPr lang="nl-NL" dirty="0" err="1" smtClean="0"/>
              <a:t>Hadoop</a:t>
            </a:r>
            <a:r>
              <a:rPr lang="nl-NL" dirty="0" smtClean="0"/>
              <a:t> &amp; Map </a:t>
            </a:r>
            <a:r>
              <a:rPr lang="nl-NL" dirty="0" err="1" smtClean="0"/>
              <a:t>Reduce</a:t>
            </a:r>
            <a:r>
              <a:rPr lang="nl-NL" dirty="0" smtClean="0"/>
              <a:t>. Daarnaast zien we ook dat het steeds eenvoudiger en goedkoper wordt om grote hoeveelheden data te verzamelen. </a:t>
            </a:r>
            <a:br>
              <a:rPr lang="nl-NL" dirty="0" smtClean="0"/>
            </a:br>
            <a:r>
              <a:rPr lang="nl-NL" dirty="0" smtClean="0"/>
              <a:t/>
            </a:r>
            <a:br>
              <a:rPr lang="nl-NL" dirty="0" smtClean="0"/>
            </a:br>
            <a:r>
              <a:rPr lang="nl-NL" dirty="0" smtClean="0"/>
              <a:t>In de komende paar slides vertel ik iets over de uitdagingen waarmee je te maken krijgt als je denk aan Web-</a:t>
            </a:r>
            <a:r>
              <a:rPr lang="nl-NL" dirty="0" err="1" smtClean="0"/>
              <a:t>Scale</a:t>
            </a:r>
            <a:r>
              <a:rPr lang="nl-NL" dirty="0" smtClean="0"/>
              <a:t> en welke oplossing tegenwoordig veel gebruikt worden en met welke toepassing.</a:t>
            </a:r>
          </a:p>
          <a:p>
            <a:pPr lvl="0" rtl="0">
              <a:spcBef>
                <a:spcPts val="0"/>
              </a:spcBef>
              <a:buNone/>
            </a:pPr>
            <a:endParaRPr lang="nl-NL" dirty="0" smtClean="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38</a:t>
            </a:fld>
            <a:endParaRPr lang="nl-NL" altLang="en-US"/>
          </a:p>
        </p:txBody>
      </p:sp>
    </p:spTree>
    <p:extLst>
      <p:ext uri="{BB962C8B-B14F-4D97-AF65-F5344CB8AC3E}">
        <p14:creationId xmlns:p14="http://schemas.microsoft.com/office/powerpoint/2010/main" val="2488616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US" dirty="0" err="1" smtClean="0"/>
              <a:t>Bij</a:t>
            </a:r>
            <a:r>
              <a:rPr lang="en-US" dirty="0" smtClean="0"/>
              <a:t> </a:t>
            </a:r>
            <a:r>
              <a:rPr lang="en-US" dirty="0" err="1" smtClean="0"/>
              <a:t>toename</a:t>
            </a:r>
            <a:r>
              <a:rPr lang="en-US" dirty="0" smtClean="0"/>
              <a:t> van </a:t>
            </a:r>
            <a:r>
              <a:rPr lang="en-US" dirty="0" err="1" smtClean="0"/>
              <a:t>aantal</a:t>
            </a:r>
            <a:r>
              <a:rPr lang="en-US" dirty="0" smtClean="0"/>
              <a:t> request </a:t>
            </a:r>
            <a:r>
              <a:rPr lang="en-US" dirty="0" err="1" smtClean="0"/>
              <a:t>willen</a:t>
            </a:r>
            <a:r>
              <a:rPr lang="en-US" dirty="0" smtClean="0"/>
              <a:t> we de load </a:t>
            </a:r>
            <a:r>
              <a:rPr lang="en-US" dirty="0" err="1" smtClean="0"/>
              <a:t>verdelen</a:t>
            </a:r>
            <a:r>
              <a:rPr lang="en-US" dirty="0" smtClean="0"/>
              <a:t>; </a:t>
            </a:r>
            <a:r>
              <a:rPr lang="en-US" dirty="0" err="1" smtClean="0"/>
              <a:t>ervan</a:t>
            </a:r>
            <a:r>
              <a:rPr lang="en-US" dirty="0" smtClean="0"/>
              <a:t> </a:t>
            </a:r>
            <a:r>
              <a:rPr lang="en-US" dirty="0" err="1" smtClean="0"/>
              <a:t>uitgaande</a:t>
            </a:r>
            <a:r>
              <a:rPr lang="en-US" dirty="0" smtClean="0"/>
              <a:t> </a:t>
            </a:r>
            <a:r>
              <a:rPr lang="en-US" dirty="0" err="1" smtClean="0"/>
              <a:t>dat</a:t>
            </a:r>
            <a:r>
              <a:rPr lang="en-US" dirty="0" smtClean="0"/>
              <a:t> je </a:t>
            </a:r>
            <a:r>
              <a:rPr lang="en-US" dirty="0" err="1" smtClean="0"/>
              <a:t>applicatie</a:t>
            </a:r>
            <a:r>
              <a:rPr lang="en-US" dirty="0" smtClean="0"/>
              <a:t> stateless is </a:t>
            </a:r>
            <a:r>
              <a:rPr lang="en-US" dirty="0" err="1" smtClean="0"/>
              <a:t>en</a:t>
            </a:r>
            <a:r>
              <a:rPr lang="en-US" dirty="0" smtClean="0"/>
              <a:t> </a:t>
            </a:r>
            <a:r>
              <a:rPr lang="en-US" dirty="0" err="1" smtClean="0"/>
              <a:t>ook</a:t>
            </a:r>
            <a:r>
              <a:rPr lang="en-US" dirty="0" smtClean="0"/>
              <a:t> </a:t>
            </a:r>
            <a:r>
              <a:rPr lang="en-US" dirty="0" err="1" smtClean="0"/>
              <a:t>schaalbaar</a:t>
            </a:r>
            <a:r>
              <a:rPr lang="en-US" dirty="0" smtClean="0"/>
              <a:t> is. </a:t>
            </a:r>
          </a:p>
          <a:p>
            <a:pPr lvl="0" rtl="0">
              <a:spcBef>
                <a:spcPts val="0"/>
              </a:spcBef>
              <a:buNone/>
            </a:pPr>
            <a:endParaRPr lang="en-US" dirty="0" smtClean="0"/>
          </a:p>
          <a:p>
            <a:pPr lvl="0" rtl="0">
              <a:spcBef>
                <a:spcPts val="0"/>
              </a:spcBef>
              <a:buNone/>
            </a:pPr>
            <a:r>
              <a:rPr lang="en-US" dirty="0" err="1" smtClean="0"/>
              <a:t>Verschillende</a:t>
            </a:r>
            <a:r>
              <a:rPr lang="en-US" dirty="0" smtClean="0"/>
              <a:t> </a:t>
            </a:r>
            <a:r>
              <a:rPr lang="en-US" dirty="0" err="1" smtClean="0"/>
              <a:t>opties</a:t>
            </a:r>
            <a:r>
              <a:rPr lang="en-US" dirty="0" smtClean="0"/>
              <a:t>, </a:t>
            </a:r>
            <a:r>
              <a:rPr lang="en-US" dirty="0" err="1" smtClean="0"/>
              <a:t>Bv</a:t>
            </a:r>
            <a:r>
              <a:rPr lang="en-US" dirty="0" smtClean="0"/>
              <a:t> </a:t>
            </a:r>
            <a:r>
              <a:rPr lang="en-US" dirty="0" err="1" smtClean="0"/>
              <a:t>Nginx</a:t>
            </a:r>
            <a:r>
              <a:rPr lang="en-US" dirty="0" smtClean="0"/>
              <a:t> (engine-x) </a:t>
            </a:r>
            <a:r>
              <a:rPr lang="en-US" dirty="0" err="1" smtClean="0"/>
              <a:t>en</a:t>
            </a:r>
            <a:r>
              <a:rPr lang="en-US" dirty="0" smtClean="0"/>
              <a:t> </a:t>
            </a:r>
            <a:r>
              <a:rPr lang="en-US" dirty="0" err="1" smtClean="0"/>
              <a:t>HAProxy</a:t>
            </a:r>
            <a:r>
              <a:rPr lang="en-US" dirty="0" smtClean="0"/>
              <a:t>. </a:t>
            </a:r>
            <a:r>
              <a:rPr lang="en-US" dirty="0" err="1" smtClean="0"/>
              <a:t>Als</a:t>
            </a:r>
            <a:r>
              <a:rPr lang="en-US" dirty="0" smtClean="0"/>
              <a:t> je host in Azure </a:t>
            </a:r>
            <a:r>
              <a:rPr lang="en-US" dirty="0" err="1" smtClean="0"/>
              <a:t>dan</a:t>
            </a:r>
            <a:r>
              <a:rPr lang="en-US" dirty="0" smtClean="0"/>
              <a:t> is Azure </a:t>
            </a:r>
            <a:r>
              <a:rPr lang="en-US" dirty="0" err="1" smtClean="0"/>
              <a:t>Loadbalancing</a:t>
            </a:r>
            <a:r>
              <a:rPr lang="en-US" dirty="0" smtClean="0"/>
              <a:t> Service </a:t>
            </a:r>
            <a:r>
              <a:rPr lang="en-US" dirty="0" err="1" smtClean="0"/>
              <a:t>een</a:t>
            </a:r>
            <a:r>
              <a:rPr lang="en-US" dirty="0" smtClean="0"/>
              <a:t> </a:t>
            </a:r>
            <a:r>
              <a:rPr lang="en-US" dirty="0" err="1" smtClean="0"/>
              <a:t>voor</a:t>
            </a:r>
            <a:r>
              <a:rPr lang="en-US" dirty="0" smtClean="0"/>
              <a:t> de hand </a:t>
            </a:r>
            <a:r>
              <a:rPr lang="en-US" dirty="0" err="1" smtClean="0"/>
              <a:t>liggende</a:t>
            </a:r>
            <a:r>
              <a:rPr lang="en-US" dirty="0" smtClean="0"/>
              <a:t> </a:t>
            </a:r>
            <a:r>
              <a:rPr lang="en-US" dirty="0" err="1" smtClean="0"/>
              <a:t>keuze</a:t>
            </a:r>
            <a:r>
              <a:rPr lang="en-US" dirty="0" smtClean="0"/>
              <a:t>. </a:t>
            </a:r>
            <a:br>
              <a:rPr lang="en-US" dirty="0" smtClean="0"/>
            </a:br>
            <a:r>
              <a:rPr lang="en-US" dirty="0" smtClean="0"/>
              <a:t/>
            </a:r>
            <a:br>
              <a:rPr lang="en-US" dirty="0" smtClean="0"/>
            </a:br>
            <a:r>
              <a:rPr lang="en-US" dirty="0" smtClean="0"/>
              <a:t>Algorithm Options</a:t>
            </a:r>
          </a:p>
          <a:p>
            <a:pPr lvl="0" rtl="0">
              <a:spcBef>
                <a:spcPts val="0"/>
              </a:spcBef>
              <a:buNone/>
            </a:pPr>
            <a:r>
              <a:rPr lang="en-US" dirty="0" err="1" smtClean="0"/>
              <a:t>HAProxy</a:t>
            </a:r>
            <a:r>
              <a:rPr lang="en-US" dirty="0" smtClean="0"/>
              <a:t> has the most options in this arena, support Round-Robin, Least Connection, Weighted and more.</a:t>
            </a:r>
          </a:p>
          <a:p>
            <a:pPr lvl="0" rtl="0">
              <a:spcBef>
                <a:spcPts val="0"/>
              </a:spcBef>
              <a:buNone/>
            </a:pPr>
            <a:r>
              <a:rPr lang="en-US" dirty="0" err="1" smtClean="0"/>
              <a:t>Nginx</a:t>
            </a:r>
            <a:r>
              <a:rPr lang="en-US" dirty="0" smtClean="0"/>
              <a:t> supports Round-Robin and Least connected (active connections) </a:t>
            </a:r>
            <a:r>
              <a:rPr lang="en-US" dirty="0" err="1" smtClean="0"/>
              <a:t>en</a:t>
            </a:r>
            <a:r>
              <a:rPr lang="en-US" dirty="0" smtClean="0"/>
              <a:t> </a:t>
            </a:r>
            <a:r>
              <a:rPr lang="en-US" dirty="0" err="1" smtClean="0"/>
              <a:t>ip</a:t>
            </a:r>
            <a:r>
              <a:rPr lang="en-US" dirty="0" smtClean="0"/>
              <a:t>-hashed.</a:t>
            </a:r>
          </a:p>
          <a:p>
            <a:pPr lvl="0" rtl="0">
              <a:spcBef>
                <a:spcPts val="0"/>
              </a:spcBef>
              <a:buNone/>
            </a:pPr>
            <a:r>
              <a:rPr lang="en-US" dirty="0" smtClean="0"/>
              <a:t>Azure: hash (</a:t>
            </a:r>
            <a:r>
              <a:rPr lang="fr-FR" sz="1200" b="0" i="0" kern="1200" dirty="0" smtClean="0">
                <a:solidFill>
                  <a:schemeClr val="tx1"/>
                </a:solidFill>
                <a:effectLst/>
                <a:latin typeface="+mn-lt"/>
                <a:ea typeface="MS PGothic" panose="020B0600070205080204" pitchFamily="34" charset="-128"/>
                <a:cs typeface="ＭＳ Ｐゴシック" charset="0"/>
              </a:rPr>
              <a:t>source IP, source port, destination IP, destination port, </a:t>
            </a:r>
            <a:r>
              <a:rPr lang="fr-FR" sz="1200" b="0" i="0" kern="1200" dirty="0" err="1" smtClean="0">
                <a:solidFill>
                  <a:schemeClr val="tx1"/>
                </a:solidFill>
                <a:effectLst/>
                <a:latin typeface="+mn-lt"/>
                <a:ea typeface="MS PGothic" panose="020B0600070205080204" pitchFamily="34" charset="-128"/>
                <a:cs typeface="ＭＳ Ｐゴシック" charset="0"/>
              </a:rPr>
              <a:t>protocol</a:t>
            </a:r>
            <a:r>
              <a:rPr lang="fr-FR" sz="1200" b="0" i="0" kern="1200" dirty="0" smtClean="0">
                <a:solidFill>
                  <a:schemeClr val="tx1"/>
                </a:solidFill>
                <a:effectLst/>
                <a:latin typeface="+mn-lt"/>
                <a:ea typeface="MS PGothic" panose="020B0600070205080204" pitchFamily="34" charset="-128"/>
                <a:cs typeface="ＭＳ Ｐゴシック" charset="0"/>
              </a:rPr>
              <a:t> type)</a:t>
            </a:r>
          </a:p>
          <a:p>
            <a:pPr lvl="0" rtl="0">
              <a:spcBef>
                <a:spcPts val="0"/>
              </a:spcBef>
              <a:buNone/>
            </a:pPr>
            <a:endParaRPr lang="en-US" dirty="0" smtClean="0"/>
          </a:p>
          <a:p>
            <a:pPr lvl="0" rtl="0">
              <a:spcBef>
                <a:spcPts val="0"/>
              </a:spcBef>
              <a:buNone/>
            </a:pPr>
            <a:r>
              <a:rPr lang="en-US" dirty="0" smtClean="0"/>
              <a:t>Monitoring </a:t>
            </a:r>
            <a:r>
              <a:rPr lang="en-US" dirty="0" err="1" smtClean="0"/>
              <a:t>voor</a:t>
            </a:r>
            <a:r>
              <a:rPr lang="en-US" dirty="0" smtClean="0"/>
              <a:t> </a:t>
            </a:r>
            <a:r>
              <a:rPr lang="en-US" dirty="0" err="1" smtClean="0"/>
              <a:t>HAProxy</a:t>
            </a:r>
            <a:r>
              <a:rPr lang="en-US" dirty="0" smtClean="0"/>
              <a:t> </a:t>
            </a:r>
            <a:r>
              <a:rPr lang="en-US" dirty="0" err="1" smtClean="0"/>
              <a:t>en</a:t>
            </a:r>
            <a:r>
              <a:rPr lang="en-US" dirty="0" smtClean="0"/>
              <a:t> </a:t>
            </a:r>
            <a:r>
              <a:rPr lang="en-US" dirty="0" err="1" smtClean="0"/>
              <a:t>Nginx</a:t>
            </a:r>
            <a:r>
              <a:rPr lang="en-US" dirty="0" smtClean="0"/>
              <a:t>: Scout</a:t>
            </a:r>
          </a:p>
          <a:p>
            <a:endParaRPr lang="en-US" dirty="0" smtClean="0"/>
          </a:p>
          <a:p>
            <a:r>
              <a:rPr lang="en-US" dirty="0" smtClean="0"/>
              <a:t>Azure:</a:t>
            </a:r>
          </a:p>
          <a:p>
            <a:r>
              <a:rPr lang="en-US" dirty="0" smtClean="0"/>
              <a:t>http://azure.microsoft.com/blog/2014/04/08/microsoft-azure-load-balancing-services/</a:t>
            </a:r>
          </a:p>
          <a:p>
            <a:r>
              <a:rPr lang="en-US" dirty="0" smtClean="0"/>
              <a:t>http://blogs.technet.com/b/cbernier/archive/2013/11/11/load-balance-virtual-machines-in-windows-azure.aspx</a:t>
            </a: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39</a:t>
            </a:fld>
            <a:endParaRPr lang="nl-NL" altLang="en-US"/>
          </a:p>
        </p:txBody>
      </p:sp>
    </p:spTree>
    <p:extLst>
      <p:ext uri="{BB962C8B-B14F-4D97-AF65-F5344CB8AC3E}">
        <p14:creationId xmlns:p14="http://schemas.microsoft.com/office/powerpoint/2010/main" val="609887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nl" dirty="0" smtClean="0"/>
              <a:t>Facebook: 90% uit cache</a:t>
            </a:r>
          </a:p>
          <a:p>
            <a:pPr marL="0" marR="0" indent="0" algn="l" defTabSz="914400" rtl="0" eaLnBrk="0" fontAlgn="base" latinLnBrk="0" hangingPunct="0">
              <a:lnSpc>
                <a:spcPct val="100000"/>
              </a:lnSpc>
              <a:spcBef>
                <a:spcPct val="30000"/>
              </a:spcBef>
              <a:spcAft>
                <a:spcPct val="0"/>
              </a:spcAft>
              <a:buClrTx/>
              <a:buSzTx/>
              <a:buFontTx/>
              <a:buNone/>
              <a:tabLst/>
              <a:defRPr/>
            </a:pPr>
            <a:endParaRPr lang="nl"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nl" dirty="0" smtClean="0"/>
              <a:t>Goede toevoeging voor elke webapplicatie. Als we writes acties meerdere keren willen lezen is het verstandig deze gegevens te cachen. Memcached is een goed voorbeeld van een eenvoudige cache mechanisme (verwijzing sectie Facebook) waamee je een roundtrip en daarmee belasting op backend eenvoudig kunt verminderen (nog maar 10%).</a:t>
            </a:r>
          </a:p>
          <a:p>
            <a:pPr marL="0" marR="0" indent="0" algn="l" defTabSz="914400" rtl="0" eaLnBrk="0" fontAlgn="base" latinLnBrk="0" hangingPunct="0">
              <a:lnSpc>
                <a:spcPct val="100000"/>
              </a:lnSpc>
              <a:spcBef>
                <a:spcPct val="30000"/>
              </a:spcBef>
              <a:spcAft>
                <a:spcPct val="0"/>
              </a:spcAft>
              <a:buClrTx/>
              <a:buSzTx/>
              <a:buFontTx/>
              <a:buNone/>
              <a:tabLst/>
              <a:defRPr/>
            </a:pPr>
            <a:endParaRPr lang="nl"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nl" dirty="0" smtClean="0"/>
              <a:t>Redis is nog iets </a:t>
            </a:r>
            <a:r>
              <a:rPr lang="nl" dirty="0" smtClean="0"/>
              <a:t>geavanceerder </a:t>
            </a:r>
            <a:r>
              <a:rPr lang="nl" dirty="0" smtClean="0"/>
              <a:t>waarmee het ook mogelijk wordt om iets complexere structuren te </a:t>
            </a:r>
            <a:r>
              <a:rPr lang="nl" dirty="0" smtClean="0"/>
              <a:t>cachen, </a:t>
            </a:r>
            <a:r>
              <a:rPr lang="nl" dirty="0" smtClean="0"/>
              <a:t>waamee ook latest comments en tweet timelines volledig en eenvoudig uit cache te achterhalen zijn.</a:t>
            </a:r>
          </a:p>
          <a:p>
            <a:pPr marL="0" marR="0" indent="0" algn="l" defTabSz="914400" rtl="0" eaLnBrk="0" fontAlgn="base" latinLnBrk="0" hangingPunct="0">
              <a:lnSpc>
                <a:spcPct val="100000"/>
              </a:lnSpc>
              <a:spcBef>
                <a:spcPct val="30000"/>
              </a:spcBef>
              <a:spcAft>
                <a:spcPct val="0"/>
              </a:spcAft>
              <a:buClrTx/>
              <a:buSzTx/>
              <a:buFontTx/>
              <a:buNone/>
              <a:tabLst/>
              <a:defRPr/>
            </a:pPr>
            <a:endParaRPr lang="nl"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nl" dirty="0" smtClean="0"/>
              <a:t>Redis</a:t>
            </a:r>
            <a:r>
              <a:rPr lang="nl" baseline="0" dirty="0" smtClean="0"/>
              <a:t> is ook beschikbaar in Azure (in preview). Daarnaast is er ook een </a:t>
            </a:r>
            <a:r>
              <a:rPr lang="en-US" sz="1200" b="0" i="0" kern="1200" dirty="0" smtClean="0">
                <a:solidFill>
                  <a:schemeClr val="tx1"/>
                </a:solidFill>
                <a:effectLst/>
                <a:latin typeface="+mn-lt"/>
                <a:ea typeface="MS PGothic" panose="020B0600070205080204" pitchFamily="34" charset="-128"/>
                <a:cs typeface="ＭＳ Ｐゴシック" charset="0"/>
              </a:rPr>
              <a:t>Managed Cache Service</a:t>
            </a:r>
            <a:r>
              <a:rPr lang="en-US" sz="1200" b="0" i="0" kern="1200" baseline="0" dirty="0" smtClean="0">
                <a:solidFill>
                  <a:schemeClr val="tx1"/>
                </a:solidFill>
                <a:effectLst/>
                <a:latin typeface="+mn-lt"/>
                <a:ea typeface="MS PGothic" panose="020B0600070205080204" pitchFamily="34" charset="-128"/>
                <a:cs typeface="ＭＳ Ｐゴシック" charset="0"/>
              </a:rPr>
              <a:t> </a:t>
            </a:r>
            <a:r>
              <a:rPr lang="en-US" sz="1200" b="0" i="0" kern="1200" baseline="0" dirty="0" err="1" smtClean="0">
                <a:solidFill>
                  <a:schemeClr val="tx1"/>
                </a:solidFill>
                <a:effectLst/>
                <a:latin typeface="+mn-lt"/>
                <a:ea typeface="MS PGothic" panose="020B0600070205080204" pitchFamily="34" charset="-128"/>
                <a:cs typeface="ＭＳ Ｐゴシック" charset="0"/>
              </a:rPr>
              <a:t>en</a:t>
            </a:r>
            <a:r>
              <a:rPr lang="en-US" sz="1200" b="0" i="0" kern="1200" baseline="0" dirty="0" smtClean="0">
                <a:solidFill>
                  <a:schemeClr val="tx1"/>
                </a:solidFill>
                <a:effectLst/>
                <a:latin typeface="+mn-lt"/>
                <a:ea typeface="MS PGothic" panose="020B0600070205080204" pitchFamily="34" charset="-128"/>
                <a:cs typeface="ＭＳ Ｐゴシック" charset="0"/>
              </a:rPr>
              <a:t> </a:t>
            </a:r>
            <a:r>
              <a:rPr lang="en-US" sz="1200" b="0" i="0" kern="1200" baseline="0" dirty="0" err="1" smtClean="0">
                <a:solidFill>
                  <a:schemeClr val="tx1"/>
                </a:solidFill>
                <a:effectLst/>
                <a:latin typeface="+mn-lt"/>
                <a:ea typeface="MS PGothic" panose="020B0600070205080204" pitchFamily="34" charset="-128"/>
                <a:cs typeface="ＭＳ Ｐゴシック" charset="0"/>
              </a:rPr>
              <a:t>een</a:t>
            </a:r>
            <a:r>
              <a:rPr lang="en-US" sz="1200" b="0" i="0" kern="1200" baseline="0" dirty="0" smtClean="0">
                <a:solidFill>
                  <a:schemeClr val="tx1"/>
                </a:solidFill>
                <a:effectLst/>
                <a:latin typeface="+mn-lt"/>
                <a:ea typeface="MS PGothic" panose="020B0600070205080204" pitchFamily="34" charset="-128"/>
                <a:cs typeface="ＭＳ Ｐゴシック" charset="0"/>
              </a:rPr>
              <a:t> In-Role Cache </a:t>
            </a:r>
            <a:r>
              <a:rPr lang="en-US" sz="1200" b="0" i="0" kern="1200" baseline="0" dirty="0" err="1" smtClean="0">
                <a:solidFill>
                  <a:schemeClr val="tx1"/>
                </a:solidFill>
                <a:effectLst/>
                <a:latin typeface="+mn-lt"/>
                <a:ea typeface="MS PGothic" panose="020B0600070205080204" pitchFamily="34" charset="-128"/>
                <a:cs typeface="ＭＳ Ｐゴシック" charset="0"/>
              </a:rPr>
              <a:t>beschikbaar</a:t>
            </a:r>
            <a:r>
              <a:rPr lang="en-US" sz="1200" b="0" i="0" kern="1200" baseline="0" dirty="0" smtClean="0">
                <a:solidFill>
                  <a:schemeClr val="tx1"/>
                </a:solidFill>
                <a:effectLst/>
                <a:latin typeface="+mn-lt"/>
                <a:ea typeface="MS PGothic" panose="020B0600070205080204" pitchFamily="34" charset="-128"/>
                <a:cs typeface="ＭＳ Ｐゴシック" charset="0"/>
              </a:rPr>
              <a:t>.</a:t>
            </a:r>
            <a:endParaRPr lang="nl" dirty="0" smtClean="0"/>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40</a:t>
            </a:fld>
            <a:endParaRPr lang="nl-NL" altLang="en-US"/>
          </a:p>
        </p:txBody>
      </p:sp>
    </p:spTree>
    <p:extLst>
      <p:ext uri="{BB962C8B-B14F-4D97-AF65-F5344CB8AC3E}">
        <p14:creationId xmlns:p14="http://schemas.microsoft.com/office/powerpoint/2010/main" val="3013990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nl-NL" dirty="0" smtClean="0"/>
              <a:t>Op het moment dat de hoeveel gegevens van je RDBMS niet meer op een node te hosting valt (niet meer te </a:t>
            </a:r>
            <a:r>
              <a:rPr lang="nl-NL" dirty="0" smtClean="0"/>
              <a:t>schalen </a:t>
            </a:r>
            <a:r>
              <a:rPr lang="nl-NL" dirty="0" smtClean="0"/>
              <a:t>of te kostbaar </a:t>
            </a:r>
            <a:r>
              <a:rPr lang="nl-NL" dirty="0" smtClean="0"/>
              <a:t>is), </a:t>
            </a:r>
            <a:r>
              <a:rPr lang="nl-NL" dirty="0" smtClean="0"/>
              <a:t>is het mogelijkheid om het relationele model op de delen in kleinere delen: “</a:t>
            </a:r>
            <a:r>
              <a:rPr lang="nl-NL" dirty="0" err="1" smtClean="0"/>
              <a:t>Shards</a:t>
            </a:r>
            <a:r>
              <a:rPr lang="nl-NL" dirty="0" smtClean="0"/>
              <a:t>”. Zie voorbeeld Twitter en het gebruik van </a:t>
            </a:r>
            <a:r>
              <a:rPr lang="nl-NL" dirty="0" err="1" smtClean="0"/>
              <a:t>Gizzard</a:t>
            </a:r>
            <a:r>
              <a:rPr lang="nl-NL" dirty="0" smtClean="0"/>
              <a:t>.</a:t>
            </a:r>
          </a:p>
          <a:p>
            <a:pPr lvl="0" rtl="0">
              <a:spcBef>
                <a:spcPts val="0"/>
              </a:spcBef>
              <a:buNone/>
            </a:pPr>
            <a:endParaRPr lang="nl-NL" dirty="0" smtClean="0"/>
          </a:p>
          <a:p>
            <a:pPr lvl="0" rtl="0">
              <a:spcBef>
                <a:spcPts val="0"/>
              </a:spcBef>
              <a:buNone/>
            </a:pPr>
            <a:endParaRPr lang="nl-NL" dirty="0" smtClean="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41</a:t>
            </a:fld>
            <a:endParaRPr lang="nl-NL" altLang="en-US"/>
          </a:p>
        </p:txBody>
      </p:sp>
    </p:spTree>
    <p:extLst>
      <p:ext uri="{BB962C8B-B14F-4D97-AF65-F5344CB8AC3E}">
        <p14:creationId xmlns:p14="http://schemas.microsoft.com/office/powerpoint/2010/main" val="1574970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endParaRPr lang="nl-NL" dirty="0" smtClean="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42</a:t>
            </a:fld>
            <a:endParaRPr lang="nl-NL" altLang="en-US"/>
          </a:p>
        </p:txBody>
      </p:sp>
    </p:spTree>
    <p:extLst>
      <p:ext uri="{BB962C8B-B14F-4D97-AF65-F5344CB8AC3E}">
        <p14:creationId xmlns:p14="http://schemas.microsoft.com/office/powerpoint/2010/main" val="3633656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100000"/>
              <a:buFont typeface="Arial"/>
              <a:buNone/>
            </a:pPr>
            <a:r>
              <a:rPr lang="nl-NL" dirty="0" smtClean="0"/>
              <a:t>Na </a:t>
            </a:r>
            <a:r>
              <a:rPr lang="nl-NL" dirty="0" err="1" smtClean="0"/>
              <a:t>sharding</a:t>
            </a:r>
            <a:r>
              <a:rPr lang="nl-NL" dirty="0" smtClean="0"/>
              <a:t> komen de </a:t>
            </a:r>
            <a:r>
              <a:rPr lang="nl-NL" dirty="0" err="1" smtClean="0"/>
              <a:t>NoSQL</a:t>
            </a:r>
            <a:r>
              <a:rPr lang="nl-NL" dirty="0" smtClean="0"/>
              <a:t> oplossingen. Als we praten over grote hoeveelheden gegevens dan is </a:t>
            </a:r>
            <a:r>
              <a:rPr lang="nl-NL" dirty="0" err="1" smtClean="0"/>
              <a:t>sharding</a:t>
            </a:r>
            <a:r>
              <a:rPr lang="nl-NL" dirty="0" smtClean="0"/>
              <a:t> op termijn ook geen haalbare oplossing meer en betere </a:t>
            </a:r>
            <a:r>
              <a:rPr lang="nl-NL" dirty="0" err="1" smtClean="0"/>
              <a:t>BigData</a:t>
            </a:r>
            <a:r>
              <a:rPr lang="nl-NL" dirty="0" smtClean="0"/>
              <a:t> oplossingen zoals </a:t>
            </a:r>
            <a:r>
              <a:rPr lang="nl-NL" dirty="0" err="1" smtClean="0"/>
              <a:t>Hadoop</a:t>
            </a:r>
            <a:r>
              <a:rPr lang="nl-NL" dirty="0" smtClean="0"/>
              <a:t> en Google </a:t>
            </a:r>
            <a:r>
              <a:rPr lang="nl-NL" dirty="0" err="1" smtClean="0"/>
              <a:t>BigTable</a:t>
            </a:r>
            <a:r>
              <a:rPr lang="nl-NL" dirty="0" smtClean="0"/>
              <a:t> zijn er goede oplossingen beschikbaar. Bijvoorbeeld </a:t>
            </a:r>
            <a:r>
              <a:rPr lang="nl-NL" dirty="0" err="1" smtClean="0"/>
              <a:t>Hbase</a:t>
            </a:r>
            <a:r>
              <a:rPr lang="nl-NL" dirty="0" smtClean="0"/>
              <a:t>, een database </a:t>
            </a:r>
            <a:r>
              <a:rPr lang="nl-NL" dirty="0" smtClean="0"/>
              <a:t>gebaseerd </a:t>
            </a:r>
            <a:r>
              <a:rPr lang="nl-NL" dirty="0" smtClean="0"/>
              <a:t>op het </a:t>
            </a:r>
            <a:r>
              <a:rPr lang="nl-NL" dirty="0" err="1" smtClean="0"/>
              <a:t>BigTable</a:t>
            </a:r>
            <a:r>
              <a:rPr lang="nl-NL" dirty="0" smtClean="0"/>
              <a:t> </a:t>
            </a:r>
            <a:r>
              <a:rPr lang="nl-NL" dirty="0" smtClean="0"/>
              <a:t>principe, welke goed bruikbaar wordt bij erg grote datasets; denk aan </a:t>
            </a:r>
            <a:r>
              <a:rPr lang="nl-NL" dirty="0" smtClean="0"/>
              <a:t>honderden miljoenen </a:t>
            </a:r>
            <a:r>
              <a:rPr lang="nl-NL" dirty="0" smtClean="0"/>
              <a:t>of biljoenen records. </a:t>
            </a:r>
          </a:p>
          <a:p>
            <a:pPr lvl="0" rtl="0">
              <a:spcBef>
                <a:spcPts val="0"/>
              </a:spcBef>
              <a:buClr>
                <a:schemeClr val="dk1"/>
              </a:buClr>
              <a:buFont typeface="Arial"/>
              <a:buNone/>
            </a:pPr>
            <a:endParaRPr lang="nl-NL" dirty="0" smtClean="0"/>
          </a:p>
          <a:p>
            <a:pPr lvl="0" rtl="0">
              <a:spcBef>
                <a:spcPts val="0"/>
              </a:spcBef>
              <a:buClr>
                <a:schemeClr val="dk1"/>
              </a:buClr>
              <a:buSzPct val="100000"/>
              <a:buFont typeface="Arial"/>
              <a:buNone/>
            </a:pPr>
            <a:r>
              <a:rPr lang="nl-NL" dirty="0" err="1" smtClean="0"/>
              <a:t>HBase</a:t>
            </a:r>
            <a:endParaRPr lang="nl-NL" dirty="0" smtClean="0"/>
          </a:p>
          <a:p>
            <a:pPr lvl="0" rtl="0">
              <a:spcBef>
                <a:spcPts val="0"/>
              </a:spcBef>
              <a:buClr>
                <a:schemeClr val="dk1"/>
              </a:buClr>
              <a:buSzPct val="100000"/>
              <a:buFont typeface="Arial"/>
              <a:buNone/>
            </a:pPr>
            <a:r>
              <a:rPr lang="nl-NL" dirty="0" smtClean="0"/>
              <a:t>Automatic </a:t>
            </a:r>
            <a:r>
              <a:rPr lang="nl-NL" dirty="0" err="1" smtClean="0"/>
              <a:t>sharding</a:t>
            </a:r>
            <a:r>
              <a:rPr lang="nl-NL" dirty="0" smtClean="0"/>
              <a:t> van </a:t>
            </a:r>
            <a:r>
              <a:rPr lang="nl-NL" dirty="0" err="1" smtClean="0"/>
              <a:t>tables</a:t>
            </a:r>
            <a:r>
              <a:rPr lang="nl-NL" dirty="0" smtClean="0"/>
              <a:t> in </a:t>
            </a:r>
            <a:r>
              <a:rPr lang="nl-NL" dirty="0" err="1" smtClean="0"/>
              <a:t>regions</a:t>
            </a:r>
            <a:r>
              <a:rPr lang="nl-NL" dirty="0" smtClean="0"/>
              <a:t> (automatische split en re-</a:t>
            </a:r>
            <a:r>
              <a:rPr lang="nl-NL" dirty="0" err="1" smtClean="0"/>
              <a:t>distribution</a:t>
            </a:r>
            <a:r>
              <a:rPr lang="nl-NL" dirty="0" smtClean="0"/>
              <a:t>)</a:t>
            </a:r>
          </a:p>
          <a:p>
            <a:pPr lvl="0" rtl="0">
              <a:spcBef>
                <a:spcPts val="0"/>
              </a:spcBef>
              <a:buClr>
                <a:schemeClr val="dk1"/>
              </a:buClr>
              <a:buSzPct val="100000"/>
              <a:buFont typeface="Arial"/>
              <a:buNone/>
            </a:pPr>
            <a:r>
              <a:rPr lang="nl-NL" dirty="0" err="1" smtClean="0"/>
              <a:t>Hadoop</a:t>
            </a:r>
            <a:r>
              <a:rPr lang="nl-NL" dirty="0" smtClean="0"/>
              <a:t>/HDFS </a:t>
            </a:r>
            <a:r>
              <a:rPr lang="nl-NL" dirty="0" err="1" smtClean="0"/>
              <a:t>integration</a:t>
            </a:r>
            <a:r>
              <a:rPr lang="nl-NL" dirty="0" smtClean="0"/>
              <a:t> standaard</a:t>
            </a:r>
          </a:p>
          <a:p>
            <a:pPr lvl="0" rtl="0">
              <a:spcBef>
                <a:spcPts val="0"/>
              </a:spcBef>
              <a:buClr>
                <a:schemeClr val="dk1"/>
              </a:buClr>
              <a:buSzPct val="100000"/>
              <a:buFont typeface="Arial"/>
              <a:buNone/>
            </a:pPr>
            <a:r>
              <a:rPr lang="nl-NL" dirty="0" smtClean="0"/>
              <a:t>Java </a:t>
            </a:r>
            <a:r>
              <a:rPr lang="nl-NL" dirty="0" err="1" smtClean="0"/>
              <a:t>client</a:t>
            </a:r>
            <a:r>
              <a:rPr lang="nl-NL" dirty="0" smtClean="0"/>
              <a:t> API</a:t>
            </a:r>
          </a:p>
          <a:p>
            <a:pPr lvl="0" rtl="0">
              <a:spcBef>
                <a:spcPts val="0"/>
              </a:spcBef>
              <a:buClr>
                <a:schemeClr val="dk1"/>
              </a:buClr>
              <a:buSzPct val="100000"/>
              <a:buFont typeface="Arial"/>
              <a:buNone/>
            </a:pPr>
            <a:r>
              <a:rPr lang="nl-NL" dirty="0" err="1" smtClean="0"/>
              <a:t>Thrift</a:t>
            </a:r>
            <a:r>
              <a:rPr lang="nl-NL" dirty="0" smtClean="0"/>
              <a:t>/REST </a:t>
            </a:r>
            <a:r>
              <a:rPr lang="nl-NL" dirty="0" err="1" smtClean="0"/>
              <a:t>api</a:t>
            </a:r>
            <a:endParaRPr lang="nl-NL" dirty="0" smtClean="0"/>
          </a:p>
          <a:p>
            <a:pPr lvl="0" rtl="0">
              <a:spcBef>
                <a:spcPts val="0"/>
              </a:spcBef>
              <a:buClr>
                <a:schemeClr val="dk1"/>
              </a:buClr>
              <a:buFont typeface="Arial"/>
              <a:buNone/>
            </a:pPr>
            <a:endParaRPr lang="nl-NL" dirty="0" smtClean="0"/>
          </a:p>
          <a:p>
            <a:pPr lvl="0" rtl="0">
              <a:spcBef>
                <a:spcPts val="0"/>
              </a:spcBef>
              <a:buClr>
                <a:schemeClr val="dk1"/>
              </a:buClr>
              <a:buSzPct val="100000"/>
              <a:buFont typeface="Arial"/>
              <a:buNone/>
            </a:pPr>
            <a:r>
              <a:rPr lang="nl-NL" dirty="0" smtClean="0"/>
              <a:t>Wanneer toepasbaar:</a:t>
            </a:r>
          </a:p>
          <a:p>
            <a:pPr lvl="0" rtl="0">
              <a:spcBef>
                <a:spcPts val="0"/>
              </a:spcBef>
              <a:buNone/>
            </a:pPr>
            <a:r>
              <a:rPr lang="nl-NL" dirty="0" smtClean="0"/>
              <a:t>Is goed toepasbaar bij veel data “Big Data”, Dus bij honderden miljoenen of biljoenen records. Bij een paar duizend/miljoen rijen dan is RDBMS waarschijnlijk een beter keuze. </a:t>
            </a:r>
          </a:p>
          <a:p>
            <a:pPr lvl="0" rtl="0">
              <a:spcBef>
                <a:spcPts val="0"/>
              </a:spcBef>
              <a:buNone/>
            </a:pPr>
            <a:endParaRPr lang="nl-NL" dirty="0" smtClean="0"/>
          </a:p>
          <a:p>
            <a:pPr lvl="0" rtl="0">
              <a:spcBef>
                <a:spcPts val="0"/>
              </a:spcBef>
              <a:buClr>
                <a:schemeClr val="dk1"/>
              </a:buClr>
              <a:buSzPct val="100000"/>
              <a:buFont typeface="Arial"/>
              <a:buNone/>
            </a:pPr>
            <a:r>
              <a:rPr lang="nl-NL" dirty="0" smtClean="0"/>
              <a:t>Accumulo is ook nog een </a:t>
            </a:r>
            <a:r>
              <a:rPr lang="nl-NL" dirty="0" err="1" smtClean="0"/>
              <a:t>BigTable</a:t>
            </a:r>
            <a:r>
              <a:rPr lang="nl-NL" dirty="0" smtClean="0"/>
              <a:t> </a:t>
            </a:r>
            <a:r>
              <a:rPr lang="nl-NL" dirty="0" err="1" smtClean="0"/>
              <a:t>clone</a:t>
            </a:r>
            <a:r>
              <a:rPr lang="nl-NL" dirty="0" smtClean="0"/>
              <a:t> met </a:t>
            </a:r>
            <a:r>
              <a:rPr lang="nl-NL" dirty="0" err="1" smtClean="0"/>
              <a:t>cell</a:t>
            </a:r>
            <a:r>
              <a:rPr lang="nl-NL" dirty="0" smtClean="0"/>
              <a:t> </a:t>
            </a:r>
            <a:r>
              <a:rPr lang="nl-NL" dirty="0" err="1" smtClean="0"/>
              <a:t>based</a:t>
            </a:r>
            <a:r>
              <a:rPr lang="nl-NL" dirty="0" smtClean="0"/>
              <a:t> security afkomstig vanuit NSA</a:t>
            </a:r>
          </a:p>
          <a:p>
            <a:pPr lvl="0" rtl="0">
              <a:spcBef>
                <a:spcPts val="0"/>
              </a:spcBef>
              <a:buNone/>
            </a:pPr>
            <a:endParaRPr lang="nl-NL" dirty="0" smtClean="0"/>
          </a:p>
          <a:p>
            <a:pPr lvl="0" rtl="0">
              <a:spcBef>
                <a:spcPts val="0"/>
              </a:spcBef>
              <a:buNone/>
            </a:pPr>
            <a:r>
              <a:rPr lang="nl-NL" dirty="0" smtClean="0"/>
              <a:t>Cassandra is ook een geavanceerde gedistribueerde database over vergelijkbare </a:t>
            </a:r>
            <a:r>
              <a:rPr lang="nl-NL" dirty="0" err="1" smtClean="0"/>
              <a:t>nodes</a:t>
            </a:r>
            <a:r>
              <a:rPr lang="nl-NL" dirty="0" smtClean="0"/>
              <a:t> waarvan elke node de coördinatie voor zijn rekening kan nemen. De interface zal veel mensen herkenbaar zijn. Namelijk “SQL </a:t>
            </a:r>
            <a:r>
              <a:rPr lang="nl-NL" dirty="0" err="1" smtClean="0"/>
              <a:t>like</a:t>
            </a:r>
            <a:r>
              <a:rPr lang="nl-NL" dirty="0" smtClean="0"/>
              <a:t>” op </a:t>
            </a:r>
            <a:r>
              <a:rPr lang="nl-NL" dirty="0" err="1" smtClean="0"/>
              <a:t>joins</a:t>
            </a:r>
            <a:r>
              <a:rPr lang="nl-NL" dirty="0" smtClean="0"/>
              <a:t> na </a:t>
            </a:r>
            <a:r>
              <a:rPr lang="nl-NL" dirty="0" err="1" smtClean="0"/>
              <a:t>welliswaar</a:t>
            </a:r>
            <a:r>
              <a:rPr lang="nl-NL" dirty="0" smtClean="0"/>
              <a:t>. </a:t>
            </a:r>
          </a:p>
          <a:p>
            <a:pPr lvl="0" rtl="0">
              <a:spcBef>
                <a:spcPts val="0"/>
              </a:spcBef>
              <a:buNone/>
            </a:pPr>
            <a:endParaRPr lang="nl-NL" dirty="0" smtClean="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43</a:t>
            </a:fld>
            <a:endParaRPr lang="nl-NL" altLang="en-US"/>
          </a:p>
        </p:txBody>
      </p:sp>
    </p:spTree>
    <p:extLst>
      <p:ext uri="{BB962C8B-B14F-4D97-AF65-F5344CB8AC3E}">
        <p14:creationId xmlns:p14="http://schemas.microsoft.com/office/powerpoint/2010/main" val="3508462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6" name="Shape 4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459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S PGothic" panose="020B0600070205080204" pitchFamily="34" charset="-128"/>
                <a:cs typeface="ＭＳ Ｐゴシック" charset="0"/>
              </a:rPr>
              <a:t>Limitations</a:t>
            </a:r>
          </a:p>
          <a:p>
            <a:pPr marL="171450" indent="-171450">
              <a:buFont typeface="Arial" panose="020B0604020202020204" pitchFamily="34" charset="0"/>
              <a:buChar char="•"/>
            </a:pPr>
            <a:r>
              <a:rPr lang="en-US" sz="1200" b="0" i="0" kern="1200" dirty="0" smtClean="0">
                <a:solidFill>
                  <a:schemeClr val="tx1"/>
                </a:solidFill>
                <a:effectLst/>
                <a:latin typeface="+mn-lt"/>
                <a:ea typeface="MS PGothic" panose="020B0600070205080204" pitchFamily="34" charset="-128"/>
                <a:cs typeface="ＭＳ Ｐゴシック" charset="0"/>
              </a:rPr>
              <a:t>For maximum parallelism, you need the Maps and Reduces to be stateless, to not depend on any data generated in the same </a:t>
            </a:r>
            <a:r>
              <a:rPr lang="en-US" sz="1200" b="0" i="0" kern="1200" dirty="0" err="1" smtClean="0">
                <a:solidFill>
                  <a:schemeClr val="tx1"/>
                </a:solidFill>
                <a:effectLst/>
                <a:latin typeface="+mn-lt"/>
                <a:ea typeface="MS PGothic" panose="020B0600070205080204" pitchFamily="34" charset="-128"/>
                <a:cs typeface="ＭＳ Ｐゴシック" charset="0"/>
              </a:rPr>
              <a:t>MapReduce</a:t>
            </a:r>
            <a:r>
              <a:rPr lang="en-US" sz="1200" b="0" i="0" kern="1200" dirty="0" smtClean="0">
                <a:solidFill>
                  <a:schemeClr val="tx1"/>
                </a:solidFill>
                <a:effectLst/>
                <a:latin typeface="+mn-lt"/>
                <a:ea typeface="MS PGothic" panose="020B0600070205080204" pitchFamily="34" charset="-128"/>
                <a:cs typeface="ＭＳ Ｐゴシック" charset="0"/>
              </a:rPr>
              <a:t> job. You cannot control the order in which the maps run, or the reductions.</a:t>
            </a:r>
          </a:p>
          <a:p>
            <a:pPr marL="171450" indent="-171450">
              <a:buFont typeface="Arial" panose="020B0604020202020204" pitchFamily="34" charset="0"/>
              <a:buChar char="•"/>
            </a:pPr>
            <a:r>
              <a:rPr lang="en-US" sz="1200" b="0" i="0" kern="1200" dirty="0" smtClean="0">
                <a:solidFill>
                  <a:schemeClr val="tx1"/>
                </a:solidFill>
                <a:effectLst/>
                <a:latin typeface="+mn-lt"/>
                <a:ea typeface="MS PGothic" panose="020B0600070205080204" pitchFamily="34" charset="-128"/>
                <a:cs typeface="ＭＳ Ｐゴシック" charset="0"/>
              </a:rPr>
              <a:t>It is very inefficient if you are repeating similar searches again and again. A database with an index will always be faster than running an MR job over unindexed data. However, if that index needs to be regenerated whenever data is added, and data is being added continually, MR jobs may have an edge. That inefficiency can be measured in both CPU time and power consumed.</a:t>
            </a:r>
          </a:p>
          <a:p>
            <a:pPr marL="171450" indent="-171450">
              <a:buFont typeface="Arial" panose="020B0604020202020204" pitchFamily="34" charset="0"/>
              <a:buChar char="•"/>
            </a:pPr>
            <a:r>
              <a:rPr lang="en-US" sz="1200" b="0" i="0" kern="1200" dirty="0" smtClean="0">
                <a:solidFill>
                  <a:schemeClr val="tx1"/>
                </a:solidFill>
                <a:effectLst/>
                <a:latin typeface="+mn-lt"/>
                <a:ea typeface="MS PGothic" panose="020B0600070205080204" pitchFamily="34" charset="-128"/>
                <a:cs typeface="ＭＳ Ｐゴシック" charset="0"/>
              </a:rPr>
              <a:t>In the Hadoop implementation Reduce operations do not take place until all the Maps are complete (or have failed and been skipped). As a result, you do not get any data back until the entire mapping has finished.</a:t>
            </a:r>
          </a:p>
          <a:p>
            <a:pPr marL="171450" indent="-171450">
              <a:buFont typeface="Arial" panose="020B0604020202020204" pitchFamily="34" charset="0"/>
              <a:buChar char="•"/>
            </a:pPr>
            <a:r>
              <a:rPr lang="en-US" sz="1200" b="0" i="0" kern="1200" dirty="0" smtClean="0">
                <a:solidFill>
                  <a:schemeClr val="tx1"/>
                </a:solidFill>
                <a:effectLst/>
                <a:latin typeface="+mn-lt"/>
                <a:ea typeface="MS PGothic" panose="020B0600070205080204" pitchFamily="34" charset="-128"/>
                <a:cs typeface="ＭＳ Ｐゴシック" charset="0"/>
              </a:rPr>
              <a:t>There is a general assumption that the output of the reduce is smaller than the input to the Map. That is, you are taking a large </a:t>
            </a:r>
            <a:r>
              <a:rPr lang="en-US" sz="1200" b="0" i="0" kern="1200" dirty="0" err="1" smtClean="0">
                <a:solidFill>
                  <a:schemeClr val="tx1"/>
                </a:solidFill>
                <a:effectLst/>
                <a:latin typeface="+mn-lt"/>
                <a:ea typeface="MS PGothic" panose="020B0600070205080204" pitchFamily="34" charset="-128"/>
                <a:cs typeface="ＭＳ Ｐゴシック" charset="0"/>
              </a:rPr>
              <a:t>datasource</a:t>
            </a:r>
            <a:r>
              <a:rPr lang="en-US" sz="1200" b="0" i="0" kern="1200" dirty="0" smtClean="0">
                <a:solidFill>
                  <a:schemeClr val="tx1"/>
                </a:solidFill>
                <a:effectLst/>
                <a:latin typeface="+mn-lt"/>
                <a:ea typeface="MS PGothic" panose="020B0600070205080204" pitchFamily="34" charset="-128"/>
                <a:cs typeface="ＭＳ Ｐゴシック" charset="0"/>
              </a:rPr>
              <a:t> and generating smaller final value</a:t>
            </a:r>
          </a:p>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err="1" smtClean="0"/>
              <a:t>bron</a:t>
            </a:r>
            <a:r>
              <a:rPr lang="en-US" i="1" dirty="0" smtClean="0"/>
              <a:t>: http://wiki.apache.org/hadoop/MapReduce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i="0" dirty="0" smtClean="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46</a:t>
            </a:fld>
            <a:endParaRPr lang="nl-NL" altLang="en-US"/>
          </a:p>
        </p:txBody>
      </p:sp>
    </p:spTree>
    <p:extLst>
      <p:ext uri="{BB962C8B-B14F-4D97-AF65-F5344CB8AC3E}">
        <p14:creationId xmlns:p14="http://schemas.microsoft.com/office/powerpoint/2010/main" val="306254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S PGothic" panose="020B0600070205080204" pitchFamily="34" charset="-128"/>
                <a:cs typeface="ＭＳ Ｐゴシック" charset="0"/>
              </a:rPr>
              <a:t>A map transform is provided to transform an input data row of key and value to an output key/value.</a:t>
            </a:r>
          </a:p>
          <a:p>
            <a:r>
              <a:rPr lang="en-US" sz="1200" b="0" i="0" kern="1200" dirty="0" smtClean="0">
                <a:solidFill>
                  <a:schemeClr val="tx1"/>
                </a:solidFill>
                <a:effectLst/>
                <a:latin typeface="+mn-lt"/>
                <a:ea typeface="MS PGothic" panose="020B0600070205080204" pitchFamily="34" charset="-128"/>
                <a:cs typeface="ＭＳ Ｐゴシック" charset="0"/>
              </a:rPr>
              <a:t>That is, for an input it returns a list containing zero or more (</a:t>
            </a:r>
            <a:r>
              <a:rPr lang="en-US" sz="1200" b="0" i="0" kern="1200" dirty="0" err="1" smtClean="0">
                <a:solidFill>
                  <a:schemeClr val="tx1"/>
                </a:solidFill>
                <a:effectLst/>
                <a:latin typeface="+mn-lt"/>
                <a:ea typeface="MS PGothic" panose="020B0600070205080204" pitchFamily="34" charset="-128"/>
                <a:cs typeface="ＭＳ Ｐゴシック" charset="0"/>
              </a:rPr>
              <a:t>key,value</a:t>
            </a:r>
            <a:r>
              <a:rPr lang="en-US" sz="1200" b="0" i="0" kern="1200" dirty="0" smtClean="0">
                <a:solidFill>
                  <a:schemeClr val="tx1"/>
                </a:solidFill>
                <a:effectLst/>
                <a:latin typeface="+mn-lt"/>
                <a:ea typeface="MS PGothic" panose="020B0600070205080204" pitchFamily="34" charset="-128"/>
                <a:cs typeface="ＭＳ Ｐゴシック" charset="0"/>
              </a:rPr>
              <a:t>) pairs:</a:t>
            </a:r>
          </a:p>
          <a:p>
            <a:pPr marL="171450" indent="-171450">
              <a:buFont typeface="Arial" panose="020B0604020202020204" pitchFamily="34" charset="0"/>
              <a:buChar char="•"/>
            </a:pPr>
            <a:r>
              <a:rPr lang="en-US" sz="1200" b="0" i="0" kern="1200" dirty="0" smtClean="0">
                <a:solidFill>
                  <a:schemeClr val="tx1"/>
                </a:solidFill>
                <a:effectLst/>
                <a:latin typeface="+mn-lt"/>
                <a:ea typeface="MS PGothic" panose="020B0600070205080204" pitchFamily="34" charset="-128"/>
                <a:cs typeface="ＭＳ Ｐゴシック" charset="0"/>
              </a:rPr>
              <a:t>The output can be a different key from the input</a:t>
            </a:r>
          </a:p>
          <a:p>
            <a:pPr marL="171450" indent="-171450">
              <a:buFont typeface="Arial" panose="020B0604020202020204" pitchFamily="34" charset="0"/>
              <a:buChar char="•"/>
            </a:pPr>
            <a:r>
              <a:rPr lang="en-US" sz="1200" b="0" i="0" kern="1200" dirty="0" smtClean="0">
                <a:solidFill>
                  <a:schemeClr val="tx1"/>
                </a:solidFill>
                <a:effectLst/>
                <a:latin typeface="+mn-lt"/>
                <a:ea typeface="MS PGothic" panose="020B0600070205080204" pitchFamily="34" charset="-128"/>
                <a:cs typeface="ＭＳ Ｐゴシック" charset="0"/>
              </a:rPr>
              <a:t>The output can have multiple entries with the same key</a:t>
            </a:r>
          </a:p>
          <a:p>
            <a:endParaRPr lang="en-US" dirty="0" smtClean="0"/>
          </a:p>
          <a:p>
            <a:r>
              <a:rPr lang="en-US" sz="1200" b="0" i="0" kern="1200" dirty="0" smtClean="0">
                <a:solidFill>
                  <a:schemeClr val="tx1"/>
                </a:solidFill>
                <a:effectLst/>
                <a:latin typeface="+mn-lt"/>
                <a:ea typeface="MS PGothic" panose="020B0600070205080204" pitchFamily="34" charset="-128"/>
                <a:cs typeface="ＭＳ Ｐゴシック" charset="0"/>
              </a:rPr>
              <a:t>A reduce transform is provided to take all values for a specific key, and generate a new list of the </a:t>
            </a:r>
            <a:r>
              <a:rPr lang="en-US" sz="1200" b="0" i="1" kern="1200" dirty="0" smtClean="0">
                <a:solidFill>
                  <a:schemeClr val="tx1"/>
                </a:solidFill>
                <a:effectLst/>
                <a:latin typeface="+mn-lt"/>
                <a:ea typeface="MS PGothic" panose="020B0600070205080204" pitchFamily="34" charset="-128"/>
                <a:cs typeface="ＭＳ Ｐゴシック" charset="0"/>
              </a:rPr>
              <a:t>reduced</a:t>
            </a:r>
            <a:r>
              <a:rPr lang="en-US" sz="1200" b="0" i="0" kern="1200" dirty="0" smtClean="0">
                <a:solidFill>
                  <a:schemeClr val="tx1"/>
                </a:solidFill>
                <a:effectLst/>
                <a:latin typeface="+mn-lt"/>
                <a:ea typeface="MS PGothic" panose="020B0600070205080204" pitchFamily="34" charset="-128"/>
                <a:cs typeface="ＭＳ Ｐゴシック" charset="0"/>
              </a:rPr>
              <a:t> output.</a:t>
            </a: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47</a:t>
            </a:fld>
            <a:endParaRPr lang="nl-NL" altLang="en-US"/>
          </a:p>
        </p:txBody>
      </p:sp>
    </p:spTree>
    <p:extLst>
      <p:ext uri="{BB962C8B-B14F-4D97-AF65-F5344CB8AC3E}">
        <p14:creationId xmlns:p14="http://schemas.microsoft.com/office/powerpoint/2010/main" val="1027300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S PGothic" panose="020B0600070205080204" pitchFamily="34" charset="-128"/>
                <a:cs typeface="ＭＳ Ｐゴシック" charset="0"/>
              </a:rPr>
              <a:t>Gartner Says By 2017 Web-Scale IT Will Be an Architectural Approach Found Operating in 50 Percent of Global Enterprises</a:t>
            </a:r>
          </a:p>
          <a:p>
            <a:r>
              <a:rPr lang="en-US" i="1" dirty="0" err="1" smtClean="0"/>
              <a:t>bron</a:t>
            </a:r>
            <a:r>
              <a:rPr lang="en-US" i="1" dirty="0" smtClean="0"/>
              <a:t>: http://www.gartner.com/newsroom/id/2675916</a:t>
            </a:r>
          </a:p>
          <a:p>
            <a:endParaRPr lang="en-US" sz="1200" b="0" i="0" kern="1200" dirty="0" smtClean="0">
              <a:solidFill>
                <a:schemeClr val="tx1"/>
              </a:solidFill>
              <a:effectLst/>
              <a:latin typeface="+mn-lt"/>
              <a:ea typeface="MS PGothic" panose="020B0600070205080204" pitchFamily="34" charset="-128"/>
              <a:cs typeface="ＭＳ Ｐゴシック" charset="0"/>
            </a:endParaRPr>
          </a:p>
          <a:p>
            <a:r>
              <a:rPr lang="en-US" sz="1200" b="0" i="0" kern="1200" dirty="0" smtClean="0">
                <a:solidFill>
                  <a:schemeClr val="tx1"/>
                </a:solidFill>
                <a:effectLst/>
                <a:latin typeface="+mn-lt"/>
                <a:ea typeface="MS PGothic" panose="020B0600070205080204" pitchFamily="34" charset="-128"/>
                <a:cs typeface="ＭＳ Ｐゴシック" charset="0"/>
              </a:rPr>
              <a:t>Web-scale architecture and its properties are not something new and have been systematically used by large web companies like Google, Facebook and Amazon for many years. The major difference is that now these technologies that allowed those companies to scale to massive compute environments are being introduced into mainstream enterprises, with purpose-built virtualization properties, and allowing mainstream enterprises to harvest the same benefits.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1" kern="1200" dirty="0" err="1" smtClean="0">
                <a:solidFill>
                  <a:schemeClr val="tx1"/>
                </a:solidFill>
                <a:effectLst/>
                <a:latin typeface="+mn-lt"/>
                <a:ea typeface="MS PGothic" panose="020B0600070205080204" pitchFamily="34" charset="-128"/>
                <a:cs typeface="ＭＳ Ｐゴシック" charset="0"/>
              </a:rPr>
              <a:t>bron</a:t>
            </a:r>
            <a:r>
              <a:rPr lang="en-US" sz="1200" b="0" i="1" kern="1200" dirty="0" smtClean="0">
                <a:solidFill>
                  <a:schemeClr val="tx1"/>
                </a:solidFill>
                <a:effectLst/>
                <a:latin typeface="+mn-lt"/>
                <a:ea typeface="MS PGothic" panose="020B0600070205080204" pitchFamily="34" charset="-128"/>
                <a:cs typeface="ＭＳ Ｐゴシック" charset="0"/>
              </a:rPr>
              <a:t>: http://myvirtualcloud.net/?p=6414</a:t>
            </a:r>
          </a:p>
          <a:p>
            <a:endParaRPr lang="en-US" dirty="0" smtClean="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5</a:t>
            </a:fld>
            <a:endParaRPr lang="nl-NL" altLang="en-US"/>
          </a:p>
        </p:txBody>
      </p:sp>
    </p:spTree>
    <p:extLst>
      <p:ext uri="{BB962C8B-B14F-4D97-AF65-F5344CB8AC3E}">
        <p14:creationId xmlns:p14="http://schemas.microsoft.com/office/powerpoint/2010/main" val="28656049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48</a:t>
            </a:fld>
            <a:endParaRPr lang="nl-NL" altLang="en-US"/>
          </a:p>
        </p:txBody>
      </p:sp>
    </p:spTree>
    <p:extLst>
      <p:ext uri="{BB962C8B-B14F-4D97-AF65-F5344CB8AC3E}">
        <p14:creationId xmlns:p14="http://schemas.microsoft.com/office/powerpoint/2010/main" val="4040295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49</a:t>
            </a:fld>
            <a:endParaRPr lang="nl-NL" altLang="en-US"/>
          </a:p>
        </p:txBody>
      </p:sp>
    </p:spTree>
    <p:extLst>
      <p:ext uri="{BB962C8B-B14F-4D97-AF65-F5344CB8AC3E}">
        <p14:creationId xmlns:p14="http://schemas.microsoft.com/office/powerpoint/2010/main" val="3061532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50</a:t>
            </a:fld>
            <a:endParaRPr lang="nl-NL" altLang="en-US"/>
          </a:p>
        </p:txBody>
      </p:sp>
    </p:spTree>
    <p:extLst>
      <p:ext uri="{BB962C8B-B14F-4D97-AF65-F5344CB8AC3E}">
        <p14:creationId xmlns:p14="http://schemas.microsoft.com/office/powerpoint/2010/main" val="960964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http://azure.microsoft.com/en-us/services/hdinsight/</a:t>
            </a:r>
          </a:p>
          <a:p>
            <a:r>
              <a:rPr lang="en-US" dirty="0" smtClean="0"/>
              <a:t>http://azure.microsoft.com/en-us/documentation/services/hdinsight/</a:t>
            </a: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51</a:t>
            </a:fld>
            <a:endParaRPr lang="nl-NL" altLang="en-US"/>
          </a:p>
        </p:txBody>
      </p:sp>
    </p:spTree>
    <p:extLst>
      <p:ext uri="{BB962C8B-B14F-4D97-AF65-F5344CB8AC3E}">
        <p14:creationId xmlns:p14="http://schemas.microsoft.com/office/powerpoint/2010/main" val="19346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Wormhole</a:t>
            </a:r>
            <a:r>
              <a:rPr lang="en-US" baseline="0" dirty="0" smtClean="0"/>
              <a:t> (pub/sub)</a:t>
            </a:r>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52</a:t>
            </a:fld>
            <a:endParaRPr lang="nl-NL" altLang="en-US"/>
          </a:p>
        </p:txBody>
      </p:sp>
    </p:spTree>
    <p:extLst>
      <p:ext uri="{BB962C8B-B14F-4D97-AF65-F5344CB8AC3E}">
        <p14:creationId xmlns:p14="http://schemas.microsoft.com/office/powerpoint/2010/main" val="3543367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80" name="Shape 4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indent="0" algn="l" defTabSz="914400" rtl="0" eaLnBrk="0" fontAlgn="base" latinLnBrk="0" hangingPunct="0">
              <a:lnSpc>
                <a:spcPct val="100000"/>
              </a:lnSpc>
              <a:spcBef>
                <a:spcPts val="0"/>
              </a:spcBef>
              <a:spcAft>
                <a:spcPct val="0"/>
              </a:spcAft>
              <a:buClrTx/>
              <a:buSzTx/>
              <a:buFontTx/>
              <a:buNone/>
              <a:tabLst/>
              <a:defRPr/>
            </a:pPr>
            <a:r>
              <a:rPr lang="en-US" sz="1800" b="0" i="0" u="none" strike="noStrike" cap="none" baseline="0" dirty="0" smtClean="0"/>
              <a:t>Rethink your architecture with CQRS </a:t>
            </a:r>
            <a:r>
              <a:rPr lang="en-US" sz="1800" b="0" i="0" u="none" strike="noStrike" cap="none" baseline="0" dirty="0" smtClean="0"/>
              <a:t>(</a:t>
            </a:r>
            <a:r>
              <a:rPr lang="en-US" sz="1800" b="0" i="0" u="none" strike="noStrike" cap="none" baseline="0" dirty="0" err="1" smtClean="0"/>
              <a:t>devNetNoord</a:t>
            </a:r>
            <a:r>
              <a:rPr lang="en-US" sz="1800" b="0" i="0" u="none" strike="noStrike" cap="none" baseline="0" dirty="0" smtClean="0"/>
              <a:t> 09-2012, Pieter </a:t>
            </a:r>
            <a:r>
              <a:rPr lang="en-US" sz="1800" b="0" i="0" u="none" strike="noStrike" cap="none" baseline="0" dirty="0" err="1" smtClean="0"/>
              <a:t>Joost</a:t>
            </a:r>
            <a:r>
              <a:rPr lang="en-US" sz="1800" b="0" i="0" u="none" strike="noStrike" cap="none" baseline="0" dirty="0" smtClean="0"/>
              <a:t> van de </a:t>
            </a:r>
            <a:r>
              <a:rPr lang="en-US" sz="1800" b="0" i="0" u="none" strike="noStrike" cap="none" baseline="0" dirty="0" smtClean="0"/>
              <a:t>Sande)</a:t>
            </a:r>
            <a:endParaRPr lang="en-US" sz="1800" b="0" i="0" u="none" strike="noStrike" cap="none" baseline="0" dirty="0" smtClean="0"/>
          </a:p>
          <a:p>
            <a:pPr>
              <a:spcBef>
                <a:spcPts val="0"/>
              </a:spcBef>
              <a:buNone/>
            </a:pPr>
            <a:endParaRPr lang="nl" sz="1800" b="0" i="0" u="none" strike="noStrike" cap="none" baseline="0" dirty="0" smtClean="0"/>
          </a:p>
          <a:p>
            <a:pPr>
              <a:spcBef>
                <a:spcPts val="0"/>
              </a:spcBef>
              <a:buNone/>
            </a:pPr>
            <a:r>
              <a:rPr lang="nl" sz="1800" b="0" i="0" u="none" strike="noStrike" cap="none" baseline="0" dirty="0" smtClean="0"/>
              <a:t>CQRS </a:t>
            </a:r>
            <a:r>
              <a:rPr lang="nl" sz="1800" b="0" i="0" u="none" strike="noStrike" cap="none" baseline="0" dirty="0"/>
              <a:t>is een eenvoudig pattern: scheiden van verantwoordelijkheden in een deel dat wijzigingen doorvoert (het Command-gedeelte) en een deel dat data ophaalt (het Query-gedeelte)</a:t>
            </a:r>
          </a:p>
          <a:p>
            <a:pPr>
              <a:spcBef>
                <a:spcPts val="0"/>
              </a:spcBef>
              <a:buNone/>
            </a:pPr>
            <a:r>
              <a:rPr lang="nl" sz="1800" b="0" i="1" u="none" strike="noStrike" cap="none" baseline="0" dirty="0" smtClean="0"/>
              <a:t>“</a:t>
            </a:r>
            <a:r>
              <a:rPr lang="nl" sz="1800" b="0" i="1" u="none" strike="noStrike" cap="none" baseline="0" dirty="0"/>
              <a:t>achieve scalability, manage complexity, and manage changing business rules”</a:t>
            </a:r>
          </a:p>
          <a:p>
            <a:pPr>
              <a:spcBef>
                <a:spcPts val="0"/>
              </a:spcBef>
              <a:buNone/>
            </a:pPr>
            <a:endParaRPr lang="en-US" sz="1800" b="0" i="0" u="none" strike="noStrike" cap="none" baseline="0" dirty="0" smtClean="0"/>
          </a:p>
        </p:txBody>
      </p:sp>
      <p:sp>
        <p:nvSpPr>
          <p:cNvPr id="481" name="Shape 48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nl"/>
              <a:t> </a:t>
            </a:r>
          </a:p>
        </p:txBody>
      </p:sp>
    </p:spTree>
    <p:extLst>
      <p:ext uri="{BB962C8B-B14F-4D97-AF65-F5344CB8AC3E}">
        <p14:creationId xmlns:p14="http://schemas.microsoft.com/office/powerpoint/2010/main" val="1438880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endParaRPr lang="nl" sz="1800" b="0" i="0" u="none" strike="noStrike" cap="none" baseline="0" dirty="0"/>
          </a:p>
        </p:txBody>
      </p:sp>
      <p:sp>
        <p:nvSpPr>
          <p:cNvPr id="489" name="Shape 48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nl"/>
              <a:t> </a:t>
            </a:r>
          </a:p>
        </p:txBody>
      </p:sp>
    </p:spTree>
    <p:extLst>
      <p:ext uri="{BB962C8B-B14F-4D97-AF65-F5344CB8AC3E}">
        <p14:creationId xmlns:p14="http://schemas.microsoft.com/office/powerpoint/2010/main" val="412343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96" name="Shape 49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r>
              <a:rPr lang="nl" sz="1800" b="0" i="0" u="none" strike="noStrike" cap="none" baseline="0"/>
              <a:t>In veel systemen is er een duidelijk verschil tussen het aantal reads en writes.</a:t>
            </a:r>
          </a:p>
          <a:p>
            <a:pPr>
              <a:spcBef>
                <a:spcPts val="0"/>
              </a:spcBef>
              <a:buNone/>
            </a:pPr>
            <a:r>
              <a:rPr lang="nl" sz="1800" b="0" i="0" u="none" strike="noStrike" cap="none" baseline="0"/>
              <a:t>Toch behandelen we deze mechanismen vaak op grotendeels dezelfde manier; met een business-laag, een ORM, etc.</a:t>
            </a:r>
          </a:p>
          <a:p>
            <a:pPr>
              <a:spcBef>
                <a:spcPts val="0"/>
              </a:spcBef>
              <a:buNone/>
            </a:pPr>
            <a:r>
              <a:rPr lang="nl" sz="1800" b="0" i="0" u="none" strike="noStrike" cap="none" baseline="0"/>
              <a:t>Daarnaast zijn databases meestal geoptimalizeerd voor het wijzigen van de gegevens (3NF).</a:t>
            </a:r>
          </a:p>
          <a:p>
            <a:pPr>
              <a:spcBef>
                <a:spcPts val="0"/>
              </a:spcBef>
              <a:buNone/>
            </a:pPr>
            <a:endParaRPr sz="1800" b="0" i="0" u="none" strike="noStrike" cap="none" baseline="0"/>
          </a:p>
          <a:p>
            <a:pPr>
              <a:spcBef>
                <a:spcPts val="0"/>
              </a:spcBef>
              <a:buNone/>
            </a:pPr>
            <a:r>
              <a:rPr lang="nl" sz="1800" b="0" i="0" u="none" strike="noStrike" cap="none" baseline="0"/>
              <a:t>CQRS stelt dat deze 2 kanten van een system verschillend zijn; en waarom deze dan niet optimalizeren voor hun taak.</a:t>
            </a:r>
          </a:p>
          <a:p>
            <a:pPr>
              <a:spcBef>
                <a:spcPts val="0"/>
              </a:spcBef>
              <a:buNone/>
            </a:pPr>
            <a:endParaRPr sz="1800" b="0" i="0" u="none" strike="noStrike" cap="none" baseline="0"/>
          </a:p>
          <a:p>
            <a:pPr>
              <a:spcBef>
                <a:spcPts val="0"/>
              </a:spcBef>
              <a:buNone/>
            </a:pPr>
            <a:r>
              <a:rPr lang="nl" sz="1800" b="0" i="0" u="none" strike="noStrike" cap="none" baseline="0"/>
              <a:t>CQRS schrijft niet voor hoe deze 2 kanten geïmplementeerd moeten worden.</a:t>
            </a:r>
          </a:p>
          <a:p>
            <a:pPr marL="171450" marR="0" lvl="0" indent="-171450" algn="l" rtl="0">
              <a:spcBef>
                <a:spcPts val="0"/>
              </a:spcBef>
              <a:buClr>
                <a:srgbClr val="000000"/>
              </a:buClr>
              <a:buSzPct val="100000"/>
              <a:buFont typeface="Arial"/>
              <a:buChar char="•"/>
            </a:pPr>
            <a:r>
              <a:rPr lang="nl" sz="1800" b="0" i="0" u="none" strike="noStrike" cap="none" baseline="0"/>
              <a:t>dit kan met één database, maar b.v. verschillende data-access implementaties</a:t>
            </a:r>
          </a:p>
          <a:p>
            <a:pPr marL="171450" marR="0" lvl="0" indent="-171450" algn="l" rtl="0">
              <a:spcBef>
                <a:spcPts val="0"/>
              </a:spcBef>
              <a:buClr>
                <a:srgbClr val="000000"/>
              </a:buClr>
              <a:buSzPct val="100000"/>
              <a:buFont typeface="Arial"/>
              <a:buChar char="•"/>
            </a:pPr>
            <a:r>
              <a:rPr lang="nl" sz="1800" b="0" i="0" u="none" strike="noStrike" cap="none" baseline="0"/>
              <a:t>of, zoals in dit voorbeeld, met b.v. 2 verschillende databases; waarbij het database-schema gelijk kan zijn, maar ook verschillend</a:t>
            </a:r>
          </a:p>
          <a:p>
            <a:pPr marL="171450" marR="0" lvl="0" indent="-171450" algn="l" rtl="0">
              <a:spcBef>
                <a:spcPts val="0"/>
              </a:spcBef>
              <a:buClr>
                <a:srgbClr val="000000"/>
              </a:buClr>
              <a:buSzPct val="100000"/>
              <a:buFont typeface="Arial"/>
              <a:buChar char="•"/>
            </a:pPr>
            <a:r>
              <a:rPr lang="nl" sz="1800" b="0" i="0" u="none" strike="noStrike" cap="none" baseline="0"/>
              <a:t>zo zijn er veel meer mogelijkheden om beide kanten te optimalizeren voor hun rol in het system</a:t>
            </a:r>
          </a:p>
          <a:p>
            <a:pPr marL="0" marR="0" lvl="0" indent="0" algn="l" rtl="0">
              <a:spcBef>
                <a:spcPts val="0"/>
              </a:spcBef>
              <a:buFont typeface="Arial"/>
              <a:buNone/>
            </a:pPr>
            <a:endParaRPr sz="1800" b="0" i="0" u="none" strike="noStrike" cap="none" baseline="0"/>
          </a:p>
        </p:txBody>
      </p:sp>
      <p:sp>
        <p:nvSpPr>
          <p:cNvPr id="497" name="Shape 49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nl"/>
              <a:t> </a:t>
            </a:r>
          </a:p>
        </p:txBody>
      </p:sp>
    </p:spTree>
    <p:extLst>
      <p:ext uri="{BB962C8B-B14F-4D97-AF65-F5344CB8AC3E}">
        <p14:creationId xmlns:p14="http://schemas.microsoft.com/office/powerpoint/2010/main" val="42929677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nl" sz="1800" b="0" i="0" u="none" strike="noStrike" cap="none" baseline="0"/>
              <a:t>Event Sourcing = </a:t>
            </a:r>
            <a:r>
              <a:rPr lang="nl" sz="1200" b="0" i="0" u="none" strike="noStrike" cap="none" baseline="0">
                <a:solidFill>
                  <a:schemeClr val="dk1"/>
                </a:solidFill>
                <a:latin typeface="Calibri"/>
                <a:ea typeface="Calibri"/>
                <a:cs typeface="Calibri"/>
                <a:sym typeface="Calibri"/>
              </a:rPr>
              <a:t>de historie van de state van een applicatie opslaan, waarmee de huidige state bepaalt kan worden</a:t>
            </a:r>
          </a:p>
          <a:p>
            <a:pPr marL="0" marR="0" lvl="0" indent="0" algn="l" rtl="0">
              <a:spcBef>
                <a:spcPts val="0"/>
              </a:spcBef>
              <a:buSzPct val="25000"/>
              <a:buFont typeface="Arial"/>
              <a:buNone/>
            </a:pPr>
            <a:r>
              <a:rPr lang="nl" sz="1800" b="0" i="0" u="none" strike="noStrike" cap="none" baseline="0"/>
              <a:t>Voorbeeld:</a:t>
            </a:r>
          </a:p>
          <a:p>
            <a:pPr marL="0" marR="0" lvl="0" indent="0" algn="l" rtl="0">
              <a:spcBef>
                <a:spcPts val="0"/>
              </a:spcBef>
              <a:buSzPct val="25000"/>
              <a:buFont typeface="Arial"/>
              <a:buNone/>
            </a:pPr>
            <a:r>
              <a:rPr lang="nl" sz="1800" b="0" i="0" u="none" strike="noStrike" cap="none" baseline="0"/>
              <a:t>zonder ES: totaal beschikbare aantal van artikelen, b.v. een boek, opslaan en wijzigen bij inkoop en verkoop.</a:t>
            </a:r>
          </a:p>
          <a:p>
            <a:pPr marL="0" marR="0" lvl="0" indent="0" algn="l" rtl="0">
              <a:spcBef>
                <a:spcPts val="0"/>
              </a:spcBef>
              <a:buSzPct val="25000"/>
              <a:buFont typeface="Arial"/>
              <a:buNone/>
            </a:pPr>
            <a:r>
              <a:rPr lang="nl" sz="1800" b="0" i="0" u="none" strike="noStrike" cap="none" baseline="0"/>
              <a:t>met ES: alle events, dus iedere inkoop- en verkoop-actie, opslaan; beschikbare aantal bepalen door al deze events ‘af te spelen’.</a:t>
            </a:r>
          </a:p>
          <a:p>
            <a:pPr marL="0" marR="0" lvl="0" indent="0" algn="l" rtl="0">
              <a:spcBef>
                <a:spcPts val="0"/>
              </a:spcBef>
              <a:buFont typeface="Arial"/>
              <a:buNone/>
            </a:pPr>
            <a:endParaRPr sz="1800" b="0" i="0" u="none" strike="noStrike" cap="none" baseline="0"/>
          </a:p>
          <a:p>
            <a:pPr marL="0" marR="0" lvl="0" indent="0" algn="l" rtl="0">
              <a:spcBef>
                <a:spcPts val="0"/>
              </a:spcBef>
              <a:buSzPct val="25000"/>
              <a:buFont typeface="Arial"/>
              <a:buNone/>
            </a:pPr>
            <a:r>
              <a:rPr lang="nl" sz="1800" b="0" i="0" u="none" strike="noStrike" cap="none" baseline="0"/>
              <a:t>Elke actie op het systeem (event) heeft context. Als een wijziging is doorgevoerd in een traditioneel systeem, is deze context vaak verdwenen. Bij ES is deze context altijd beschikbaar.</a:t>
            </a:r>
          </a:p>
          <a:p>
            <a:pPr marL="0" marR="0" lvl="0" indent="0" algn="l" rtl="0">
              <a:spcBef>
                <a:spcPts val="0"/>
              </a:spcBef>
              <a:buFont typeface="Arial"/>
              <a:buNone/>
            </a:pPr>
            <a:endParaRPr sz="1800" b="0" i="0" u="none" strike="noStrike" cap="none" baseline="0"/>
          </a:p>
        </p:txBody>
      </p:sp>
      <p:sp>
        <p:nvSpPr>
          <p:cNvPr id="505" name="Shape 5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nl"/>
              <a:t> </a:t>
            </a:r>
          </a:p>
        </p:txBody>
      </p:sp>
    </p:spTree>
    <p:extLst>
      <p:ext uri="{BB962C8B-B14F-4D97-AF65-F5344CB8AC3E}">
        <p14:creationId xmlns:p14="http://schemas.microsoft.com/office/powerpoint/2010/main" val="456087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12" name="Shape 51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nl" sz="1800" b="0" i="0" u="none" strike="noStrike" cap="none" baseline="0"/>
              <a:t>Met ES worden alle wijzigingen als een command uitgevoerd.</a:t>
            </a:r>
          </a:p>
          <a:p>
            <a:pPr marL="0" marR="0" lvl="0" indent="0" algn="l" rtl="0">
              <a:spcBef>
                <a:spcPts val="0"/>
              </a:spcBef>
              <a:buSzPct val="25000"/>
              <a:buFont typeface="Arial"/>
              <a:buNone/>
            </a:pPr>
            <a:r>
              <a:rPr lang="nl" sz="1800" b="0" i="0" u="none" strike="noStrike" cap="none" baseline="0"/>
              <a:t>De commands resulteren in events. Alle events worden opgeslagen.</a:t>
            </a:r>
          </a:p>
          <a:p>
            <a:pPr marL="0" marR="0" lvl="0" indent="0" algn="l" rtl="0">
              <a:spcBef>
                <a:spcPts val="0"/>
              </a:spcBef>
              <a:buSzPct val="25000"/>
              <a:buFont typeface="Arial"/>
              <a:buNone/>
            </a:pPr>
            <a:r>
              <a:rPr lang="nl" sz="1800" b="0" i="0" u="none" strike="noStrike" cap="none" baseline="0"/>
              <a:t>De events kunnen worden gebruikt om de state van de applicatie te bepalen.</a:t>
            </a:r>
          </a:p>
          <a:p>
            <a:pPr marL="0" marR="0" lvl="0" indent="0" algn="l" rtl="0">
              <a:spcBef>
                <a:spcPts val="0"/>
              </a:spcBef>
              <a:buFont typeface="Arial"/>
              <a:buNone/>
            </a:pPr>
            <a:endParaRPr sz="1800" b="0" i="0" u="none" strike="noStrike" cap="none" baseline="0"/>
          </a:p>
          <a:p>
            <a:pPr marL="0" marR="0" lvl="0" indent="0" algn="l" rtl="0">
              <a:spcBef>
                <a:spcPts val="0"/>
              </a:spcBef>
              <a:buSzPct val="25000"/>
              <a:buFont typeface="Arial"/>
              <a:buNone/>
            </a:pPr>
            <a:r>
              <a:rPr lang="nl" sz="1800" b="0" i="0" u="none" strike="noStrike" cap="none" baseline="0"/>
              <a:t>De events worden ook afgehandeld door event-adapters. Deze adapters werken de data-stores bij aan de query-kant.</a:t>
            </a:r>
          </a:p>
          <a:p>
            <a:pPr marL="0" marR="0" lvl="0" indent="0" algn="l" rtl="0">
              <a:spcBef>
                <a:spcPts val="0"/>
              </a:spcBef>
              <a:buSzPct val="25000"/>
              <a:buFont typeface="Arial"/>
              <a:buNone/>
            </a:pPr>
            <a:r>
              <a:rPr lang="nl" sz="1800" b="0" i="0" u="none" strike="noStrike" cap="none" baseline="0"/>
              <a:t>De adapters kunnen een relationele database bijwerken, met een schema dat is geoptimaliseerd voor het lezen van data.</a:t>
            </a:r>
          </a:p>
          <a:p>
            <a:pPr marL="0" marR="0" lvl="0" indent="0" algn="l" rtl="0">
              <a:spcBef>
                <a:spcPts val="0"/>
              </a:spcBef>
              <a:buSzPct val="25000"/>
              <a:buFont typeface="Arial"/>
              <a:buNone/>
            </a:pPr>
            <a:r>
              <a:rPr lang="nl" sz="1800" b="0" i="0" u="none" strike="noStrike" cap="none" baseline="0"/>
              <a:t>Maar de adapters kunnen ook de resultaten klaarzetten zoals deze door de service-interface worden opgeleverd; b.v. kant-en-klare HTML-fragmenten en JSON-documenten.</a:t>
            </a:r>
          </a:p>
          <a:p>
            <a:pPr marL="0" marR="0" lvl="0" indent="0" algn="l" rtl="0">
              <a:spcBef>
                <a:spcPts val="0"/>
              </a:spcBef>
              <a:buFont typeface="Arial"/>
              <a:buNone/>
            </a:pPr>
            <a:endParaRPr sz="1800" b="0" i="0" u="none" strike="noStrike" cap="none" baseline="0"/>
          </a:p>
        </p:txBody>
      </p:sp>
      <p:sp>
        <p:nvSpPr>
          <p:cNvPr id="513" name="Shape 51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nl"/>
              <a:t> </a:t>
            </a:r>
          </a:p>
        </p:txBody>
      </p:sp>
    </p:spTree>
    <p:extLst>
      <p:ext uri="{BB962C8B-B14F-4D97-AF65-F5344CB8AC3E}">
        <p14:creationId xmlns:p14="http://schemas.microsoft.com/office/powerpoint/2010/main" val="110384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Resources: </a:t>
            </a:r>
            <a:r>
              <a:rPr lang="en-US" dirty="0" err="1" smtClean="0"/>
              <a:t>o.a</a:t>
            </a:r>
            <a:r>
              <a:rPr lang="en-US" dirty="0" smtClean="0"/>
              <a:t>. servers, storage, network</a:t>
            </a:r>
          </a:p>
          <a:p>
            <a:r>
              <a:rPr lang="en-US" dirty="0" err="1" smtClean="0"/>
              <a:t>Proces</a:t>
            </a:r>
            <a:r>
              <a:rPr lang="en-US" dirty="0" smtClean="0"/>
              <a:t>:</a:t>
            </a:r>
            <a:r>
              <a:rPr lang="en-US" baseline="0" dirty="0" smtClean="0"/>
              <a:t> </a:t>
            </a:r>
            <a:r>
              <a:rPr lang="en-US" baseline="0" dirty="0" err="1" smtClean="0"/>
              <a:t>o.a</a:t>
            </a:r>
            <a:r>
              <a:rPr lang="en-US" baseline="0" dirty="0" smtClean="0"/>
              <a:t>. </a:t>
            </a:r>
            <a:r>
              <a:rPr lang="en-US" baseline="0" dirty="0" err="1" smtClean="0"/>
              <a:t>monitoren</a:t>
            </a:r>
            <a:r>
              <a:rPr lang="en-US" baseline="0" dirty="0" smtClean="0"/>
              <a:t>, </a:t>
            </a:r>
            <a:r>
              <a:rPr lang="en-US" baseline="0" dirty="0" err="1" smtClean="0"/>
              <a:t>opschalen</a:t>
            </a:r>
            <a:r>
              <a:rPr lang="en-US" baseline="0" dirty="0" smtClean="0"/>
              <a:t> van resources, </a:t>
            </a:r>
            <a:r>
              <a:rPr lang="en-US" baseline="0" dirty="0" err="1" smtClean="0"/>
              <a:t>configureren</a:t>
            </a:r>
            <a:r>
              <a:rPr lang="en-US" baseline="0" dirty="0" smtClean="0"/>
              <a:t>, </a:t>
            </a:r>
            <a:r>
              <a:rPr lang="en-US" baseline="0" dirty="0" err="1" smtClean="0"/>
              <a:t>deployen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6</a:t>
            </a:fld>
            <a:endParaRPr lang="nl-NL" altLang="en-US"/>
          </a:p>
        </p:txBody>
      </p:sp>
    </p:spTree>
    <p:extLst>
      <p:ext uri="{BB962C8B-B14F-4D97-AF65-F5344CB8AC3E}">
        <p14:creationId xmlns:p14="http://schemas.microsoft.com/office/powerpoint/2010/main" val="1759477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nl" sz="1800" b="0" i="0" u="none" strike="noStrike" cap="none" baseline="0" dirty="0"/>
              <a:t>Met CQRS en event sourcing is het mogelijk om bestaande legacy-systemen te ontlasten en de overall performance te verbeteren.</a:t>
            </a:r>
          </a:p>
        </p:txBody>
      </p:sp>
      <p:sp>
        <p:nvSpPr>
          <p:cNvPr id="521" name="Shape 5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nl"/>
              <a:t> </a:t>
            </a:r>
          </a:p>
        </p:txBody>
      </p:sp>
    </p:spTree>
    <p:extLst>
      <p:ext uri="{BB962C8B-B14F-4D97-AF65-F5344CB8AC3E}">
        <p14:creationId xmlns:p14="http://schemas.microsoft.com/office/powerpoint/2010/main" val="3474473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0760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490200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39241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9" name="Shape 5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303842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32770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nl" dirty="0"/>
          </a:p>
        </p:txBody>
      </p:sp>
    </p:spTree>
    <p:extLst>
      <p:ext uri="{BB962C8B-B14F-4D97-AF65-F5344CB8AC3E}">
        <p14:creationId xmlns:p14="http://schemas.microsoft.com/office/powerpoint/2010/main" val="3669164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768604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9" name="Shape 5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nl" dirty="0"/>
          </a:p>
        </p:txBody>
      </p:sp>
    </p:spTree>
    <p:extLst>
      <p:ext uri="{BB962C8B-B14F-4D97-AF65-F5344CB8AC3E}">
        <p14:creationId xmlns:p14="http://schemas.microsoft.com/office/powerpoint/2010/main" val="1044657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Shape 5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8" name="Shape 5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17500" rtl="0">
              <a:spcBef>
                <a:spcPts val="600"/>
              </a:spcBef>
              <a:buClr>
                <a:schemeClr val="dk1"/>
              </a:buClr>
              <a:buSzPct val="100000"/>
              <a:buFont typeface="Arial"/>
              <a:buChar char="●"/>
            </a:pPr>
            <a:endParaRPr lang="nl" sz="1400" u="sng" dirty="0">
              <a:solidFill>
                <a:schemeClr val="hlink"/>
              </a:solidFill>
              <a:latin typeface="Calibri"/>
              <a:ea typeface="Calibri"/>
              <a:cs typeface="Calibri"/>
              <a:sym typeface="Calibri"/>
              <a:hlinkClick r:id="rId3"/>
            </a:endParaRPr>
          </a:p>
        </p:txBody>
      </p:sp>
    </p:spTree>
    <p:extLst>
      <p:ext uri="{BB962C8B-B14F-4D97-AF65-F5344CB8AC3E}">
        <p14:creationId xmlns:p14="http://schemas.microsoft.com/office/powerpoint/2010/main" val="1119119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https://code.facebook.com/posts/236248456565933/looking-back-on-look-back-videos</a:t>
            </a:r>
          </a:p>
          <a:p>
            <a:r>
              <a:rPr lang="en-US" dirty="0" smtClean="0"/>
              <a:t>http://arstechnica.com/business/2012/04/exclusive-a-behind-the-scenes-look-at-facebook-release-engineering/</a:t>
            </a: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7</a:t>
            </a:fld>
            <a:endParaRPr lang="nl-NL" altLang="en-US"/>
          </a:p>
        </p:txBody>
      </p:sp>
    </p:spTree>
    <p:extLst>
      <p:ext uri="{BB962C8B-B14F-4D97-AF65-F5344CB8AC3E}">
        <p14:creationId xmlns:p14="http://schemas.microsoft.com/office/powerpoint/2010/main" val="27821889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nl" dirty="0" smtClean="0"/>
              <a:t>Availability</a:t>
            </a:r>
          </a:p>
          <a:p>
            <a:pPr lvl="0" rtl="0">
              <a:spcBef>
                <a:spcPts val="0"/>
              </a:spcBef>
              <a:buNone/>
            </a:pPr>
            <a:r>
              <a:rPr lang="nl" dirty="0" smtClean="0"/>
              <a:t>- Je data is ten alle tijden beschikbaar en hier mag niet van afgeweken worden</a:t>
            </a:r>
          </a:p>
          <a:p>
            <a:pPr lvl="0" rtl="0">
              <a:spcBef>
                <a:spcPts val="0"/>
              </a:spcBef>
              <a:buNone/>
            </a:pPr>
            <a:r>
              <a:rPr lang="nl" dirty="0" smtClean="0"/>
              <a:t>Partition tolerance</a:t>
            </a:r>
          </a:p>
          <a:p>
            <a:pPr lvl="0" rtl="0">
              <a:spcBef>
                <a:spcPts val="0"/>
              </a:spcBef>
              <a:buNone/>
            </a:pPr>
            <a:r>
              <a:rPr lang="nl" dirty="0" smtClean="0"/>
              <a:t>- Je data blijft (oneindig) groeien en hier moet je mee om kunnen gaan</a:t>
            </a:r>
          </a:p>
          <a:p>
            <a:pPr lvl="0" rtl="0">
              <a:spcBef>
                <a:spcPts val="0"/>
              </a:spcBef>
              <a:buNone/>
            </a:pPr>
            <a:r>
              <a:rPr lang="nl" dirty="0" smtClean="0"/>
              <a:t>Consistency</a:t>
            </a:r>
          </a:p>
          <a:p>
            <a:pPr>
              <a:spcBef>
                <a:spcPts val="0"/>
              </a:spcBef>
              <a:buNone/>
            </a:pPr>
            <a:r>
              <a:rPr lang="nl" dirty="0" smtClean="0"/>
              <a:t>- Iedereen ziet ten alle tijde dezelfde data, eventualy consistent is not an option</a:t>
            </a: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68</a:t>
            </a:fld>
            <a:endParaRPr lang="nl-NL" altLang="en-US"/>
          </a:p>
        </p:txBody>
      </p:sp>
    </p:spTree>
    <p:extLst>
      <p:ext uri="{BB962C8B-B14F-4D97-AF65-F5344CB8AC3E}">
        <p14:creationId xmlns:p14="http://schemas.microsoft.com/office/powerpoint/2010/main" val="21943776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31377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600"/>
              </a:spcBef>
              <a:buClr>
                <a:schemeClr val="dk1"/>
              </a:buClr>
              <a:buSzPct val="100000"/>
              <a:buFont typeface="Arial"/>
              <a:buChar char="●"/>
            </a:pPr>
            <a:r>
              <a:rPr lang="nl" sz="1200" dirty="0" smtClean="0">
                <a:solidFill>
                  <a:schemeClr val="dk1"/>
                </a:solidFill>
                <a:latin typeface="+mn-lt"/>
                <a:ea typeface="Calibri"/>
                <a:cs typeface="Calibri"/>
                <a:sym typeface="Calibri"/>
              </a:rPr>
              <a:t>Ja, natuurlijk waren onze applicaties al stateless en schaalbaar, dus als ze dit niet zijn dan heb je wat refactoring te doen (maar dat had je al moeten </a:t>
            </a:r>
            <a:r>
              <a:rPr lang="nl" sz="1200" dirty="0" smtClean="0">
                <a:solidFill>
                  <a:schemeClr val="dk1"/>
                </a:solidFill>
                <a:latin typeface="+mn-lt"/>
                <a:ea typeface="Calibri"/>
                <a:cs typeface="Calibri"/>
                <a:sym typeface="Calibri"/>
              </a:rPr>
              <a:t>doen!!)</a:t>
            </a:r>
            <a:endParaRPr lang="nl" sz="1200" dirty="0" smtClean="0">
              <a:solidFill>
                <a:schemeClr val="dk1"/>
              </a:solidFill>
              <a:latin typeface="+mn-lt"/>
              <a:ea typeface="Calibri"/>
              <a:cs typeface="Calibri"/>
              <a:sym typeface="Calibri"/>
            </a:endParaRPr>
          </a:p>
          <a:p>
            <a:pPr marL="457200" lvl="0" indent="-317500" rtl="0">
              <a:spcBef>
                <a:spcPts val="600"/>
              </a:spcBef>
              <a:buClr>
                <a:schemeClr val="dk1"/>
              </a:buClr>
              <a:buSzPct val="100000"/>
              <a:buFont typeface="Arial"/>
              <a:buChar char="●"/>
            </a:pPr>
            <a:r>
              <a:rPr lang="nl" sz="1200" dirty="0" smtClean="0">
                <a:solidFill>
                  <a:schemeClr val="dk1"/>
                </a:solidFill>
                <a:latin typeface="+mn-lt"/>
                <a:ea typeface="Calibri"/>
                <a:cs typeface="Calibri"/>
                <a:sym typeface="Calibri"/>
              </a:rPr>
              <a:t>Distributed processing servers, blijkbaar vragen geïsoleerde processen (batch processen) te veel capaciteit van 1 server. Architectuur omgooien, Hadoop of ander Grid technieken / Wie weet hier oplossingen voor!!!! (Gaat Spring batch je ook niet mee helpen)</a:t>
            </a: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70</a:t>
            </a:fld>
            <a:endParaRPr lang="nl-NL" altLang="en-US"/>
          </a:p>
        </p:txBody>
      </p:sp>
    </p:spTree>
    <p:extLst>
      <p:ext uri="{BB962C8B-B14F-4D97-AF65-F5344CB8AC3E}">
        <p14:creationId xmlns:p14="http://schemas.microsoft.com/office/powerpoint/2010/main" val="38776724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5905880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72</a:t>
            </a:fld>
            <a:endParaRPr lang="nl-NL" altLang="en-US"/>
          </a:p>
        </p:txBody>
      </p:sp>
    </p:spTree>
    <p:extLst>
      <p:ext uri="{BB962C8B-B14F-4D97-AF65-F5344CB8AC3E}">
        <p14:creationId xmlns:p14="http://schemas.microsoft.com/office/powerpoint/2010/main" val="4242859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73</a:t>
            </a:fld>
            <a:endParaRPr lang="nl-NL" altLang="en-US"/>
          </a:p>
        </p:txBody>
      </p:sp>
    </p:spTree>
    <p:extLst>
      <p:ext uri="{BB962C8B-B14F-4D97-AF65-F5344CB8AC3E}">
        <p14:creationId xmlns:p14="http://schemas.microsoft.com/office/powerpoint/2010/main" val="5634859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075234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lvl="0" indent="0" rtl="0">
              <a:spcBef>
                <a:spcPts val="0"/>
              </a:spcBef>
              <a:buClr>
                <a:schemeClr val="dk1"/>
              </a:buClr>
              <a:buSzPct val="100000"/>
              <a:buFont typeface="Calibri"/>
              <a:buNone/>
            </a:pPr>
            <a:r>
              <a:rPr lang="en-US" dirty="0" smtClean="0"/>
              <a:t>http://blog.codinghorror.com/working-with-the-chaos-monkey/</a:t>
            </a:r>
          </a:p>
          <a:p>
            <a:pPr marL="139700" lvl="0" indent="0" rtl="0">
              <a:spcBef>
                <a:spcPts val="0"/>
              </a:spcBef>
              <a:buClr>
                <a:schemeClr val="dk1"/>
              </a:buClr>
              <a:buSzPct val="100000"/>
              <a:buFont typeface="Calibri"/>
              <a:buNone/>
            </a:pPr>
            <a:r>
              <a:rPr lang="en-US" sz="1200" b="1" i="0" kern="1200" dirty="0" smtClean="0">
                <a:solidFill>
                  <a:schemeClr val="tx1"/>
                </a:solidFill>
                <a:effectLst/>
                <a:latin typeface="+mn-lt"/>
                <a:ea typeface="MS PGothic" panose="020B0600070205080204" pitchFamily="34" charset="-128"/>
                <a:cs typeface="ＭＳ Ｐゴシック" charset="0"/>
              </a:rPr>
              <a:t>the best way to avoid failure is to fail constantly</a:t>
            </a:r>
          </a:p>
          <a:p>
            <a:pPr marL="139700" lvl="0" indent="0" rtl="0">
              <a:spcBef>
                <a:spcPts val="0"/>
              </a:spcBef>
              <a:buClr>
                <a:schemeClr val="dk1"/>
              </a:buClr>
              <a:buSzPct val="100000"/>
              <a:buFont typeface="Calibri"/>
              <a:buNone/>
            </a:pPr>
            <a:endParaRPr lang="nl" dirty="0" smtClean="0"/>
          </a:p>
          <a:p>
            <a:pPr marL="139700" lvl="0" indent="0" rtl="0">
              <a:spcBef>
                <a:spcPts val="0"/>
              </a:spcBef>
              <a:buClr>
                <a:schemeClr val="dk1"/>
              </a:buClr>
              <a:buSzPct val="100000"/>
              <a:buFont typeface="Calibri"/>
              <a:buNone/>
            </a:pPr>
            <a:endParaRPr lang="nl" dirty="0" smtClean="0"/>
          </a:p>
          <a:p>
            <a:pPr marL="139700" lvl="0" indent="0" rtl="0">
              <a:spcBef>
                <a:spcPts val="0"/>
              </a:spcBef>
              <a:buClr>
                <a:schemeClr val="dk1"/>
              </a:buClr>
              <a:buSzPct val="100000"/>
              <a:buFont typeface="Calibri"/>
              <a:buNone/>
            </a:pPr>
            <a:r>
              <a:rPr lang="nl" dirty="0" smtClean="0"/>
              <a:t>Automate everything, from the start!</a:t>
            </a:r>
          </a:p>
          <a:p>
            <a:pPr marL="457200" lvl="0" indent="-317500" rtl="0">
              <a:spcBef>
                <a:spcPts val="0"/>
              </a:spcBef>
              <a:buClr>
                <a:schemeClr val="dk1"/>
              </a:buClr>
              <a:buSzPct val="100000"/>
              <a:buFont typeface="Calibri"/>
              <a:buChar char="‐"/>
            </a:pPr>
            <a:r>
              <a:rPr lang="nl" dirty="0" smtClean="0"/>
              <a:t>Clusters, maar ook traditionele omgevingen, kan je niet meer “met de hand” inrichten. Auto-provisioning is een must!</a:t>
            </a:r>
          </a:p>
          <a:p>
            <a:pPr marL="139700" lvl="0" indent="0" rtl="0">
              <a:spcBef>
                <a:spcPts val="0"/>
              </a:spcBef>
              <a:buClr>
                <a:schemeClr val="dk1"/>
              </a:buClr>
              <a:buSzPct val="100000"/>
              <a:buFont typeface="Calibri"/>
              <a:buNone/>
            </a:pPr>
            <a:r>
              <a:rPr lang="nl" dirty="0" smtClean="0"/>
              <a:t>Don’t touch your machines!</a:t>
            </a:r>
          </a:p>
          <a:p>
            <a:pPr marL="457200" lvl="0" indent="-317500" rtl="0">
              <a:spcBef>
                <a:spcPts val="0"/>
              </a:spcBef>
              <a:buClr>
                <a:schemeClr val="dk1"/>
              </a:buClr>
              <a:buSzPct val="100000"/>
              <a:buFont typeface="Calibri"/>
              <a:buChar char="‐"/>
            </a:pPr>
            <a:r>
              <a:rPr lang="nl" dirty="0" smtClean="0"/>
              <a:t>De omgeving/tooling moet een dusdanig niveau hebben dat je niet meer met je vingers aan de knoppen hoeft te zitten</a:t>
            </a:r>
          </a:p>
          <a:p>
            <a:pPr marL="139700" lvl="0" indent="0" rtl="0">
              <a:spcBef>
                <a:spcPts val="0"/>
              </a:spcBef>
              <a:buClr>
                <a:schemeClr val="dk1"/>
              </a:buClr>
              <a:buSzPct val="100000"/>
              <a:buFont typeface="Calibri"/>
              <a:buNone/>
            </a:pPr>
            <a:r>
              <a:rPr lang="nl" dirty="0" smtClean="0"/>
              <a:t>Couple of Shell Scripts as a Service</a:t>
            </a:r>
          </a:p>
          <a:p>
            <a:pPr marL="457200" lvl="0" indent="-317500" rtl="0">
              <a:spcBef>
                <a:spcPts val="0"/>
              </a:spcBef>
              <a:buClr>
                <a:schemeClr val="dk1"/>
              </a:buClr>
              <a:buSzPct val="100000"/>
              <a:buFont typeface="Calibri"/>
              <a:buChar char="‐"/>
            </a:pPr>
            <a:r>
              <a:rPr lang="nl" dirty="0" smtClean="0"/>
              <a:t>Vind het een coole term.. :) Met het oog op Linux volgens mij de beste manier voor auto-provisioning</a:t>
            </a:r>
          </a:p>
          <a:p>
            <a:pPr marL="139700" lvl="0" indent="0" rtl="0">
              <a:spcBef>
                <a:spcPts val="0"/>
              </a:spcBef>
              <a:buClr>
                <a:schemeClr val="dk1"/>
              </a:buClr>
              <a:buSzPct val="100000"/>
              <a:buFont typeface="Calibri"/>
              <a:buNone/>
            </a:pPr>
            <a:r>
              <a:rPr lang="nl" dirty="0" smtClean="0"/>
              <a:t>Expect failures, a lot!</a:t>
            </a:r>
          </a:p>
          <a:p>
            <a:pPr marL="457200" lvl="0" indent="-317500" rtl="0">
              <a:spcBef>
                <a:spcPts val="0"/>
              </a:spcBef>
              <a:buClr>
                <a:schemeClr val="dk1"/>
              </a:buClr>
              <a:buSzPct val="100000"/>
              <a:buFont typeface="Calibri"/>
              <a:buChar char="‐"/>
            </a:pPr>
            <a:r>
              <a:rPr lang="nl" dirty="0" smtClean="0"/>
              <a:t>Hardware, OS, Application</a:t>
            </a:r>
          </a:p>
          <a:p>
            <a:pPr marL="139700" lvl="0" indent="0" rtl="0">
              <a:spcBef>
                <a:spcPts val="0"/>
              </a:spcBef>
              <a:buClr>
                <a:schemeClr val="dk1"/>
              </a:buClr>
              <a:buSzPct val="100000"/>
              <a:buFont typeface="Calibri"/>
              <a:buNone/>
            </a:pPr>
            <a:r>
              <a:rPr lang="nl" dirty="0" smtClean="0"/>
              <a:t>Monitor everything</a:t>
            </a:r>
          </a:p>
          <a:p>
            <a:pPr marL="457200" lvl="0" indent="-317500" rtl="0">
              <a:spcBef>
                <a:spcPts val="0"/>
              </a:spcBef>
              <a:buClr>
                <a:schemeClr val="dk1"/>
              </a:buClr>
              <a:buSzPct val="100000"/>
              <a:buFont typeface="Calibri"/>
              <a:buChar char="‐"/>
            </a:pPr>
            <a:r>
              <a:rPr lang="nl" dirty="0" smtClean="0"/>
              <a:t>Het systeem/cluster moet je vertellen dat er iets mis gaat, het wordt onmogelijk om dit zelf te constateren. Je bent dan sowieso te laat..!</a:t>
            </a:r>
          </a:p>
          <a:p>
            <a:pPr marL="139700" lvl="0" indent="0" rtl="0">
              <a:spcBef>
                <a:spcPts val="0"/>
              </a:spcBef>
              <a:buClr>
                <a:schemeClr val="dk1"/>
              </a:buClr>
              <a:buSzPct val="100000"/>
              <a:buFont typeface="Calibri"/>
              <a:buNone/>
            </a:pPr>
            <a:endParaRPr lang="nl" dirty="0" smtClean="0"/>
          </a:p>
          <a:p>
            <a:pPr marL="139700" lvl="0" indent="0" rtl="0">
              <a:spcBef>
                <a:spcPts val="0"/>
              </a:spcBef>
              <a:buClr>
                <a:schemeClr val="dk1"/>
              </a:buClr>
              <a:buSzPct val="100000"/>
              <a:buFont typeface="Calibri"/>
              <a:buNone/>
            </a:pPr>
            <a:r>
              <a:rPr lang="nl" dirty="0" smtClean="0"/>
              <a:t>Versioning</a:t>
            </a:r>
          </a:p>
          <a:p>
            <a:pPr marL="457200" lvl="0" indent="-317500" rtl="0">
              <a:spcBef>
                <a:spcPts val="0"/>
              </a:spcBef>
              <a:buClr>
                <a:schemeClr val="dk1"/>
              </a:buClr>
              <a:buSzPct val="100000"/>
              <a:buFont typeface="Calibri"/>
              <a:buChar char="‐"/>
            </a:pPr>
            <a:r>
              <a:rPr lang="nl" dirty="0" smtClean="0"/>
              <a:t>In een Web Scale omgeving kan je niet in 1 keer alle machines bijwerken, bij voorkeur is de applicatie backwards compatible. In ieder geval moet de vorige versie ondersteunt blijven</a:t>
            </a:r>
          </a:p>
          <a:p>
            <a:pPr marL="139700" lvl="0" indent="0" rtl="0">
              <a:spcBef>
                <a:spcPts val="0"/>
              </a:spcBef>
              <a:buClr>
                <a:schemeClr val="dk1"/>
              </a:buClr>
              <a:buSzPct val="100000"/>
              <a:buFont typeface="Calibri"/>
              <a:buNone/>
            </a:pPr>
            <a:r>
              <a:rPr lang="nl" dirty="0" smtClean="0"/>
              <a:t>Extended feature control</a:t>
            </a:r>
          </a:p>
          <a:p>
            <a:pPr marL="457200" lvl="0" indent="-317500" rtl="0">
              <a:spcBef>
                <a:spcPts val="0"/>
              </a:spcBef>
              <a:buClr>
                <a:schemeClr val="dk1"/>
              </a:buClr>
              <a:buSzPct val="100000"/>
              <a:buFont typeface="Calibri"/>
              <a:buChar char="‐"/>
            </a:pPr>
            <a:r>
              <a:rPr lang="nl" dirty="0" smtClean="0"/>
              <a:t>Idee van Jeroen, het mogelijk maken om een feature gecontroleerd in te schakelen. </a:t>
            </a:r>
          </a:p>
          <a:p>
            <a:pPr marL="139700" lvl="0" indent="0" rtl="0">
              <a:spcBef>
                <a:spcPts val="0"/>
              </a:spcBef>
              <a:buClr>
                <a:schemeClr val="dk1"/>
              </a:buClr>
              <a:buSzPct val="100000"/>
              <a:buFont typeface="Calibri"/>
              <a:buNone/>
            </a:pPr>
            <a:r>
              <a:rPr lang="nl" dirty="0" smtClean="0"/>
              <a:t>Continuous delivery</a:t>
            </a:r>
          </a:p>
          <a:p>
            <a:pPr marL="457200" lvl="0" indent="-317500" rtl="0">
              <a:spcBef>
                <a:spcPts val="0"/>
              </a:spcBef>
              <a:buClr>
                <a:schemeClr val="dk1"/>
              </a:buClr>
              <a:buSzPct val="100000"/>
              <a:buFont typeface="Calibri"/>
              <a:buChar char="‐"/>
            </a:pPr>
            <a:r>
              <a:rPr lang="nl" dirty="0" smtClean="0"/>
              <a:t>Vanzelfsprekend een must, maar push of pull?</a:t>
            </a:r>
          </a:p>
          <a:p>
            <a:pPr marL="139700" lvl="0" indent="0" rtl="0">
              <a:spcBef>
                <a:spcPts val="0"/>
              </a:spcBef>
              <a:buClr>
                <a:schemeClr val="dk1"/>
              </a:buClr>
              <a:buSzPct val="100000"/>
              <a:buFont typeface="Calibri"/>
              <a:buNone/>
            </a:pPr>
            <a:r>
              <a:rPr lang="nl" dirty="0" smtClean="0"/>
              <a:t>Automated testing</a:t>
            </a:r>
          </a:p>
          <a:p>
            <a:pPr marL="457200" lvl="0" indent="-317500" rtl="0">
              <a:spcBef>
                <a:spcPts val="0"/>
              </a:spcBef>
              <a:buClr>
                <a:schemeClr val="dk1"/>
              </a:buClr>
              <a:buSzPct val="100000"/>
              <a:buFont typeface="Calibri"/>
              <a:buChar char="‐"/>
            </a:pPr>
            <a:r>
              <a:rPr lang="nl" dirty="0" smtClean="0"/>
              <a:t>Lijkt me vanzelfsprekend</a:t>
            </a:r>
          </a:p>
          <a:p>
            <a:pPr marL="139700" lvl="0" indent="0" rtl="0">
              <a:spcBef>
                <a:spcPts val="0"/>
              </a:spcBef>
              <a:buClr>
                <a:schemeClr val="dk1"/>
              </a:buClr>
              <a:buSzPct val="100000"/>
              <a:buFont typeface="Calibri"/>
              <a:buNone/>
            </a:pPr>
            <a:r>
              <a:rPr lang="nl" dirty="0" smtClean="0"/>
              <a:t>Logging</a:t>
            </a:r>
          </a:p>
          <a:p>
            <a:pPr marL="457200" lvl="0" indent="-317500" rtl="0">
              <a:spcBef>
                <a:spcPts val="0"/>
              </a:spcBef>
              <a:buClr>
                <a:schemeClr val="dk1"/>
              </a:buClr>
              <a:buSzPct val="100000"/>
              <a:buFont typeface="Calibri"/>
              <a:buChar char="‐"/>
            </a:pPr>
            <a:r>
              <a:rPr lang="nl" dirty="0" smtClean="0"/>
              <a:t>Log onverwachte situaties?</a:t>
            </a:r>
          </a:p>
          <a:p>
            <a:pPr marL="457200" lvl="0" indent="-317500" rtl="0">
              <a:spcBef>
                <a:spcPts val="0"/>
              </a:spcBef>
              <a:buClr>
                <a:schemeClr val="dk1"/>
              </a:buClr>
              <a:buSzPct val="100000"/>
              <a:buFont typeface="Calibri"/>
              <a:buChar char="‐"/>
            </a:pPr>
            <a:r>
              <a:rPr lang="nl" dirty="0" smtClean="0"/>
              <a:t>Performance logging?</a:t>
            </a:r>
          </a:p>
          <a:p>
            <a:pPr marL="139700" lvl="0" indent="0" rtl="0">
              <a:spcBef>
                <a:spcPts val="0"/>
              </a:spcBef>
              <a:buClr>
                <a:schemeClr val="dk1"/>
              </a:buClr>
              <a:buSzPct val="100000"/>
              <a:buFont typeface="Calibri"/>
              <a:buNone/>
            </a:pPr>
            <a:endParaRPr lang="nl" dirty="0" smtClean="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75</a:t>
            </a:fld>
            <a:endParaRPr lang="nl-NL" altLang="en-US"/>
          </a:p>
        </p:txBody>
      </p:sp>
    </p:spTree>
    <p:extLst>
      <p:ext uri="{BB962C8B-B14F-4D97-AF65-F5344CB8AC3E}">
        <p14:creationId xmlns:p14="http://schemas.microsoft.com/office/powerpoint/2010/main" val="14368151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lvl="0" indent="0" rtl="0">
              <a:spcBef>
                <a:spcPts val="0"/>
              </a:spcBef>
              <a:buClr>
                <a:schemeClr val="dk1"/>
              </a:buClr>
              <a:buSzPct val="100000"/>
              <a:buFont typeface="Calibri"/>
              <a:buNone/>
            </a:pPr>
            <a:r>
              <a:rPr lang="en-US" dirty="0" smtClean="0"/>
              <a:t>http://arstechnica.com/business/2012/04/exclusive-a-behind-the-scenes-look-at-facebook-release-engineering/</a:t>
            </a:r>
          </a:p>
          <a:p>
            <a:pPr marL="139700" lvl="0" indent="0" rtl="0">
              <a:spcBef>
                <a:spcPts val="0"/>
              </a:spcBef>
              <a:buClr>
                <a:schemeClr val="dk1"/>
              </a:buClr>
              <a:buSzPct val="100000"/>
              <a:buFont typeface="Calibri"/>
              <a:buNone/>
            </a:pPr>
            <a:endParaRPr lang="en-US" dirty="0" smtClean="0"/>
          </a:p>
          <a:p>
            <a:pPr marL="139700" lvl="0" indent="0" rtl="0">
              <a:spcBef>
                <a:spcPts val="0"/>
              </a:spcBef>
              <a:buClr>
                <a:schemeClr val="dk1"/>
              </a:buClr>
              <a:buSzPct val="100000"/>
              <a:buFont typeface="Calibri"/>
              <a:buNone/>
            </a:pPr>
            <a:endParaRPr lang="nl"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76</a:t>
            </a:fld>
            <a:endParaRPr lang="nl-NL" altLang="en-US"/>
          </a:p>
        </p:txBody>
      </p:sp>
    </p:spTree>
    <p:extLst>
      <p:ext uri="{BB962C8B-B14F-4D97-AF65-F5344CB8AC3E}">
        <p14:creationId xmlns:p14="http://schemas.microsoft.com/office/powerpoint/2010/main" val="1612699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lvl="0" indent="0" rtl="0">
              <a:spcBef>
                <a:spcPts val="0"/>
              </a:spcBef>
              <a:buClr>
                <a:schemeClr val="dk1"/>
              </a:buClr>
              <a:buSzPct val="100000"/>
              <a:buFont typeface="Calibri"/>
              <a:buNone/>
            </a:pPr>
            <a:r>
              <a:rPr lang="en-US" dirty="0" smtClean="0"/>
              <a:t>http://technet.microsoft.com/en-us/library/dn249921.aspx</a:t>
            </a:r>
          </a:p>
          <a:p>
            <a:pPr marL="139700" lvl="0" indent="0" rtl="0">
              <a:spcBef>
                <a:spcPts val="0"/>
              </a:spcBef>
              <a:buClr>
                <a:schemeClr val="dk1"/>
              </a:buClr>
              <a:buSzPct val="100000"/>
              <a:buFont typeface="Calibri"/>
              <a:buNone/>
            </a:pPr>
            <a:r>
              <a:rPr lang="en-US" dirty="0" smtClean="0"/>
              <a:t>http://gallery.technet.microsoft.com/DSC-Resource-Kit-All-c449312d</a:t>
            </a:r>
            <a:endParaRPr lang="nl"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77</a:t>
            </a:fld>
            <a:endParaRPr lang="nl-NL" altLang="en-US"/>
          </a:p>
        </p:txBody>
      </p:sp>
    </p:spTree>
    <p:extLst>
      <p:ext uri="{BB962C8B-B14F-4D97-AF65-F5344CB8AC3E}">
        <p14:creationId xmlns:p14="http://schemas.microsoft.com/office/powerpoint/2010/main" val="959839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03-08-2013:</a:t>
            </a:r>
            <a:r>
              <a:rPr lang="en-US" baseline="0" dirty="0" smtClean="0"/>
              <a:t> Japan (Castle In The Sky): 143.199 tweets/sec.</a:t>
            </a:r>
          </a:p>
          <a:p>
            <a:r>
              <a:rPr lang="en-US" dirty="0" smtClean="0"/>
              <a:t>https://blog.twitter.com/2013/new-tweets-per-second-record-and-how</a:t>
            </a: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8</a:t>
            </a:fld>
            <a:endParaRPr lang="nl-NL" altLang="en-US"/>
          </a:p>
        </p:txBody>
      </p:sp>
    </p:spTree>
    <p:extLst>
      <p:ext uri="{BB962C8B-B14F-4D97-AF65-F5344CB8AC3E}">
        <p14:creationId xmlns:p14="http://schemas.microsoft.com/office/powerpoint/2010/main" val="34720646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lvl="0" indent="0" rtl="0">
              <a:spcBef>
                <a:spcPts val="0"/>
              </a:spcBef>
              <a:buClr>
                <a:schemeClr val="dk1"/>
              </a:buClr>
              <a:buSzPct val="100000"/>
              <a:buFont typeface="Calibri"/>
              <a:buNone/>
            </a:pPr>
            <a:r>
              <a:rPr lang="en-US" dirty="0" smtClean="0"/>
              <a:t>http://technet.microsoft.com/en-us/library/dn249921.aspx</a:t>
            </a:r>
          </a:p>
          <a:p>
            <a:pPr marL="139700" lvl="0" indent="0" rtl="0">
              <a:spcBef>
                <a:spcPts val="0"/>
              </a:spcBef>
              <a:buClr>
                <a:schemeClr val="dk1"/>
              </a:buClr>
              <a:buSzPct val="100000"/>
              <a:buFont typeface="Calibri"/>
              <a:buNone/>
            </a:pPr>
            <a:r>
              <a:rPr lang="en-US" dirty="0" smtClean="0"/>
              <a:t>http://gallery.technet.microsoft.com/DSC-Resource-Kit-All-c449312d</a:t>
            </a:r>
            <a:endParaRPr lang="nl"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78</a:t>
            </a:fld>
            <a:endParaRPr lang="nl-NL" altLang="en-US"/>
          </a:p>
        </p:txBody>
      </p:sp>
    </p:spTree>
    <p:extLst>
      <p:ext uri="{BB962C8B-B14F-4D97-AF65-F5344CB8AC3E}">
        <p14:creationId xmlns:p14="http://schemas.microsoft.com/office/powerpoint/2010/main" val="15502229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lvl="0" indent="0" rtl="0">
              <a:spcBef>
                <a:spcPts val="0"/>
              </a:spcBef>
              <a:buClr>
                <a:schemeClr val="dk1"/>
              </a:buClr>
              <a:buSzPct val="100000"/>
              <a:buFont typeface="Calibri"/>
              <a:buNone/>
            </a:pPr>
            <a:r>
              <a:rPr lang="en-US" dirty="0" smtClean="0"/>
              <a:t>http://technet.microsoft.com/en-us/library/dn249912.aspx</a:t>
            </a:r>
          </a:p>
          <a:p>
            <a:pPr marL="139700" lvl="0" indent="0" rtl="0">
              <a:spcBef>
                <a:spcPts val="0"/>
              </a:spcBef>
              <a:buClr>
                <a:schemeClr val="dk1"/>
              </a:buClr>
              <a:buSzPct val="100000"/>
              <a:buFont typeface="Calibri"/>
              <a:buNone/>
            </a:pPr>
            <a:r>
              <a:rPr lang="en-US" dirty="0" smtClean="0"/>
              <a:t>http://www.systemcentercentral.com/100DaysOfDevOps/</a:t>
            </a:r>
          </a:p>
          <a:p>
            <a:pPr marL="139700" lvl="0" indent="0" rtl="0">
              <a:spcBef>
                <a:spcPts val="0"/>
              </a:spcBef>
              <a:buClr>
                <a:schemeClr val="dk1"/>
              </a:buClr>
              <a:buSzPct val="100000"/>
              <a:buFont typeface="Calibri"/>
              <a:buNone/>
            </a:pPr>
            <a:endParaRPr lang="nl"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79</a:t>
            </a:fld>
            <a:endParaRPr lang="nl-NL" altLang="en-US"/>
          </a:p>
        </p:txBody>
      </p:sp>
    </p:spTree>
    <p:extLst>
      <p:ext uri="{BB962C8B-B14F-4D97-AF65-F5344CB8AC3E}">
        <p14:creationId xmlns:p14="http://schemas.microsoft.com/office/powerpoint/2010/main" val="8809950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Shape 6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3" name="Shape 6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nl" dirty="0"/>
          </a:p>
        </p:txBody>
      </p:sp>
    </p:spTree>
    <p:extLst>
      <p:ext uri="{BB962C8B-B14F-4D97-AF65-F5344CB8AC3E}">
        <p14:creationId xmlns:p14="http://schemas.microsoft.com/office/powerpoint/2010/main" val="3498951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S PGothic" panose="020B0600070205080204" pitchFamily="34" charset="-128"/>
                <a:cs typeface="ＭＳ Ｐゴシック" charset="0"/>
              </a:rPr>
              <a:t>1 </a:t>
            </a:r>
            <a:r>
              <a:rPr lang="en-US" sz="1200" b="0" i="0" kern="1200" dirty="0" err="1" smtClean="0">
                <a:solidFill>
                  <a:schemeClr val="tx1"/>
                </a:solidFill>
                <a:effectLst/>
                <a:latin typeface="+mn-lt"/>
                <a:ea typeface="MS PGothic" panose="020B0600070205080204" pitchFamily="34" charset="-128"/>
                <a:cs typeface="ＭＳ Ｐゴシック" charset="0"/>
              </a:rPr>
              <a:t>exabyte</a:t>
            </a:r>
            <a:r>
              <a:rPr lang="en-US" sz="1200" b="0" i="0" kern="1200" dirty="0" smtClean="0">
                <a:solidFill>
                  <a:schemeClr val="tx1"/>
                </a:solidFill>
                <a:effectLst/>
                <a:latin typeface="+mn-lt"/>
                <a:ea typeface="MS PGothic" panose="020B0600070205080204" pitchFamily="34" charset="-128"/>
                <a:cs typeface="ＭＳ Ｐゴシック" charset="0"/>
              </a:rPr>
              <a:t> = 1.1529215 x 10</a:t>
            </a:r>
            <a:r>
              <a:rPr lang="en-US" sz="1200" b="0" i="0" kern="1200" baseline="30000" dirty="0" smtClean="0">
                <a:solidFill>
                  <a:schemeClr val="tx1"/>
                </a:solidFill>
                <a:effectLst/>
                <a:latin typeface="+mn-lt"/>
                <a:ea typeface="MS PGothic" panose="020B0600070205080204" pitchFamily="34" charset="-128"/>
                <a:cs typeface="ＭＳ Ｐゴシック" charset="0"/>
              </a:rPr>
              <a:t>18</a:t>
            </a:r>
            <a:r>
              <a:rPr lang="en-US" sz="1200" b="0" i="0" kern="1200" dirty="0" smtClean="0">
                <a:solidFill>
                  <a:schemeClr val="tx1"/>
                </a:solidFill>
                <a:effectLst/>
                <a:latin typeface="+mn-lt"/>
                <a:ea typeface="MS PGothic" panose="020B0600070205080204" pitchFamily="34" charset="-128"/>
                <a:cs typeface="ＭＳ Ｐゴシック" charset="0"/>
              </a:rPr>
              <a:t>bytes = 1024</a:t>
            </a:r>
            <a:r>
              <a:rPr lang="en-US" sz="1200" b="0" i="0" kern="1200" baseline="30000" dirty="0" smtClean="0">
                <a:solidFill>
                  <a:schemeClr val="tx1"/>
                </a:solidFill>
                <a:effectLst/>
                <a:latin typeface="+mn-lt"/>
                <a:ea typeface="MS PGothic" panose="020B0600070205080204" pitchFamily="34" charset="-128"/>
                <a:cs typeface="ＭＳ Ｐゴシック" charset="0"/>
              </a:rPr>
              <a:t>6</a:t>
            </a:r>
            <a:endParaRPr lang="en-US" sz="1200" b="0" i="0" kern="1200" dirty="0" smtClean="0">
              <a:solidFill>
                <a:schemeClr val="tx1"/>
              </a:solidFill>
              <a:effectLst/>
              <a:latin typeface="+mn-lt"/>
              <a:ea typeface="MS PGothic" panose="020B0600070205080204" pitchFamily="34" charset="-128"/>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9</a:t>
            </a:fld>
            <a:endParaRPr lang="nl-NL" altLang="en-US"/>
          </a:p>
        </p:txBody>
      </p:sp>
    </p:spTree>
    <p:extLst>
      <p:ext uri="{BB962C8B-B14F-4D97-AF65-F5344CB8AC3E}">
        <p14:creationId xmlns:p14="http://schemas.microsoft.com/office/powerpoint/2010/main" val="3217801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847AFD-1E56-497F-A54D-92DAF5C4B78C}" type="slidenum">
              <a:rPr lang="nl-NL" altLang="en-US" smtClean="0"/>
              <a:pPr>
                <a:defRPr/>
              </a:pPr>
              <a:t>11</a:t>
            </a:fld>
            <a:endParaRPr lang="nl-NL" altLang="en-US"/>
          </a:p>
        </p:txBody>
      </p:sp>
    </p:spTree>
    <p:extLst>
      <p:ext uri="{BB962C8B-B14F-4D97-AF65-F5344CB8AC3E}">
        <p14:creationId xmlns:p14="http://schemas.microsoft.com/office/powerpoint/2010/main" val="2602979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85738"/>
            <a:ext cx="175577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654175"/>
            <a:ext cx="8153400" cy="1317625"/>
          </a:xfrm>
          <a:prstGeom prst="rect">
            <a:avLst/>
          </a:prstGeom>
        </p:spPr>
        <p:txBody>
          <a:bodyPr anchor="t"/>
          <a:lstStyle>
            <a:lvl1pPr algn="l">
              <a:defRPr>
                <a:solidFill>
                  <a:srgbClr val="558DBE"/>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3200400"/>
            <a:ext cx="8153400" cy="1295400"/>
          </a:xfrm>
        </p:spPr>
        <p:txBody>
          <a:bodyPr/>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5620564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85738"/>
            <a:ext cx="175577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828800"/>
            <a:ext cx="8229600" cy="4846320"/>
          </a:xfrm>
        </p:spPr>
        <p:txBody>
          <a:bodyPr/>
          <a:lstStyle>
            <a:lvl1pPr>
              <a:buClr>
                <a:srgbClr val="558DBE"/>
              </a:buClr>
              <a:defRPr>
                <a:solidFill>
                  <a:schemeClr val="bg1"/>
                </a:solidFill>
              </a:defRPr>
            </a:lvl1pPr>
            <a:lvl2pPr>
              <a:buClr>
                <a:srgbClr val="558DBE"/>
              </a:buClr>
              <a:defRPr>
                <a:solidFill>
                  <a:schemeClr val="bg1"/>
                </a:solidFill>
              </a:defRPr>
            </a:lvl2pPr>
            <a:lvl3pPr>
              <a:buClr>
                <a:srgbClr val="558DBE"/>
              </a:buClr>
              <a:defRPr>
                <a:solidFill>
                  <a:schemeClr val="bg1"/>
                </a:solidFill>
              </a:defRPr>
            </a:lvl3pPr>
            <a:lvl4pPr>
              <a:buClr>
                <a:srgbClr val="558DBE"/>
              </a:buClr>
              <a:defRPr>
                <a:solidFill>
                  <a:schemeClr val="bg1"/>
                </a:solidFill>
              </a:defRPr>
            </a:lvl4pPr>
            <a:lvl5pPr>
              <a:buClr>
                <a:srgbClr val="558DBE"/>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p:nvPr>
        </p:nvSpPr>
        <p:spPr>
          <a:xfrm>
            <a:off x="2209800" y="178526"/>
            <a:ext cx="6477000" cy="1066800"/>
          </a:xfrm>
          <a:prstGeom prst="rect">
            <a:avLst/>
          </a:prstGeom>
        </p:spPr>
        <p:txBody>
          <a:bodyPr anchor="t"/>
          <a:lstStyle>
            <a:lvl1pPr algn="l">
              <a:defRPr>
                <a:solidFill>
                  <a:srgbClr val="558DBE"/>
                </a:solidFill>
              </a:defRPr>
            </a:lvl1pPr>
          </a:lstStyle>
          <a:p>
            <a:endParaRPr lang="en-US" dirty="0"/>
          </a:p>
        </p:txBody>
      </p:sp>
    </p:spTree>
    <p:extLst>
      <p:ext uri="{BB962C8B-B14F-4D97-AF65-F5344CB8AC3E}">
        <p14:creationId xmlns:p14="http://schemas.microsoft.com/office/powerpoint/2010/main" val="30750358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Text Placeholder 2"/>
          <p:cNvSpPr>
            <a:spLocks noGrp="1"/>
          </p:cNvSpPr>
          <p:nvPr>
            <p:ph idx="1"/>
          </p:nvPr>
        </p:nvSpPr>
        <p:spPr bwMode="auto">
          <a:xfrm>
            <a:off x="457200" y="1828799"/>
            <a:ext cx="8229600" cy="484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extLst>
      <p:ext uri="{BB962C8B-B14F-4D97-AF65-F5344CB8AC3E}">
        <p14:creationId xmlns:p14="http://schemas.microsoft.com/office/powerpoint/2010/main" val="310465140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4"/>
            <a:ext cx="8229600" cy="984399"/>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 name="Shape 12"/>
          <p:cNvSpPr txBox="1">
            <a:spLocks noGrp="1"/>
          </p:cNvSpPr>
          <p:nvPr>
            <p:ph type="body" idx="1"/>
          </p:nvPr>
        </p:nvSpPr>
        <p:spPr>
          <a:xfrm>
            <a:off x="457200" y="1259032"/>
            <a:ext cx="8229600" cy="5308800"/>
          </a:xfrm>
          <a:prstGeom prst="rect">
            <a:avLst/>
          </a:prstGeom>
        </p:spPr>
        <p:txBody>
          <a:bodyPr lIns="91425" tIns="91425" rIns="91425" bIns="91425" anchor="t" anchorCtr="0"/>
          <a:lstStyle>
            <a:lvl1pPr rtl="0">
              <a:spcBef>
                <a:spcPts val="0"/>
              </a:spcBef>
              <a:buChar char="‐"/>
              <a:defRPr/>
            </a:lvl1pPr>
            <a:lvl2pPr indent="457200" rtl="0">
              <a:spcBef>
                <a:spcPts val="0"/>
              </a:spcBef>
              <a:buChar char="‐"/>
              <a:defRPr/>
            </a:lvl2pPr>
            <a:lvl3pPr indent="914400" rtl="0">
              <a:spcBef>
                <a:spcPts val="0"/>
              </a:spcBef>
              <a:buChar char="‐"/>
              <a:defRPr/>
            </a:lvl3pPr>
            <a:lvl4pPr indent="1371600" rtl="0">
              <a:spcBef>
                <a:spcPts val="0"/>
              </a:spcBef>
              <a:buChar char="●"/>
              <a:defRPr/>
            </a:lvl4pPr>
            <a:lvl5pPr rtl="0">
              <a:spcBef>
                <a:spcPts val="0"/>
              </a:spcBef>
              <a:buChar char="○"/>
              <a:defRPr/>
            </a:lvl5pPr>
            <a:lvl6pPr rtl="0">
              <a:spcBef>
                <a:spcPts val="0"/>
              </a:spcBef>
              <a:buChar char="■"/>
              <a:defRPr/>
            </a:lvl6pPr>
            <a:lvl7pPr rtl="0">
              <a:spcBef>
                <a:spcPts val="0"/>
              </a:spcBef>
              <a:buChar char="●"/>
              <a:defRPr/>
            </a:lvl7pPr>
            <a:lvl8pPr rtl="0">
              <a:spcBef>
                <a:spcPts val="0"/>
              </a:spcBef>
              <a:buChar char="○"/>
              <a:defRPr/>
            </a:lvl8pPr>
            <a:lvl9pPr rtl="0">
              <a:spcBef>
                <a:spcPts val="0"/>
              </a:spcBef>
              <a:buChar char="●"/>
              <a:defRPr/>
            </a:lvl9pPr>
          </a:lstStyle>
          <a:p>
            <a:endParaRPr/>
          </a:p>
        </p:txBody>
      </p:sp>
    </p:spTree>
    <p:extLst>
      <p:ext uri="{BB962C8B-B14F-4D97-AF65-F5344CB8AC3E}">
        <p14:creationId xmlns:p14="http://schemas.microsoft.com/office/powerpoint/2010/main" val="3707152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828799"/>
            <a:ext cx="8229600" cy="484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0" r:id="rId3"/>
    <p:sldLayoutId id="2147483773" r:id="rId4"/>
  </p:sldLayoutIdLst>
  <p:timing>
    <p:tnLst>
      <p:par>
        <p:cTn id="1" dur="indefinite" restart="never" nodeType="tmRoot"/>
      </p:par>
    </p:tnLst>
  </p:timing>
  <p:txStyles>
    <p:title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jpeg"/></Relationships>
</file>

<file path=ppt/slides/_rels/slide6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7.emf"/><Relationship Id="rId7" Type="http://schemas.openxmlformats.org/officeDocument/2006/relationships/image" Target="../media/image32.emf"/><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jpeg"/></Relationships>
</file>

<file path=ppt/slides/_rels/slide6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7.emf"/><Relationship Id="rId7" Type="http://schemas.openxmlformats.org/officeDocument/2006/relationships/image" Target="../media/image32.emf"/><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35.jpeg"/></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gif"/></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7.emf"/><Relationship Id="rId7" Type="http://schemas.openxmlformats.org/officeDocument/2006/relationships/image" Target="../media/image32.emf"/><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35.jpeg"/><Relationship Id="rId9" Type="http://schemas.openxmlformats.org/officeDocument/2006/relationships/image" Target="../media/image41.emf"/></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2.emf"/><Relationship Id="rId5" Type="http://schemas.openxmlformats.org/officeDocument/2006/relationships/image" Target="../media/image29.emf"/><Relationship Id="rId4" Type="http://schemas.openxmlformats.org/officeDocument/2006/relationships/image" Target="../media/image35.jpeg"/><Relationship Id="rId9" Type="http://schemas.openxmlformats.org/officeDocument/2006/relationships/image" Target="../media/image30.emf"/></Relationships>
</file>

<file path=ppt/slides/_rels/slide7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32.emf"/><Relationship Id="rId5" Type="http://schemas.openxmlformats.org/officeDocument/2006/relationships/image" Target="../media/image29.emf"/><Relationship Id="rId4" Type="http://schemas.openxmlformats.org/officeDocument/2006/relationships/image" Target="../media/image35.jpeg"/><Relationship Id="rId9" Type="http://schemas.openxmlformats.org/officeDocument/2006/relationships/image" Target="../media/image30.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smtClean="0"/>
              <a:t>Web Scale IT</a:t>
            </a:r>
          </a:p>
        </p:txBody>
      </p:sp>
      <p:sp>
        <p:nvSpPr>
          <p:cNvPr id="5123" name="Subtitle 2"/>
          <p:cNvSpPr>
            <a:spLocks noGrp="1"/>
          </p:cNvSpPr>
          <p:nvPr>
            <p:ph type="subTitle" idx="1"/>
          </p:nvPr>
        </p:nvSpPr>
        <p:spPr>
          <a:xfrm>
            <a:off x="457200" y="4038600"/>
            <a:ext cx="8153400" cy="1295400"/>
          </a:xfrm>
        </p:spPr>
        <p:txBody>
          <a:bodyPr/>
          <a:lstStyle/>
          <a:p>
            <a:r>
              <a:rPr lang="nl-NL" altLang="en-US" dirty="0" smtClean="0"/>
              <a:t>Jeroen Swart</a:t>
            </a:r>
          </a:p>
          <a:p>
            <a:r>
              <a:rPr lang="nl-NL" altLang="en-US" dirty="0" smtClean="0"/>
              <a:t>.</a:t>
            </a:r>
            <a:r>
              <a:rPr lang="nl-NL" altLang="en-US" smtClean="0"/>
              <a:t>NET Architect</a:t>
            </a:r>
            <a:endParaRPr lang="en-US" altLang="en-US" dirty="0" smtClean="0"/>
          </a:p>
        </p:txBody>
      </p:sp>
      <p:sp>
        <p:nvSpPr>
          <p:cNvPr id="5124" name="Subtitle 2"/>
          <p:cNvSpPr txBox="1">
            <a:spLocks/>
          </p:cNvSpPr>
          <p:nvPr/>
        </p:nvSpPr>
        <p:spPr bwMode="auto">
          <a:xfrm>
            <a:off x="457200" y="2362200"/>
            <a:ext cx="8153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bg1"/>
                </a:solidFill>
                <a:latin typeface="Arial" panose="020B0604020202020204" pitchFamily="34" charset="0"/>
                <a:ea typeface="MS PGothic" panose="020B0600070205080204" pitchFamily="34" charset="-128"/>
              </a:defRPr>
            </a:lvl1pPr>
            <a:lvl2pPr>
              <a:spcBef>
                <a:spcPct val="20000"/>
              </a:spcBef>
              <a:buFont typeface="Arial" panose="020B0604020202020204" pitchFamily="34" charset="0"/>
              <a:buChar char="–"/>
              <a:defRPr sz="2800">
                <a:solidFill>
                  <a:schemeClr val="bg1"/>
                </a:solidFill>
                <a:latin typeface="Arial" panose="020B0604020202020204" pitchFamily="34" charset="0"/>
                <a:ea typeface="MS PGothic" panose="020B0600070205080204" pitchFamily="34" charset="-128"/>
              </a:defRPr>
            </a:lvl2pPr>
            <a:lvl3pPr>
              <a:spcBef>
                <a:spcPct val="20000"/>
              </a:spcBef>
              <a:buFont typeface="Arial" panose="020B0604020202020204" pitchFamily="34" charset="0"/>
              <a:buChar char="•"/>
              <a:defRPr sz="2400">
                <a:solidFill>
                  <a:schemeClr val="bg1"/>
                </a:solidFill>
                <a:latin typeface="Arial" panose="020B0604020202020204" pitchFamily="34" charset="0"/>
                <a:ea typeface="MS PGothic" panose="020B0600070205080204" pitchFamily="34" charset="-128"/>
              </a:defRPr>
            </a:lvl3pPr>
            <a:lvl4pPr>
              <a:spcBef>
                <a:spcPct val="20000"/>
              </a:spcBef>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4pPr>
            <a:lvl5pPr>
              <a:spcBef>
                <a:spcPct val="20000"/>
              </a:spcBef>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5pPr>
            <a:lvl6pPr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6pPr>
            <a:lvl7pPr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7pPr>
            <a:lvl8pPr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8pPr>
            <a:lvl9pPr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9pPr>
          </a:lstStyle>
          <a:p>
            <a:pPr>
              <a:buFont typeface="Arial" panose="020B0604020202020204" pitchFamily="34" charset="0"/>
              <a:buNone/>
            </a:pPr>
            <a:r>
              <a:rPr lang="nl-NL" altLang="en-US" dirty="0"/>
              <a:t>Google, Twitter of Facebook-technologieën binnen </a:t>
            </a:r>
            <a:r>
              <a:rPr lang="nl-NL" altLang="en-US" dirty="0" err="1"/>
              <a:t>enterprise</a:t>
            </a:r>
            <a:r>
              <a:rPr lang="nl-NL" altLang="en-US" dirty="0"/>
              <a:t> architecturen</a:t>
            </a:r>
            <a:endParaRPr lang="en-US" altLang="en-US" dirty="0"/>
          </a:p>
        </p:txBody>
      </p:sp>
      <p:sp>
        <p:nvSpPr>
          <p:cNvPr id="5125" name="Subtitle 2"/>
          <p:cNvSpPr txBox="1">
            <a:spLocks/>
          </p:cNvSpPr>
          <p:nvPr/>
        </p:nvSpPr>
        <p:spPr bwMode="auto">
          <a:xfrm>
            <a:off x="457200" y="5334000"/>
            <a:ext cx="8153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bg1"/>
                </a:solidFill>
                <a:latin typeface="Arial" panose="020B0604020202020204" pitchFamily="34" charset="0"/>
                <a:ea typeface="MS PGothic" panose="020B0600070205080204" pitchFamily="34" charset="-128"/>
              </a:defRPr>
            </a:lvl1pPr>
            <a:lvl2pPr>
              <a:spcBef>
                <a:spcPct val="20000"/>
              </a:spcBef>
              <a:buFont typeface="Arial" panose="020B0604020202020204" pitchFamily="34" charset="0"/>
              <a:buChar char="–"/>
              <a:defRPr sz="2800">
                <a:solidFill>
                  <a:schemeClr val="bg1"/>
                </a:solidFill>
                <a:latin typeface="Arial" panose="020B0604020202020204" pitchFamily="34" charset="0"/>
                <a:ea typeface="MS PGothic" panose="020B0600070205080204" pitchFamily="34" charset="-128"/>
              </a:defRPr>
            </a:lvl2pPr>
            <a:lvl3pPr>
              <a:spcBef>
                <a:spcPct val="20000"/>
              </a:spcBef>
              <a:buFont typeface="Arial" panose="020B0604020202020204" pitchFamily="34" charset="0"/>
              <a:buChar char="•"/>
              <a:defRPr sz="2400">
                <a:solidFill>
                  <a:schemeClr val="bg1"/>
                </a:solidFill>
                <a:latin typeface="Arial" panose="020B0604020202020204" pitchFamily="34" charset="0"/>
                <a:ea typeface="MS PGothic" panose="020B0600070205080204" pitchFamily="34" charset="-128"/>
              </a:defRPr>
            </a:lvl3pPr>
            <a:lvl4pPr>
              <a:spcBef>
                <a:spcPct val="20000"/>
              </a:spcBef>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4pPr>
            <a:lvl5pPr>
              <a:spcBef>
                <a:spcPct val="20000"/>
              </a:spcBef>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5pPr>
            <a:lvl6pPr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6pPr>
            <a:lvl7pPr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7pPr>
            <a:lvl8pPr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8pPr>
            <a:lvl9pPr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MS PGothic" panose="020B0600070205080204" pitchFamily="34" charset="-128"/>
              </a:defRPr>
            </a:lvl9pPr>
          </a:lstStyle>
          <a:p>
            <a:pPr>
              <a:buFont typeface="Arial" panose="020B0604020202020204" pitchFamily="34" charset="0"/>
              <a:buNone/>
            </a:pPr>
            <a:r>
              <a:rPr lang="nl-NL" altLang="en-US" sz="2000"/>
              <a:t>jswart@quintor.nl</a:t>
            </a:r>
            <a:endParaRPr lang="en-US" altLang="en-US" sz="2000"/>
          </a:p>
        </p:txBody>
      </p:sp>
      <p:grpSp>
        <p:nvGrpSpPr>
          <p:cNvPr id="3" name="Group 2"/>
          <p:cNvGrpSpPr/>
          <p:nvPr/>
        </p:nvGrpSpPr>
        <p:grpSpPr>
          <a:xfrm>
            <a:off x="5373189" y="4114800"/>
            <a:ext cx="3200400" cy="1143001"/>
            <a:chOff x="5410200" y="685799"/>
            <a:chExt cx="3200400" cy="1143001"/>
          </a:xfrm>
        </p:grpSpPr>
        <p:sp>
          <p:nvSpPr>
            <p:cNvPr id="2" name="Rectangle 1"/>
            <p:cNvSpPr/>
            <p:nvPr/>
          </p:nvSpPr>
          <p:spPr>
            <a:xfrm>
              <a:off x="5410200" y="685799"/>
              <a:ext cx="3200400" cy="1143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www.cellnetworkgroup.nl/images/logo-medium--quintor-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5440" y="750886"/>
              <a:ext cx="2857500" cy="83820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60000" sy="60000" flip="none" algn="tr"/>
        </a:blipFill>
        <a:effectLst/>
      </p:bgPr>
    </p:bg>
    <p:spTree>
      <p:nvGrpSpPr>
        <p:cNvPr id="1" name=""/>
        <p:cNvGrpSpPr/>
        <p:nvPr/>
      </p:nvGrpSpPr>
      <p:grpSpPr>
        <a:xfrm>
          <a:off x="0" y="0"/>
          <a:ext cx="0" cy="0"/>
          <a:chOff x="0" y="0"/>
          <a:chExt cx="0" cy="0"/>
        </a:xfrm>
      </p:grpSpPr>
      <p:sp>
        <p:nvSpPr>
          <p:cNvPr id="4" name="Title 2"/>
          <p:cNvSpPr txBox="1">
            <a:spLocks/>
          </p:cNvSpPr>
          <p:nvPr/>
        </p:nvSpPr>
        <p:spPr>
          <a:xfrm>
            <a:off x="457200" y="178526"/>
            <a:ext cx="6477000" cy="1066800"/>
          </a:xfrm>
          <a:prstGeom prst="rect">
            <a:avLst/>
          </a:prstGeom>
        </p:spPr>
        <p:txBody>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r>
              <a:rPr lang="en-US" dirty="0" smtClean="0">
                <a:solidFill>
                  <a:schemeClr val="bg1"/>
                </a:solidFill>
              </a:rPr>
              <a:t>WhatsApp</a:t>
            </a:r>
            <a:endParaRPr lang="en-US" dirty="0">
              <a:solidFill>
                <a:schemeClr val="bg1"/>
              </a:solidFill>
            </a:endParaRPr>
          </a:p>
        </p:txBody>
      </p:sp>
      <p:sp>
        <p:nvSpPr>
          <p:cNvPr id="6" name="Content Placeholder 1"/>
          <p:cNvSpPr txBox="1">
            <a:spLocks/>
          </p:cNvSpPr>
          <p:nvPr/>
        </p:nvSpPr>
        <p:spPr bwMode="auto">
          <a:xfrm>
            <a:off x="457200" y="18288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buNone/>
            </a:pPr>
            <a:r>
              <a:rPr lang="nl-NL" sz="2400" dirty="0" smtClean="0">
                <a:solidFill>
                  <a:srgbClr val="FFFFFF"/>
                </a:solidFill>
              </a:rPr>
              <a:t>65 miljard berichten per dag</a:t>
            </a:r>
          </a:p>
          <a:p>
            <a:pPr lvl="0">
              <a:spcBef>
                <a:spcPts val="0"/>
              </a:spcBef>
              <a:buNone/>
            </a:pPr>
            <a:endParaRPr lang="nl-NL" sz="2400" dirty="0" smtClean="0">
              <a:solidFill>
                <a:srgbClr val="FFFFFF"/>
              </a:solidFill>
            </a:endParaRPr>
          </a:p>
          <a:p>
            <a:pPr lvl="0">
              <a:spcBef>
                <a:spcPts val="0"/>
              </a:spcBef>
              <a:buNone/>
            </a:pPr>
            <a:r>
              <a:rPr lang="nl-NL" sz="2400" dirty="0" smtClean="0">
                <a:solidFill>
                  <a:srgbClr val="FFFFFF"/>
                </a:solidFill>
              </a:rPr>
              <a:t>450 miljoen actieve gebruikers</a:t>
            </a:r>
          </a:p>
          <a:p>
            <a:pPr lvl="0">
              <a:spcBef>
                <a:spcPts val="0"/>
              </a:spcBef>
              <a:buNone/>
            </a:pPr>
            <a:endParaRPr lang="nl-NL" sz="2400" dirty="0" smtClean="0">
              <a:solidFill>
                <a:srgbClr val="FFFFFF"/>
              </a:solidFill>
            </a:endParaRPr>
          </a:p>
          <a:p>
            <a:pPr lvl="0">
              <a:spcBef>
                <a:spcPts val="0"/>
              </a:spcBef>
              <a:buNone/>
            </a:pPr>
            <a:r>
              <a:rPr lang="nl-NL" sz="2400" dirty="0" smtClean="0">
                <a:solidFill>
                  <a:srgbClr val="FFFFFF"/>
                </a:solidFill>
              </a:rPr>
              <a:t>150 miljoen tegelijk online</a:t>
            </a:r>
          </a:p>
          <a:p>
            <a:pPr lvl="0">
              <a:spcBef>
                <a:spcPts val="0"/>
              </a:spcBef>
              <a:buNone/>
            </a:pPr>
            <a:endParaRPr lang="nl-NL" sz="2400" dirty="0" smtClean="0">
              <a:solidFill>
                <a:srgbClr val="FFFFFF"/>
              </a:solidFill>
            </a:endParaRPr>
          </a:p>
          <a:p>
            <a:pPr lvl="0">
              <a:spcBef>
                <a:spcPts val="0"/>
              </a:spcBef>
              <a:buNone/>
            </a:pPr>
            <a:r>
              <a:rPr lang="nl-NL" sz="2400" dirty="0" smtClean="0">
                <a:solidFill>
                  <a:srgbClr val="FFFFFF"/>
                </a:solidFill>
              </a:rPr>
              <a:t>150Gb/s traffic</a:t>
            </a:r>
          </a:p>
          <a:p>
            <a:pPr lvl="0">
              <a:spcBef>
                <a:spcPts val="0"/>
              </a:spcBef>
              <a:buNone/>
            </a:pPr>
            <a:endParaRPr lang="nl-NL" sz="2400" dirty="0" smtClean="0">
              <a:solidFill>
                <a:srgbClr val="FFFFFF"/>
              </a:solidFill>
            </a:endParaRPr>
          </a:p>
          <a:p>
            <a:pPr lvl="0">
              <a:spcBef>
                <a:spcPts val="0"/>
              </a:spcBef>
              <a:buNone/>
            </a:pPr>
            <a:r>
              <a:rPr lang="nl-NL" sz="2400" dirty="0" smtClean="0">
                <a:solidFill>
                  <a:srgbClr val="FFFFFF"/>
                </a:solidFill>
              </a:rPr>
              <a:t>Nagenoeg real-time</a:t>
            </a:r>
            <a:endParaRPr lang="nl-NL" sz="2400" dirty="0">
              <a:solidFill>
                <a:srgbClr val="FFFFFF"/>
              </a:solidFill>
            </a:endParaRPr>
          </a:p>
        </p:txBody>
      </p:sp>
    </p:spTree>
    <p:extLst>
      <p:ext uri="{BB962C8B-B14F-4D97-AF65-F5344CB8AC3E}">
        <p14:creationId xmlns:p14="http://schemas.microsoft.com/office/powerpoint/2010/main" val="630859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Content Placeholder 1"/>
          <p:cNvSpPr txBox="1">
            <a:spLocks/>
          </p:cNvSpPr>
          <p:nvPr/>
        </p:nvSpPr>
        <p:spPr bwMode="auto">
          <a:xfrm>
            <a:off x="457200" y="1828800"/>
            <a:ext cx="8229600" cy="484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buNone/>
            </a:pPr>
            <a:endParaRPr lang="nl-NL" dirty="0" smtClean="0">
              <a:solidFill>
                <a:srgbClr val="FFFFFF"/>
              </a:solidFill>
            </a:endParaRPr>
          </a:p>
          <a:p>
            <a:pPr lvl="0">
              <a:spcBef>
                <a:spcPts val="0"/>
              </a:spcBef>
              <a:buNone/>
            </a:pPr>
            <a:r>
              <a:rPr lang="nl-NL" dirty="0" smtClean="0">
                <a:solidFill>
                  <a:srgbClr val="FFFFFF"/>
                </a:solidFill>
              </a:rPr>
              <a:t>1/3e van het internet verkeer in Amerika</a:t>
            </a:r>
          </a:p>
          <a:p>
            <a:pPr lvl="0">
              <a:spcBef>
                <a:spcPts val="0"/>
              </a:spcBef>
              <a:buNone/>
            </a:pPr>
            <a:endParaRPr lang="nl-NL" dirty="0" smtClean="0">
              <a:solidFill>
                <a:srgbClr val="FFFFFF"/>
              </a:solidFill>
            </a:endParaRPr>
          </a:p>
          <a:p>
            <a:pPr lvl="0">
              <a:spcBef>
                <a:spcPts val="0"/>
              </a:spcBef>
              <a:buNone/>
            </a:pPr>
            <a:r>
              <a:rPr lang="nl-NL" dirty="0" err="1" smtClean="0">
                <a:solidFill>
                  <a:srgbClr val="FFFFFF"/>
                </a:solidFill>
              </a:rPr>
              <a:t>Streamt</a:t>
            </a:r>
            <a:r>
              <a:rPr lang="nl-NL" dirty="0" smtClean="0">
                <a:solidFill>
                  <a:srgbClr val="FFFFFF"/>
                </a:solidFill>
              </a:rPr>
              <a:t> 1 miljard uur content per maand</a:t>
            </a:r>
          </a:p>
          <a:p>
            <a:pPr lvl="0">
              <a:spcBef>
                <a:spcPts val="0"/>
              </a:spcBef>
              <a:buNone/>
            </a:pPr>
            <a:endParaRPr lang="nl-NL" dirty="0" smtClean="0">
              <a:solidFill>
                <a:srgbClr val="FFFFFF"/>
              </a:solidFill>
            </a:endParaRPr>
          </a:p>
          <a:p>
            <a:pPr lvl="0">
              <a:spcBef>
                <a:spcPts val="0"/>
              </a:spcBef>
              <a:buNone/>
            </a:pPr>
            <a:r>
              <a:rPr lang="nl-NL" dirty="0" smtClean="0">
                <a:solidFill>
                  <a:srgbClr val="FFFFFF"/>
                </a:solidFill>
              </a:rPr>
              <a:t>30 miljoen '</a:t>
            </a:r>
            <a:r>
              <a:rPr lang="nl-NL" dirty="0" err="1" smtClean="0">
                <a:solidFill>
                  <a:srgbClr val="FFFFFF"/>
                </a:solidFill>
              </a:rPr>
              <a:t>plays</a:t>
            </a:r>
            <a:r>
              <a:rPr lang="nl-NL" dirty="0" smtClean="0">
                <a:solidFill>
                  <a:srgbClr val="FFFFFF"/>
                </a:solidFill>
              </a:rPr>
              <a:t>' per dag</a:t>
            </a:r>
          </a:p>
          <a:p>
            <a:pPr lvl="0">
              <a:spcBef>
                <a:spcPts val="0"/>
              </a:spcBef>
              <a:buNone/>
            </a:pPr>
            <a:endParaRPr lang="nl-NL" dirty="0" smtClean="0">
              <a:solidFill>
                <a:srgbClr val="FFFFFF"/>
              </a:solidFill>
            </a:endParaRPr>
          </a:p>
          <a:p>
            <a:pPr lvl="0">
              <a:spcBef>
                <a:spcPts val="0"/>
              </a:spcBef>
              <a:buNone/>
            </a:pPr>
            <a:r>
              <a:rPr lang="nl-NL" dirty="0" smtClean="0">
                <a:solidFill>
                  <a:srgbClr val="FFFFFF"/>
                </a:solidFill>
              </a:rPr>
              <a:t>Enkele </a:t>
            </a:r>
            <a:r>
              <a:rPr lang="nl-NL" dirty="0" err="1" smtClean="0">
                <a:solidFill>
                  <a:srgbClr val="FFFFFF"/>
                </a:solidFill>
              </a:rPr>
              <a:t>petabytes</a:t>
            </a:r>
            <a:r>
              <a:rPr lang="nl-NL" dirty="0" smtClean="0">
                <a:solidFill>
                  <a:srgbClr val="FFFFFF"/>
                </a:solidFill>
              </a:rPr>
              <a:t> aan videomateriaal en metadata</a:t>
            </a:r>
            <a:endParaRPr lang="nl-NL" dirty="0">
              <a:solidFill>
                <a:srgbClr val="FFFFFF"/>
              </a:solidFill>
            </a:endParaRPr>
          </a:p>
        </p:txBody>
      </p:sp>
    </p:spTree>
    <p:extLst>
      <p:ext uri="{BB962C8B-B14F-4D97-AF65-F5344CB8AC3E}">
        <p14:creationId xmlns:p14="http://schemas.microsoft.com/office/powerpoint/2010/main" val="2659022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635000" ty="635000" sx="65000" sy="65000" flip="none" algn="tr"/>
        </a:blipFill>
        <a:effectLst/>
      </p:bgPr>
    </p:bg>
    <p:spTree>
      <p:nvGrpSpPr>
        <p:cNvPr id="1" name=""/>
        <p:cNvGrpSpPr/>
        <p:nvPr/>
      </p:nvGrpSpPr>
      <p:grpSpPr>
        <a:xfrm>
          <a:off x="0" y="0"/>
          <a:ext cx="0" cy="0"/>
          <a:chOff x="0" y="0"/>
          <a:chExt cx="0" cy="0"/>
        </a:xfrm>
      </p:grpSpPr>
      <p:sp>
        <p:nvSpPr>
          <p:cNvPr id="3" name="Content Placeholder 1"/>
          <p:cNvSpPr txBox="1">
            <a:spLocks/>
          </p:cNvSpPr>
          <p:nvPr/>
        </p:nvSpPr>
        <p:spPr bwMode="auto">
          <a:xfrm>
            <a:off x="457200" y="2011680"/>
            <a:ext cx="8229600" cy="484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buNone/>
            </a:pPr>
            <a:r>
              <a:rPr lang="nl-NL" dirty="0" smtClean="0">
                <a:solidFill>
                  <a:srgbClr val="FFFFFF"/>
                </a:solidFill>
              </a:rPr>
              <a:t>150 miljoen actieve gebruikers</a:t>
            </a:r>
          </a:p>
          <a:p>
            <a:pPr lvl="0">
              <a:spcBef>
                <a:spcPts val="0"/>
              </a:spcBef>
              <a:buNone/>
            </a:pPr>
            <a:endParaRPr lang="nl-NL" dirty="0" smtClean="0">
              <a:solidFill>
                <a:srgbClr val="FFFFFF"/>
              </a:solidFill>
            </a:endParaRPr>
          </a:p>
          <a:p>
            <a:pPr lvl="0">
              <a:spcBef>
                <a:spcPts val="0"/>
              </a:spcBef>
              <a:buNone/>
            </a:pPr>
            <a:r>
              <a:rPr lang="nl-NL" dirty="0">
                <a:solidFill>
                  <a:srgbClr val="FFFFFF"/>
                </a:solidFill>
              </a:rPr>
              <a:t>Meer dan 20 miljard foto's</a:t>
            </a:r>
          </a:p>
          <a:p>
            <a:pPr lvl="0">
              <a:spcBef>
                <a:spcPts val="0"/>
              </a:spcBef>
              <a:buNone/>
            </a:pPr>
            <a:endParaRPr lang="nl-NL" dirty="0">
              <a:solidFill>
                <a:srgbClr val="FFFFFF"/>
              </a:solidFill>
            </a:endParaRPr>
          </a:p>
          <a:p>
            <a:pPr lvl="0">
              <a:spcBef>
                <a:spcPts val="0"/>
              </a:spcBef>
              <a:buNone/>
            </a:pPr>
            <a:r>
              <a:rPr lang="nl-NL" dirty="0">
                <a:solidFill>
                  <a:srgbClr val="FFFFFF"/>
                </a:solidFill>
              </a:rPr>
              <a:t>Komen per dag meer dan 60 miljoen bij</a:t>
            </a:r>
          </a:p>
          <a:p>
            <a:pPr lvl="0">
              <a:spcBef>
                <a:spcPts val="0"/>
              </a:spcBef>
              <a:buNone/>
            </a:pPr>
            <a:endParaRPr lang="nl-NL" dirty="0">
              <a:solidFill>
                <a:srgbClr val="FFFFFF"/>
              </a:solidFill>
            </a:endParaRPr>
          </a:p>
          <a:p>
            <a:pPr lvl="0">
              <a:spcBef>
                <a:spcPts val="0"/>
              </a:spcBef>
              <a:buNone/>
            </a:pPr>
            <a:r>
              <a:rPr lang="nl-NL" dirty="0" smtClean="0">
                <a:solidFill>
                  <a:srgbClr val="FFFFFF"/>
                </a:solidFill>
              </a:rPr>
              <a:t>10.000 </a:t>
            </a:r>
            <a:r>
              <a:rPr lang="nl-NL" dirty="0" err="1" smtClean="0">
                <a:solidFill>
                  <a:srgbClr val="FFFFFF"/>
                </a:solidFill>
              </a:rPr>
              <a:t>likes</a:t>
            </a:r>
            <a:r>
              <a:rPr lang="nl-NL" dirty="0" smtClean="0">
                <a:solidFill>
                  <a:srgbClr val="FFFFFF"/>
                </a:solidFill>
              </a:rPr>
              <a:t> per seconde</a:t>
            </a:r>
          </a:p>
          <a:p>
            <a:pPr lvl="0">
              <a:spcBef>
                <a:spcPts val="0"/>
              </a:spcBef>
              <a:buNone/>
            </a:pPr>
            <a:endParaRPr lang="nl-NL" dirty="0" smtClean="0">
              <a:solidFill>
                <a:srgbClr val="FFFFFF"/>
              </a:solidFill>
            </a:endParaRPr>
          </a:p>
          <a:p>
            <a:pPr lvl="0">
              <a:spcBef>
                <a:spcPts val="0"/>
              </a:spcBef>
              <a:buNone/>
            </a:pPr>
            <a:r>
              <a:rPr lang="nl-NL" dirty="0" smtClean="0">
                <a:solidFill>
                  <a:srgbClr val="FFFFFF"/>
                </a:solidFill>
              </a:rPr>
              <a:t>1000 </a:t>
            </a:r>
            <a:r>
              <a:rPr lang="nl-NL" dirty="0" err="1" smtClean="0">
                <a:solidFill>
                  <a:srgbClr val="FFFFFF"/>
                </a:solidFill>
              </a:rPr>
              <a:t>comments</a:t>
            </a:r>
            <a:r>
              <a:rPr lang="nl-NL" dirty="0" smtClean="0">
                <a:solidFill>
                  <a:srgbClr val="FFFFFF"/>
                </a:solidFill>
              </a:rPr>
              <a:t> per seconde</a:t>
            </a:r>
          </a:p>
          <a:p>
            <a:pPr lvl="0">
              <a:spcBef>
                <a:spcPts val="0"/>
              </a:spcBef>
              <a:buNone/>
            </a:pPr>
            <a:endParaRPr lang="nl-NL" sz="2800" dirty="0">
              <a:solidFill>
                <a:srgbClr val="FFFFFF"/>
              </a:solidFill>
            </a:endParaRPr>
          </a:p>
        </p:txBody>
      </p:sp>
    </p:spTree>
    <p:extLst>
      <p:ext uri="{BB962C8B-B14F-4D97-AF65-F5344CB8AC3E}">
        <p14:creationId xmlns:p14="http://schemas.microsoft.com/office/powerpoint/2010/main" val="3613845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&gt; 2 </a:t>
            </a:r>
            <a:r>
              <a:rPr lang="en-US" dirty="0" err="1" smtClean="0"/>
              <a:t>miljoen</a:t>
            </a:r>
            <a:r>
              <a:rPr lang="en-US" dirty="0" smtClean="0"/>
              <a:t> requests per </a:t>
            </a:r>
            <a:r>
              <a:rPr lang="en-US" dirty="0" err="1" smtClean="0"/>
              <a:t>seconde</a:t>
            </a:r>
            <a:endParaRPr lang="en-US" dirty="0" smtClean="0"/>
          </a:p>
          <a:p>
            <a:pPr marL="0" indent="0">
              <a:buNone/>
            </a:pPr>
            <a:r>
              <a:rPr lang="en-US" dirty="0" smtClean="0"/>
              <a:t>&gt; 300 </a:t>
            </a:r>
            <a:r>
              <a:rPr lang="en-US" dirty="0" err="1" smtClean="0"/>
              <a:t>miljoen</a:t>
            </a:r>
            <a:r>
              <a:rPr lang="en-US" dirty="0" smtClean="0"/>
              <a:t> AD-users</a:t>
            </a:r>
          </a:p>
          <a:p>
            <a:pPr marL="0" indent="0">
              <a:buNone/>
            </a:pPr>
            <a:r>
              <a:rPr lang="en-US" dirty="0" smtClean="0"/>
              <a:t>&gt; 13 </a:t>
            </a:r>
            <a:r>
              <a:rPr lang="en-US" dirty="0" err="1" smtClean="0"/>
              <a:t>miljard</a:t>
            </a:r>
            <a:r>
              <a:rPr lang="en-US" dirty="0" smtClean="0"/>
              <a:t> authentications / week</a:t>
            </a:r>
          </a:p>
          <a:p>
            <a:pPr marL="0" indent="0">
              <a:buNone/>
            </a:pPr>
            <a:r>
              <a:rPr lang="en-US" dirty="0" smtClean="0"/>
              <a:t>&gt; 250.000 </a:t>
            </a:r>
            <a:r>
              <a:rPr lang="en-US" dirty="0" err="1" smtClean="0"/>
              <a:t>actieve</a:t>
            </a:r>
            <a:r>
              <a:rPr lang="en-US" dirty="0" smtClean="0"/>
              <a:t> websites</a:t>
            </a:r>
          </a:p>
          <a:p>
            <a:pPr marL="0" indent="0">
              <a:buNone/>
            </a:pPr>
            <a:r>
              <a:rPr lang="en-US" dirty="0" smtClean="0"/>
              <a:t>&gt; 1 </a:t>
            </a:r>
            <a:r>
              <a:rPr lang="en-US" dirty="0" err="1" smtClean="0"/>
              <a:t>miljoen</a:t>
            </a:r>
            <a:r>
              <a:rPr lang="en-US" dirty="0" smtClean="0"/>
              <a:t> SQL databases</a:t>
            </a:r>
          </a:p>
          <a:p>
            <a:pPr marL="0" indent="0">
              <a:buNone/>
            </a:pPr>
            <a:r>
              <a:rPr lang="en-US" dirty="0" smtClean="0"/>
              <a:t>&gt; 20 </a:t>
            </a:r>
            <a:r>
              <a:rPr lang="en-US" dirty="0" err="1" smtClean="0"/>
              <a:t>miljard</a:t>
            </a:r>
            <a:r>
              <a:rPr lang="en-US" dirty="0" smtClean="0"/>
              <a:t> storage objects</a:t>
            </a:r>
          </a:p>
          <a:p>
            <a:pPr marL="0" indent="0">
              <a:buNone/>
            </a:pPr>
            <a:r>
              <a:rPr lang="en-US" dirty="0" smtClean="0"/>
              <a:t>&gt; </a:t>
            </a:r>
            <a:r>
              <a:rPr lang="en-US" dirty="0"/>
              <a:t>1 </a:t>
            </a:r>
            <a:r>
              <a:rPr lang="en-US" dirty="0" err="1"/>
              <a:t>miljoen</a:t>
            </a:r>
            <a:r>
              <a:rPr lang="en-US" dirty="0"/>
              <a:t> developers op VS Online</a:t>
            </a:r>
          </a:p>
          <a:p>
            <a:pPr marL="0" indent="0">
              <a:buNone/>
            </a:pPr>
            <a:r>
              <a:rPr lang="en-US" dirty="0" smtClean="0"/>
              <a:t>&gt; 5.5 </a:t>
            </a:r>
            <a:r>
              <a:rPr lang="en-US" dirty="0" err="1" smtClean="0"/>
              <a:t>miljard</a:t>
            </a:r>
            <a:r>
              <a:rPr lang="en-US" dirty="0" smtClean="0"/>
              <a:t> </a:t>
            </a:r>
            <a:r>
              <a:rPr lang="en-US" dirty="0" err="1" smtClean="0"/>
              <a:t>bing</a:t>
            </a:r>
            <a:r>
              <a:rPr lang="en-US" dirty="0" smtClean="0"/>
              <a:t>-queries per </a:t>
            </a:r>
            <a:r>
              <a:rPr lang="en-US" dirty="0" err="1" smtClean="0"/>
              <a:t>maand</a:t>
            </a:r>
            <a:endParaRPr lang="en-US" dirty="0" smtClean="0"/>
          </a:p>
        </p:txBody>
      </p:sp>
      <p:sp>
        <p:nvSpPr>
          <p:cNvPr id="4" name="TextBox 3"/>
          <p:cNvSpPr txBox="1"/>
          <p:nvPr/>
        </p:nvSpPr>
        <p:spPr>
          <a:xfrm>
            <a:off x="381000" y="228600"/>
            <a:ext cx="5555303" cy="1015663"/>
          </a:xfrm>
          <a:prstGeom prst="rect">
            <a:avLst/>
          </a:prstGeom>
          <a:noFill/>
        </p:spPr>
        <p:txBody>
          <a:bodyPr wrap="none" rtlCol="0">
            <a:spAutoFit/>
          </a:bodyPr>
          <a:lstStyle/>
          <a:p>
            <a:r>
              <a:rPr lang="en-US" sz="6000" dirty="0" smtClean="0">
                <a:solidFill>
                  <a:srgbClr val="27A7DF"/>
                </a:solidFill>
                <a:latin typeface="Segoe UI" panose="020B0502040204020203" pitchFamily="34" charset="0"/>
                <a:cs typeface="Segoe UI" panose="020B0502040204020203" pitchFamily="34" charset="0"/>
              </a:rPr>
              <a:t>Microsoft Azure</a:t>
            </a:r>
            <a:endParaRPr lang="en-US" sz="6000" dirty="0">
              <a:solidFill>
                <a:srgbClr val="27A7D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5948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953000"/>
          </a:xfrm>
          <a:noFill/>
        </p:spPr>
        <p:txBody>
          <a:bodyPr/>
          <a:lstStyle/>
          <a:p>
            <a:pPr marL="0" indent="0">
              <a:buNone/>
            </a:pPr>
            <a:r>
              <a:rPr lang="en-US" dirty="0" smtClean="0"/>
              <a:t>… </a:t>
            </a:r>
            <a:r>
              <a:rPr lang="en-US" dirty="0" err="1" smtClean="0"/>
              <a:t>waarom</a:t>
            </a:r>
            <a:endParaRPr lang="en-US" dirty="0"/>
          </a:p>
        </p:txBody>
      </p:sp>
      <p:sp>
        <p:nvSpPr>
          <p:cNvPr id="3" name="Title 2"/>
          <p:cNvSpPr>
            <a:spLocks noGrp="1"/>
          </p:cNvSpPr>
          <p:nvPr>
            <p:ph type="title"/>
          </p:nvPr>
        </p:nvSpPr>
        <p:spPr/>
        <p:txBody>
          <a:bodyPr/>
          <a:lstStyle/>
          <a:p>
            <a:r>
              <a:rPr lang="en-US" dirty="0" smtClean="0"/>
              <a:t>Web Scale</a:t>
            </a:r>
            <a:endParaRPr lang="en-US" dirty="0"/>
          </a:p>
        </p:txBody>
      </p:sp>
      <p:pic>
        <p:nvPicPr>
          <p:cNvPr id="7" name="Picture 4" descr="http://nssdc.gsfc.nasa.gov/image/spacecraft/iss.jpg"/>
          <p:cNvPicPr>
            <a:picLocks noChangeAspect="1" noChangeArrowheads="1"/>
          </p:cNvPicPr>
          <p:nvPr/>
        </p:nvPicPr>
        <p:blipFill rotWithShape="1">
          <a:blip r:embed="rId3">
            <a:extLst>
              <a:ext uri="{28A0092B-C50C-407E-A947-70E740481C1C}">
                <a14:useLocalDpi xmlns:a14="http://schemas.microsoft.com/office/drawing/2010/main" val="0"/>
              </a:ext>
            </a:extLst>
          </a:blip>
          <a:srcRect l="8567" t="-2305" b="6797"/>
          <a:stretch/>
        </p:blipFill>
        <p:spPr bwMode="auto">
          <a:xfrm>
            <a:off x="133755" y="-98752"/>
            <a:ext cx="573862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images.defensetech.org/wp-content/uploads/2012/02/nanocpters.jpg#small%20drone%20USA"/>
          <p:cNvPicPr>
            <a:picLocks noChangeAspect="1" noChangeArrowheads="1"/>
          </p:cNvPicPr>
          <p:nvPr/>
        </p:nvPicPr>
        <p:blipFill rotWithShape="1">
          <a:blip r:embed="rId4">
            <a:extLst>
              <a:ext uri="{28A0092B-C50C-407E-A947-70E740481C1C}">
                <a14:useLocalDpi xmlns:a14="http://schemas.microsoft.com/office/drawing/2010/main" val="0"/>
              </a:ext>
            </a:extLst>
          </a:blip>
          <a:srcRect b="19676"/>
          <a:stretch/>
        </p:blipFill>
        <p:spPr bwMode="auto">
          <a:xfrm>
            <a:off x="4572000" y="359181"/>
            <a:ext cx="4271505" cy="26888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beirutnightlife.com/wp-content/uploads/2013/02/formula_1.jpg"/>
          <p:cNvPicPr>
            <a:picLocks noChangeAspect="1" noChangeArrowheads="1"/>
          </p:cNvPicPr>
          <p:nvPr/>
        </p:nvPicPr>
        <p:blipFill rotWithShape="1">
          <a:blip r:embed="rId5">
            <a:extLst>
              <a:ext uri="{28A0092B-C50C-407E-A947-70E740481C1C}">
                <a14:useLocalDpi xmlns:a14="http://schemas.microsoft.com/office/drawing/2010/main" val="0"/>
              </a:ext>
            </a:extLst>
          </a:blip>
          <a:srcRect t="13699" r="12091" b="14126"/>
          <a:stretch/>
        </p:blipFill>
        <p:spPr bwMode="auto">
          <a:xfrm>
            <a:off x="3301344" y="3276600"/>
            <a:ext cx="5748051" cy="35394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lesoufflecestmavie.unblog.fr/files/2012/06/drone.jpg"/>
          <p:cNvPicPr>
            <a:picLocks noChangeAspect="1" noChangeArrowheads="1"/>
          </p:cNvPicPr>
          <p:nvPr/>
        </p:nvPicPr>
        <p:blipFill rotWithShape="1">
          <a:blip r:embed="rId6">
            <a:extLst>
              <a:ext uri="{28A0092B-C50C-407E-A947-70E740481C1C}">
                <a14:useLocalDpi xmlns:a14="http://schemas.microsoft.com/office/drawing/2010/main" val="0"/>
              </a:ext>
            </a:extLst>
          </a:blip>
          <a:srcRect l="8691" t="13003" r="3849" b="19845"/>
          <a:stretch/>
        </p:blipFill>
        <p:spPr bwMode="auto">
          <a:xfrm>
            <a:off x="213899" y="4648200"/>
            <a:ext cx="4358101" cy="192249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2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nodeType="after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7" presetClass="entr" presetSubtype="0" fill="hold" nodeType="afterEffect">
                                  <p:stCondLst>
                                    <p:cond delay="10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2133600" cy="4846320"/>
          </a:xfrm>
        </p:spPr>
        <p:txBody>
          <a:bodyPr/>
          <a:lstStyle/>
          <a:p>
            <a:pPr lvl="0">
              <a:lnSpc>
                <a:spcPct val="115000"/>
              </a:lnSpc>
              <a:spcBef>
                <a:spcPts val="0"/>
              </a:spcBef>
              <a:buNone/>
            </a:pPr>
            <a:r>
              <a:rPr lang="nl" sz="1800" dirty="0"/>
              <a:t>Hadoop</a:t>
            </a:r>
          </a:p>
          <a:p>
            <a:pPr lvl="0">
              <a:lnSpc>
                <a:spcPct val="115000"/>
              </a:lnSpc>
              <a:spcBef>
                <a:spcPts val="0"/>
              </a:spcBef>
              <a:buNone/>
            </a:pPr>
            <a:r>
              <a:rPr lang="nl" sz="1800" dirty="0"/>
              <a:t>Cassandra</a:t>
            </a:r>
          </a:p>
          <a:p>
            <a:pPr lvl="0">
              <a:lnSpc>
                <a:spcPct val="115000"/>
              </a:lnSpc>
              <a:spcBef>
                <a:spcPts val="0"/>
              </a:spcBef>
              <a:buNone/>
            </a:pPr>
            <a:r>
              <a:rPr lang="nl" sz="1800" dirty="0"/>
              <a:t>CQRS</a:t>
            </a:r>
          </a:p>
          <a:p>
            <a:pPr lvl="0">
              <a:lnSpc>
                <a:spcPct val="115000"/>
              </a:lnSpc>
              <a:spcBef>
                <a:spcPts val="0"/>
              </a:spcBef>
              <a:buNone/>
            </a:pPr>
            <a:r>
              <a:rPr lang="nl" sz="1800" dirty="0"/>
              <a:t>Memcached</a:t>
            </a:r>
          </a:p>
          <a:p>
            <a:pPr lvl="0">
              <a:lnSpc>
                <a:spcPct val="115000"/>
              </a:lnSpc>
              <a:spcBef>
                <a:spcPts val="0"/>
              </a:spcBef>
              <a:buNone/>
            </a:pPr>
            <a:r>
              <a:rPr lang="nl" sz="1800" dirty="0"/>
              <a:t>HBase</a:t>
            </a:r>
          </a:p>
          <a:p>
            <a:pPr lvl="0">
              <a:lnSpc>
                <a:spcPct val="115000"/>
              </a:lnSpc>
              <a:spcBef>
                <a:spcPts val="0"/>
              </a:spcBef>
              <a:buNone/>
            </a:pPr>
            <a:r>
              <a:rPr lang="nl" sz="1800" dirty="0"/>
              <a:t>Scribe</a:t>
            </a:r>
          </a:p>
          <a:p>
            <a:pPr lvl="0">
              <a:lnSpc>
                <a:spcPct val="115000"/>
              </a:lnSpc>
              <a:spcBef>
                <a:spcPts val="0"/>
              </a:spcBef>
              <a:buNone/>
            </a:pPr>
            <a:r>
              <a:rPr lang="nl" sz="1800" dirty="0"/>
              <a:t>Thrift</a:t>
            </a:r>
          </a:p>
          <a:p>
            <a:pPr lvl="0">
              <a:lnSpc>
                <a:spcPct val="115000"/>
              </a:lnSpc>
              <a:spcBef>
                <a:spcPts val="0"/>
              </a:spcBef>
              <a:buNone/>
            </a:pPr>
            <a:r>
              <a:rPr lang="nl" sz="1800" dirty="0"/>
              <a:t>WebScaleSQL</a:t>
            </a:r>
          </a:p>
          <a:p>
            <a:pPr lvl="0">
              <a:lnSpc>
                <a:spcPct val="115000"/>
              </a:lnSpc>
              <a:spcBef>
                <a:spcPts val="0"/>
              </a:spcBef>
              <a:buNone/>
            </a:pPr>
            <a:r>
              <a:rPr lang="nl" sz="1800" dirty="0"/>
              <a:t>Gizzard</a:t>
            </a:r>
          </a:p>
          <a:p>
            <a:pPr lvl="0">
              <a:lnSpc>
                <a:spcPct val="115000"/>
              </a:lnSpc>
              <a:spcBef>
                <a:spcPts val="0"/>
              </a:spcBef>
              <a:buNone/>
            </a:pPr>
            <a:r>
              <a:rPr lang="nl" sz="1800" dirty="0"/>
              <a:t>Vertica</a:t>
            </a:r>
          </a:p>
          <a:p>
            <a:pPr lvl="0">
              <a:lnSpc>
                <a:spcPct val="115000"/>
              </a:lnSpc>
              <a:spcBef>
                <a:spcPts val="0"/>
              </a:spcBef>
              <a:buNone/>
            </a:pPr>
            <a:r>
              <a:rPr lang="nl" sz="1800" dirty="0"/>
              <a:t>Puppet</a:t>
            </a:r>
          </a:p>
          <a:p>
            <a:pPr lvl="0">
              <a:lnSpc>
                <a:spcPct val="115000"/>
              </a:lnSpc>
              <a:spcBef>
                <a:spcPts val="0"/>
              </a:spcBef>
              <a:buNone/>
            </a:pPr>
            <a:r>
              <a:rPr lang="nl" sz="1800" dirty="0"/>
              <a:t>Loony</a:t>
            </a:r>
          </a:p>
          <a:p>
            <a:pPr lvl="0">
              <a:lnSpc>
                <a:spcPct val="115000"/>
              </a:lnSpc>
              <a:spcBef>
                <a:spcPts val="0"/>
              </a:spcBef>
              <a:buNone/>
            </a:pPr>
            <a:r>
              <a:rPr lang="nl" sz="1800" dirty="0"/>
              <a:t>Hypertable</a:t>
            </a:r>
            <a:endParaRPr lang="en-US" sz="1800" dirty="0"/>
          </a:p>
        </p:txBody>
      </p:sp>
      <p:sp>
        <p:nvSpPr>
          <p:cNvPr id="3" name="Title 2"/>
          <p:cNvSpPr>
            <a:spLocks noGrp="1"/>
          </p:cNvSpPr>
          <p:nvPr>
            <p:ph type="title"/>
          </p:nvPr>
        </p:nvSpPr>
        <p:spPr/>
        <p:txBody>
          <a:bodyPr/>
          <a:lstStyle/>
          <a:p>
            <a:r>
              <a:rPr lang="en-US" dirty="0"/>
              <a:t>Web </a:t>
            </a:r>
            <a:r>
              <a:rPr lang="en-US" dirty="0" smtClean="0"/>
              <a:t>Scale </a:t>
            </a:r>
            <a:r>
              <a:rPr lang="en-US" dirty="0" err="1"/>
              <a:t>o</a:t>
            </a:r>
            <a:r>
              <a:rPr lang="en-US" dirty="0" err="1" smtClean="0"/>
              <a:t>ntwikkelingen</a:t>
            </a:r>
            <a:endParaRPr lang="en-US" dirty="0"/>
          </a:p>
        </p:txBody>
      </p:sp>
      <p:sp>
        <p:nvSpPr>
          <p:cNvPr id="4" name="Content Placeholder 1"/>
          <p:cNvSpPr txBox="1">
            <a:spLocks/>
          </p:cNvSpPr>
          <p:nvPr/>
        </p:nvSpPr>
        <p:spPr bwMode="auto">
          <a:xfrm>
            <a:off x="2084540" y="1828800"/>
            <a:ext cx="309706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558DBE"/>
              </a:buClr>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558DBE"/>
              </a:buClr>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558DBE"/>
              </a:buClr>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5000"/>
              </a:lnSpc>
              <a:spcBef>
                <a:spcPts val="0"/>
              </a:spcBef>
              <a:buClr>
                <a:schemeClr val="dk1"/>
              </a:buClr>
              <a:buSzPct val="78571"/>
              <a:buNone/>
            </a:pPr>
            <a:r>
              <a:rPr lang="nl" sz="1800" dirty="0"/>
              <a:t>Bittorent</a:t>
            </a:r>
          </a:p>
          <a:p>
            <a:pPr lvl="0">
              <a:lnSpc>
                <a:spcPct val="115000"/>
              </a:lnSpc>
              <a:spcBef>
                <a:spcPts val="0"/>
              </a:spcBef>
              <a:buClr>
                <a:schemeClr val="dk1"/>
              </a:buClr>
              <a:buSzPct val="78571"/>
              <a:buNone/>
            </a:pPr>
            <a:r>
              <a:rPr lang="nl" sz="1800" dirty="0" smtClean="0"/>
              <a:t>Sharding</a:t>
            </a:r>
            <a:endParaRPr lang="nl" sz="1800" dirty="0"/>
          </a:p>
          <a:p>
            <a:pPr lvl="0">
              <a:lnSpc>
                <a:spcPct val="115000"/>
              </a:lnSpc>
              <a:spcBef>
                <a:spcPts val="0"/>
              </a:spcBef>
              <a:buNone/>
            </a:pPr>
            <a:r>
              <a:rPr lang="nl" sz="1800" dirty="0"/>
              <a:t>Whale Watcher</a:t>
            </a:r>
          </a:p>
          <a:p>
            <a:pPr lvl="0">
              <a:lnSpc>
                <a:spcPct val="115000"/>
              </a:lnSpc>
              <a:spcBef>
                <a:spcPts val="0"/>
              </a:spcBef>
              <a:buNone/>
            </a:pPr>
            <a:r>
              <a:rPr lang="nl" sz="1800" dirty="0"/>
              <a:t>Deploy Blocker</a:t>
            </a:r>
          </a:p>
          <a:p>
            <a:pPr lvl="0">
              <a:lnSpc>
                <a:spcPct val="115000"/>
              </a:lnSpc>
              <a:spcBef>
                <a:spcPts val="0"/>
              </a:spcBef>
              <a:buNone/>
            </a:pPr>
            <a:r>
              <a:rPr lang="nl" sz="1800" dirty="0"/>
              <a:t>Lucene</a:t>
            </a:r>
          </a:p>
          <a:p>
            <a:pPr lvl="0">
              <a:lnSpc>
                <a:spcPct val="115000"/>
              </a:lnSpc>
              <a:spcBef>
                <a:spcPts val="0"/>
              </a:spcBef>
              <a:buNone/>
            </a:pPr>
            <a:r>
              <a:rPr lang="nl" sz="1800" dirty="0"/>
              <a:t>Redis</a:t>
            </a:r>
          </a:p>
          <a:p>
            <a:pPr lvl="0">
              <a:lnSpc>
                <a:spcPct val="115000"/>
              </a:lnSpc>
              <a:spcBef>
                <a:spcPts val="0"/>
              </a:spcBef>
              <a:buNone/>
            </a:pPr>
            <a:r>
              <a:rPr lang="nl" sz="1800" dirty="0"/>
              <a:t>Sharding</a:t>
            </a:r>
          </a:p>
          <a:p>
            <a:pPr lvl="0">
              <a:lnSpc>
                <a:spcPct val="115000"/>
              </a:lnSpc>
              <a:spcBef>
                <a:spcPts val="0"/>
              </a:spcBef>
              <a:buNone/>
            </a:pPr>
            <a:r>
              <a:rPr lang="nl" sz="1800" dirty="0"/>
              <a:t>Content Delivery Network</a:t>
            </a:r>
          </a:p>
          <a:p>
            <a:pPr lvl="0">
              <a:lnSpc>
                <a:spcPct val="115000"/>
              </a:lnSpc>
              <a:spcBef>
                <a:spcPts val="0"/>
              </a:spcBef>
              <a:buNone/>
            </a:pPr>
            <a:r>
              <a:rPr lang="nl" sz="1800" dirty="0"/>
              <a:t>AWS Cloud</a:t>
            </a:r>
          </a:p>
          <a:p>
            <a:pPr lvl="0">
              <a:lnSpc>
                <a:spcPct val="115000"/>
              </a:lnSpc>
              <a:spcBef>
                <a:spcPts val="0"/>
              </a:spcBef>
              <a:buNone/>
            </a:pPr>
            <a:r>
              <a:rPr lang="nl" sz="1800" dirty="0"/>
              <a:t>Amazon </a:t>
            </a:r>
            <a:r>
              <a:rPr lang="nl" sz="1800" dirty="0" smtClean="0"/>
              <a:t>EBS</a:t>
            </a:r>
          </a:p>
          <a:p>
            <a:pPr lvl="0">
              <a:lnSpc>
                <a:spcPct val="115000"/>
              </a:lnSpc>
              <a:spcBef>
                <a:spcPts val="0"/>
              </a:spcBef>
              <a:buNone/>
            </a:pPr>
            <a:r>
              <a:rPr lang="nl" sz="1800" dirty="0" smtClean="0"/>
              <a:t>Azure</a:t>
            </a:r>
          </a:p>
          <a:p>
            <a:pPr lvl="0">
              <a:lnSpc>
                <a:spcPct val="115000"/>
              </a:lnSpc>
              <a:spcBef>
                <a:spcPts val="0"/>
              </a:spcBef>
              <a:buNone/>
            </a:pPr>
            <a:r>
              <a:rPr lang="nl" sz="1800" dirty="0" smtClean="0"/>
              <a:t>HDInsight</a:t>
            </a:r>
          </a:p>
          <a:p>
            <a:pPr lvl="0">
              <a:lnSpc>
                <a:spcPct val="115000"/>
              </a:lnSpc>
              <a:spcBef>
                <a:spcPts val="0"/>
              </a:spcBef>
              <a:buNone/>
            </a:pPr>
            <a:r>
              <a:rPr lang="nl" sz="1800" dirty="0" smtClean="0"/>
              <a:t>Orleans</a:t>
            </a:r>
          </a:p>
          <a:p>
            <a:pPr lvl="0">
              <a:lnSpc>
                <a:spcPct val="115000"/>
              </a:lnSpc>
              <a:spcBef>
                <a:spcPts val="0"/>
              </a:spcBef>
              <a:buNone/>
            </a:pPr>
            <a:r>
              <a:rPr lang="nl" sz="1800" dirty="0" smtClean="0"/>
              <a:t>PowerShell Workflow</a:t>
            </a:r>
          </a:p>
          <a:p>
            <a:pPr lvl="0">
              <a:lnSpc>
                <a:spcPct val="115000"/>
              </a:lnSpc>
              <a:spcBef>
                <a:spcPts val="0"/>
              </a:spcBef>
              <a:buNone/>
            </a:pPr>
            <a:endParaRPr lang="nl" sz="1800" dirty="0"/>
          </a:p>
        </p:txBody>
      </p:sp>
      <p:sp>
        <p:nvSpPr>
          <p:cNvPr id="5" name="Content Placeholder 1"/>
          <p:cNvSpPr txBox="1">
            <a:spLocks/>
          </p:cNvSpPr>
          <p:nvPr/>
        </p:nvSpPr>
        <p:spPr bwMode="auto">
          <a:xfrm>
            <a:off x="4876800" y="1828800"/>
            <a:ext cx="2133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558DBE"/>
              </a:buClr>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558DBE"/>
              </a:buClr>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558DBE"/>
              </a:buClr>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5000"/>
              </a:lnSpc>
              <a:spcBef>
                <a:spcPts val="0"/>
              </a:spcBef>
              <a:buNone/>
            </a:pPr>
            <a:r>
              <a:rPr lang="nl" sz="1800" dirty="0"/>
              <a:t>Openstack</a:t>
            </a:r>
          </a:p>
          <a:p>
            <a:pPr lvl="0">
              <a:lnSpc>
                <a:spcPct val="115000"/>
              </a:lnSpc>
              <a:spcBef>
                <a:spcPts val="0"/>
              </a:spcBef>
              <a:buNone/>
            </a:pPr>
            <a:r>
              <a:rPr lang="nl" sz="1800" dirty="0"/>
              <a:t>Chef</a:t>
            </a:r>
          </a:p>
          <a:p>
            <a:pPr lvl="0">
              <a:lnSpc>
                <a:spcPct val="115000"/>
              </a:lnSpc>
              <a:spcBef>
                <a:spcPts val="0"/>
              </a:spcBef>
              <a:buNone/>
            </a:pPr>
            <a:r>
              <a:rPr lang="nl" sz="1800" dirty="0"/>
              <a:t>Apache Ambari</a:t>
            </a:r>
          </a:p>
          <a:p>
            <a:pPr lvl="0">
              <a:lnSpc>
                <a:spcPct val="115000"/>
              </a:lnSpc>
              <a:spcBef>
                <a:spcPts val="0"/>
              </a:spcBef>
              <a:buNone/>
            </a:pPr>
            <a:r>
              <a:rPr lang="nl" sz="1800" dirty="0"/>
              <a:t>Simian </a:t>
            </a:r>
            <a:r>
              <a:rPr lang="nl" sz="1800" dirty="0" smtClean="0"/>
              <a:t>Army</a:t>
            </a:r>
          </a:p>
          <a:p>
            <a:pPr lvl="0">
              <a:lnSpc>
                <a:spcPct val="115000"/>
              </a:lnSpc>
              <a:spcBef>
                <a:spcPts val="0"/>
              </a:spcBef>
              <a:buNone/>
            </a:pPr>
            <a:r>
              <a:rPr lang="nl" sz="1800" dirty="0" smtClean="0"/>
              <a:t>Chaos </a:t>
            </a:r>
            <a:r>
              <a:rPr lang="nl" sz="1800" dirty="0"/>
              <a:t>monkeys</a:t>
            </a:r>
          </a:p>
          <a:p>
            <a:pPr lvl="0">
              <a:lnSpc>
                <a:spcPct val="115000"/>
              </a:lnSpc>
              <a:spcBef>
                <a:spcPts val="0"/>
              </a:spcBef>
              <a:buNone/>
            </a:pPr>
            <a:r>
              <a:rPr lang="nl" sz="1800" dirty="0"/>
              <a:t>Asgard</a:t>
            </a:r>
          </a:p>
          <a:p>
            <a:pPr lvl="0">
              <a:lnSpc>
                <a:spcPct val="115000"/>
              </a:lnSpc>
              <a:spcBef>
                <a:spcPts val="0"/>
              </a:spcBef>
              <a:buNone/>
            </a:pPr>
            <a:r>
              <a:rPr lang="nl" sz="1800" dirty="0"/>
              <a:t>AWS</a:t>
            </a:r>
          </a:p>
          <a:p>
            <a:pPr lvl="0">
              <a:lnSpc>
                <a:spcPct val="115000"/>
              </a:lnSpc>
              <a:spcBef>
                <a:spcPts val="0"/>
              </a:spcBef>
              <a:buNone/>
            </a:pPr>
            <a:r>
              <a:rPr lang="nl" sz="1800" dirty="0"/>
              <a:t>Solr</a:t>
            </a:r>
          </a:p>
          <a:p>
            <a:pPr lvl="0">
              <a:lnSpc>
                <a:spcPct val="115000"/>
              </a:lnSpc>
              <a:spcBef>
                <a:spcPts val="0"/>
              </a:spcBef>
              <a:buNone/>
            </a:pPr>
            <a:r>
              <a:rPr lang="nl" sz="1800" dirty="0"/>
              <a:t>XFS</a:t>
            </a:r>
          </a:p>
          <a:p>
            <a:pPr lvl="0">
              <a:lnSpc>
                <a:spcPct val="115000"/>
              </a:lnSpc>
              <a:spcBef>
                <a:spcPts val="0"/>
              </a:spcBef>
              <a:buNone/>
            </a:pPr>
            <a:r>
              <a:rPr lang="nl" sz="1800" dirty="0" smtClean="0"/>
              <a:t>Accumolo</a:t>
            </a:r>
          </a:p>
          <a:p>
            <a:pPr lvl="0">
              <a:lnSpc>
                <a:spcPct val="115000"/>
              </a:lnSpc>
              <a:spcBef>
                <a:spcPts val="0"/>
              </a:spcBef>
              <a:buNone/>
            </a:pPr>
            <a:r>
              <a:rPr lang="nl" sz="1800" dirty="0"/>
              <a:t>Darkmode</a:t>
            </a:r>
            <a:endParaRPr lang="nl" sz="1800" dirty="0" smtClean="0"/>
          </a:p>
          <a:p>
            <a:pPr lvl="0">
              <a:lnSpc>
                <a:spcPct val="115000"/>
              </a:lnSpc>
              <a:spcBef>
                <a:spcPts val="0"/>
              </a:spcBef>
              <a:buNone/>
            </a:pPr>
            <a:r>
              <a:rPr lang="nl" sz="1800" dirty="0" smtClean="0"/>
              <a:t>PowerShell DSC</a:t>
            </a:r>
          </a:p>
          <a:p>
            <a:pPr lvl="0">
              <a:lnSpc>
                <a:spcPct val="115000"/>
              </a:lnSpc>
              <a:spcBef>
                <a:spcPts val="0"/>
              </a:spcBef>
              <a:buNone/>
            </a:pPr>
            <a:endParaRPr lang="en-US" sz="1800" dirty="0"/>
          </a:p>
        </p:txBody>
      </p:sp>
      <p:sp>
        <p:nvSpPr>
          <p:cNvPr id="6" name="Content Placeholder 1"/>
          <p:cNvSpPr txBox="1">
            <a:spLocks/>
          </p:cNvSpPr>
          <p:nvPr/>
        </p:nvSpPr>
        <p:spPr bwMode="auto">
          <a:xfrm>
            <a:off x="6907060" y="1828800"/>
            <a:ext cx="1932140" cy="484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558DBE"/>
              </a:buClr>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558DBE"/>
              </a:buClr>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558DBE"/>
              </a:buClr>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15000"/>
              </a:lnSpc>
              <a:spcBef>
                <a:spcPts val="0"/>
              </a:spcBef>
              <a:buNone/>
            </a:pPr>
            <a:r>
              <a:rPr lang="nl" sz="1800" dirty="0" smtClean="0"/>
              <a:t>Avro</a:t>
            </a:r>
          </a:p>
          <a:p>
            <a:pPr lvl="0">
              <a:lnSpc>
                <a:spcPct val="115000"/>
              </a:lnSpc>
              <a:spcBef>
                <a:spcPts val="0"/>
              </a:spcBef>
              <a:buNone/>
            </a:pPr>
            <a:r>
              <a:rPr lang="nl" sz="1800" dirty="0" smtClean="0"/>
              <a:t>Chukwa</a:t>
            </a:r>
          </a:p>
          <a:p>
            <a:pPr lvl="0">
              <a:lnSpc>
                <a:spcPct val="115000"/>
              </a:lnSpc>
              <a:spcBef>
                <a:spcPts val="0"/>
              </a:spcBef>
              <a:buNone/>
            </a:pPr>
            <a:r>
              <a:rPr lang="nl" sz="1800" dirty="0" smtClean="0"/>
              <a:t>H</a:t>
            </a:r>
            <a:r>
              <a:rPr lang="en-US" sz="1800" dirty="0" smtClean="0"/>
              <a:t>b</a:t>
            </a:r>
            <a:r>
              <a:rPr lang="nl" sz="1800" dirty="0" smtClean="0"/>
              <a:t>ase</a:t>
            </a:r>
          </a:p>
          <a:p>
            <a:pPr lvl="0">
              <a:lnSpc>
                <a:spcPct val="115000"/>
              </a:lnSpc>
              <a:spcBef>
                <a:spcPts val="0"/>
              </a:spcBef>
              <a:buNone/>
            </a:pPr>
            <a:r>
              <a:rPr lang="nl" sz="1800" dirty="0" smtClean="0"/>
              <a:t>Key/value store</a:t>
            </a:r>
          </a:p>
          <a:p>
            <a:pPr lvl="0">
              <a:lnSpc>
                <a:spcPct val="115000"/>
              </a:lnSpc>
              <a:spcBef>
                <a:spcPts val="0"/>
              </a:spcBef>
              <a:buNone/>
            </a:pPr>
            <a:r>
              <a:rPr lang="nl" sz="1800" dirty="0" smtClean="0"/>
              <a:t>BigTable</a:t>
            </a:r>
          </a:p>
          <a:p>
            <a:pPr lvl="0">
              <a:lnSpc>
                <a:spcPct val="115000"/>
              </a:lnSpc>
              <a:spcBef>
                <a:spcPts val="0"/>
              </a:spcBef>
              <a:buNone/>
            </a:pPr>
            <a:r>
              <a:rPr lang="nl" sz="1800" dirty="0" smtClean="0"/>
              <a:t>Hive</a:t>
            </a:r>
          </a:p>
          <a:p>
            <a:pPr lvl="0">
              <a:lnSpc>
                <a:spcPct val="115000"/>
              </a:lnSpc>
              <a:spcBef>
                <a:spcPts val="0"/>
              </a:spcBef>
              <a:buNone/>
            </a:pPr>
            <a:r>
              <a:rPr lang="nl" sz="1800" dirty="0" smtClean="0"/>
              <a:t>Pig</a:t>
            </a:r>
          </a:p>
          <a:p>
            <a:pPr lvl="0">
              <a:lnSpc>
                <a:spcPct val="115000"/>
              </a:lnSpc>
              <a:spcBef>
                <a:spcPts val="0"/>
              </a:spcBef>
              <a:buNone/>
            </a:pPr>
            <a:r>
              <a:rPr lang="nl" sz="1800" dirty="0" smtClean="0"/>
              <a:t>Spark</a:t>
            </a:r>
          </a:p>
          <a:p>
            <a:pPr lvl="0">
              <a:lnSpc>
                <a:spcPct val="115000"/>
              </a:lnSpc>
              <a:spcBef>
                <a:spcPts val="0"/>
              </a:spcBef>
              <a:buNone/>
            </a:pPr>
            <a:r>
              <a:rPr lang="nl" sz="1800" dirty="0" smtClean="0"/>
              <a:t>Zookeeper</a:t>
            </a:r>
          </a:p>
          <a:p>
            <a:pPr lvl="0">
              <a:lnSpc>
                <a:spcPct val="115000"/>
              </a:lnSpc>
              <a:spcBef>
                <a:spcPts val="0"/>
              </a:spcBef>
              <a:buNone/>
            </a:pPr>
            <a:r>
              <a:rPr lang="nl" sz="1800" dirty="0" smtClean="0"/>
              <a:t>NoSQL</a:t>
            </a:r>
          </a:p>
          <a:p>
            <a:pPr lvl="0">
              <a:lnSpc>
                <a:spcPct val="115000"/>
              </a:lnSpc>
              <a:spcBef>
                <a:spcPts val="0"/>
              </a:spcBef>
              <a:buNone/>
            </a:pPr>
            <a:r>
              <a:rPr lang="nl" sz="1800" dirty="0" smtClean="0"/>
              <a:t>CouchDB</a:t>
            </a:r>
          </a:p>
          <a:p>
            <a:pPr lvl="0">
              <a:lnSpc>
                <a:spcPct val="115000"/>
              </a:lnSpc>
              <a:spcBef>
                <a:spcPts val="0"/>
              </a:spcBef>
              <a:buNone/>
            </a:pPr>
            <a:r>
              <a:rPr lang="nl" sz="1800" dirty="0" smtClean="0"/>
              <a:t>MongoDB</a:t>
            </a:r>
          </a:p>
          <a:p>
            <a:pPr lvl="0">
              <a:lnSpc>
                <a:spcPct val="115000"/>
              </a:lnSpc>
              <a:spcBef>
                <a:spcPts val="0"/>
              </a:spcBef>
              <a:buNone/>
            </a:pPr>
            <a:r>
              <a:rPr lang="nl" sz="1800" dirty="0" smtClean="0"/>
              <a:t>Riak</a:t>
            </a:r>
          </a:p>
          <a:p>
            <a:pPr lvl="0">
              <a:lnSpc>
                <a:spcPct val="115000"/>
              </a:lnSpc>
              <a:spcBef>
                <a:spcPts val="0"/>
              </a:spcBef>
              <a:buNone/>
            </a:pPr>
            <a:r>
              <a:rPr lang="nl" sz="1800" dirty="0" smtClean="0"/>
              <a:t>Ganglia</a:t>
            </a:r>
          </a:p>
        </p:txBody>
      </p:sp>
    </p:spTree>
    <p:extLst>
      <p:ext uri="{BB962C8B-B14F-4D97-AF65-F5344CB8AC3E}">
        <p14:creationId xmlns:p14="http://schemas.microsoft.com/office/powerpoint/2010/main" val="3457804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xfrm>
            <a:off x="2209800" y="177800"/>
            <a:ext cx="64770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dirty="0"/>
              <a:t>Web Scale</a:t>
            </a:r>
            <a:endParaRPr lang="nl-NL" altLang="en-US" dirty="0" smtClean="0"/>
          </a:p>
        </p:txBody>
      </p:sp>
      <p:sp>
        <p:nvSpPr>
          <p:cNvPr id="5" name="TextBox 4"/>
          <p:cNvSpPr txBox="1"/>
          <p:nvPr/>
        </p:nvSpPr>
        <p:spPr>
          <a:xfrm>
            <a:off x="304799" y="1752600"/>
            <a:ext cx="2743200" cy="4572000"/>
          </a:xfrm>
          <a:prstGeom prst="rect">
            <a:avLst/>
          </a:prstGeom>
          <a:solidFill>
            <a:schemeClr val="tx2">
              <a:lumMod val="60000"/>
              <a:lumOff val="40000"/>
            </a:schemeClr>
          </a:solidFill>
        </p:spPr>
        <p:txBody>
          <a:bodyPr anchor="ctr" anchorCtr="0">
            <a:noAutofit/>
          </a:bodyPr>
          <a:lstStyle/>
          <a:p>
            <a:pPr algn="ctr" eaLnBrk="1" fontAlgn="auto" hangingPunct="1">
              <a:spcBef>
                <a:spcPts val="0"/>
              </a:spcBef>
              <a:spcAft>
                <a:spcPts val="0"/>
              </a:spcAft>
              <a:defRPr/>
            </a:pPr>
            <a:r>
              <a:rPr lang="nl" sz="2400" dirty="0">
                <a:solidFill>
                  <a:schemeClr val="lt1"/>
                </a:solidFill>
                <a:latin typeface="Calibri" panose="020F0502020204030204" pitchFamily="34" charset="0"/>
              </a:rPr>
              <a:t>MEER LOAD OP TRADITIONELE ‘ENTERPRISE ARCHITECTUREN</a:t>
            </a:r>
            <a:r>
              <a:rPr lang="nl" sz="2400" dirty="0" smtClean="0">
                <a:solidFill>
                  <a:schemeClr val="lt1"/>
                </a:solidFill>
                <a:latin typeface="Calibri" panose="020F0502020204030204" pitchFamily="34" charset="0"/>
              </a:rPr>
              <a:t>’</a:t>
            </a:r>
            <a:endParaRPr lang="nl-NL" sz="1600" dirty="0">
              <a:latin typeface="Calibri" panose="020F0502020204030204" pitchFamily="34" charset="0"/>
            </a:endParaRPr>
          </a:p>
        </p:txBody>
      </p:sp>
      <p:sp>
        <p:nvSpPr>
          <p:cNvPr id="6" name="TextBox 5"/>
          <p:cNvSpPr txBox="1"/>
          <p:nvPr/>
        </p:nvSpPr>
        <p:spPr>
          <a:xfrm>
            <a:off x="3200400" y="1752600"/>
            <a:ext cx="2743200" cy="4572000"/>
          </a:xfrm>
          <a:prstGeom prst="rect">
            <a:avLst/>
          </a:prstGeom>
          <a:solidFill>
            <a:schemeClr val="tx2">
              <a:lumMod val="60000"/>
              <a:lumOff val="40000"/>
            </a:schemeClr>
          </a:solidFill>
        </p:spPr>
        <p:txBody>
          <a:bodyPr anchor="ctr" anchorCtr="0">
            <a:noAutofit/>
          </a:bodyPr>
          <a:lstStyle>
            <a:defPPr>
              <a:defRPr lang="en-US"/>
            </a:defPPr>
            <a:lvl1pPr algn="ctr" eaLnBrk="1" fontAlgn="auto" hangingPunct="1">
              <a:spcBef>
                <a:spcPts val="0"/>
              </a:spcBef>
              <a:spcAft>
                <a:spcPts val="0"/>
              </a:spcAft>
              <a:defRPr sz="2400">
                <a:solidFill>
                  <a:schemeClr val="lt1"/>
                </a:solidFill>
                <a:latin typeface="Calibri" panose="020F0502020204030204" pitchFamily="34" charset="0"/>
              </a:defRPr>
            </a:lvl1pPr>
          </a:lstStyle>
          <a:p>
            <a:r>
              <a:rPr lang="nl" dirty="0"/>
              <a:t>ONTWIKKELINGEN OP HET GEBIED VAN WEBSCALE </a:t>
            </a:r>
            <a:r>
              <a:rPr lang="nl" dirty="0" smtClean="0"/>
              <a:t>ARCHITECTUUR</a:t>
            </a:r>
            <a:endParaRPr lang="nl" dirty="0"/>
          </a:p>
        </p:txBody>
      </p:sp>
      <p:sp>
        <p:nvSpPr>
          <p:cNvPr id="8" name="TextBox 7"/>
          <p:cNvSpPr txBox="1"/>
          <p:nvPr/>
        </p:nvSpPr>
        <p:spPr>
          <a:xfrm>
            <a:off x="6096000" y="1752600"/>
            <a:ext cx="2743200" cy="4572000"/>
          </a:xfrm>
          <a:prstGeom prst="rect">
            <a:avLst/>
          </a:prstGeom>
          <a:solidFill>
            <a:schemeClr val="tx2">
              <a:lumMod val="60000"/>
              <a:lumOff val="40000"/>
            </a:schemeClr>
          </a:solidFill>
        </p:spPr>
        <p:txBody>
          <a:bodyPr anchor="ctr" anchorCtr="0">
            <a:noAutofit/>
          </a:bodyPr>
          <a:lstStyle/>
          <a:p>
            <a:pPr algn="ctr" eaLnBrk="1" fontAlgn="auto" hangingPunct="1">
              <a:spcBef>
                <a:spcPts val="0"/>
              </a:spcBef>
              <a:spcAft>
                <a:spcPts val="0"/>
              </a:spcAft>
              <a:defRPr/>
            </a:pPr>
            <a:r>
              <a:rPr lang="nl" sz="2400" dirty="0">
                <a:solidFill>
                  <a:schemeClr val="lt1"/>
                </a:solidFill>
                <a:latin typeface="Calibri"/>
                <a:cs typeface="Calibri"/>
              </a:rPr>
              <a:t>KUNNEN WE WEBSCALE TOEPASSEN BINNEN EEN ENTERPRISE </a:t>
            </a:r>
            <a:r>
              <a:rPr lang="nl" sz="2400" dirty="0" smtClean="0">
                <a:solidFill>
                  <a:schemeClr val="lt1"/>
                </a:solidFill>
                <a:latin typeface="Calibri"/>
                <a:cs typeface="Calibri"/>
              </a:rPr>
              <a:t>ARCHITECTUUR ?</a:t>
            </a:r>
            <a:endParaRPr lang="nl-NL" sz="1600" dirty="0">
              <a:latin typeface="+mn-lt"/>
              <a:ea typeface="+mn-ea"/>
            </a:endParaRPr>
          </a:p>
        </p:txBody>
      </p:sp>
    </p:spTree>
    <p:extLst>
      <p:ext uri="{BB962C8B-B14F-4D97-AF65-F5344CB8AC3E}">
        <p14:creationId xmlns:p14="http://schemas.microsoft.com/office/powerpoint/2010/main" val="3038659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oogle-Logo.jpg"/>
          <p:cNvPicPr>
            <a:picLocks noChangeAspect="1"/>
          </p:cNvPicPr>
          <p:nvPr/>
        </p:nvPicPr>
        <p:blipFill rotWithShape="1">
          <a:blip r:embed="rId2">
            <a:extLst>
              <a:ext uri="{28A0092B-C50C-407E-A947-70E740481C1C}">
                <a14:useLocalDpi xmlns:a14="http://schemas.microsoft.com/office/drawing/2010/main" val="0"/>
              </a:ext>
            </a:extLst>
          </a:blip>
          <a:srcRect l="11415" t="25196" r="9935" b="22441"/>
          <a:stretch/>
        </p:blipFill>
        <p:spPr>
          <a:xfrm>
            <a:off x="685800" y="1828800"/>
            <a:ext cx="7756071" cy="3429000"/>
          </a:xfrm>
          <a:prstGeom prst="rect">
            <a:avLst/>
          </a:prstGeom>
        </p:spPr>
      </p:pic>
    </p:spTree>
    <p:extLst>
      <p:ext uri="{BB962C8B-B14F-4D97-AF65-F5344CB8AC3E}">
        <p14:creationId xmlns:p14="http://schemas.microsoft.com/office/powerpoint/2010/main" val="2501703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846320"/>
          </a:xfrm>
        </p:spPr>
        <p:txBody>
          <a:bodyPr/>
          <a:lstStyle/>
          <a:p>
            <a:pPr marL="0" indent="0">
              <a:buNone/>
            </a:pPr>
            <a:r>
              <a:rPr lang="en-US" dirty="0" smtClean="0"/>
              <a:t>Google File System</a:t>
            </a:r>
          </a:p>
          <a:p>
            <a:pPr marL="0" indent="0">
              <a:buNone/>
            </a:pPr>
            <a:endParaRPr lang="en-US" sz="2400" dirty="0" smtClean="0"/>
          </a:p>
          <a:p>
            <a:pPr marL="0" lvl="0" indent="0">
              <a:lnSpc>
                <a:spcPct val="150000"/>
              </a:lnSpc>
              <a:spcBef>
                <a:spcPts val="0"/>
              </a:spcBef>
              <a:buClr>
                <a:schemeClr val="dk1"/>
              </a:buClr>
              <a:buSzPct val="100000"/>
              <a:buNone/>
            </a:pPr>
            <a:r>
              <a:rPr lang="nl" sz="2400" dirty="0" smtClean="0"/>
              <a:t>x86 </a:t>
            </a:r>
            <a:r>
              <a:rPr lang="nl" sz="2400" dirty="0"/>
              <a:t>gebaseerd</a:t>
            </a:r>
          </a:p>
          <a:p>
            <a:pPr marL="0" lvl="0" indent="0">
              <a:lnSpc>
                <a:spcPct val="150000"/>
              </a:lnSpc>
              <a:spcBef>
                <a:spcPts val="0"/>
              </a:spcBef>
              <a:buClr>
                <a:schemeClr val="dk1"/>
              </a:buClr>
              <a:buSzPct val="100000"/>
              <a:buNone/>
            </a:pPr>
            <a:r>
              <a:rPr lang="nl" sz="2400" dirty="0"/>
              <a:t>Beste prestaties per dollar</a:t>
            </a:r>
          </a:p>
          <a:p>
            <a:pPr marL="0" lvl="0" indent="0">
              <a:lnSpc>
                <a:spcPct val="150000"/>
              </a:lnSpc>
              <a:spcBef>
                <a:spcPts val="0"/>
              </a:spcBef>
              <a:buClr>
                <a:schemeClr val="dk1"/>
              </a:buClr>
              <a:buSzPct val="100000"/>
              <a:buNone/>
            </a:pPr>
            <a:r>
              <a:rPr lang="nl" sz="2400" dirty="0"/>
              <a:t>1 miljoen servers</a:t>
            </a:r>
          </a:p>
          <a:p>
            <a:pPr marL="0" lvl="0" indent="0">
              <a:lnSpc>
                <a:spcPct val="150000"/>
              </a:lnSpc>
              <a:spcBef>
                <a:spcPts val="0"/>
              </a:spcBef>
              <a:buClr>
                <a:schemeClr val="dk1"/>
              </a:buClr>
              <a:buSzPct val="100000"/>
              <a:buNone/>
            </a:pPr>
            <a:r>
              <a:rPr lang="nl" sz="2400" dirty="0"/>
              <a:t>Gedistribueerd over ± 15 datacenters</a:t>
            </a:r>
            <a:endParaRPr lang="en-US" sz="2400" dirty="0"/>
          </a:p>
        </p:txBody>
      </p:sp>
      <p:sp>
        <p:nvSpPr>
          <p:cNvPr id="3" name="Title 2"/>
          <p:cNvSpPr>
            <a:spLocks noGrp="1"/>
          </p:cNvSpPr>
          <p:nvPr>
            <p:ph type="title"/>
          </p:nvPr>
        </p:nvSpPr>
        <p:spPr/>
        <p:txBody>
          <a:bodyPr/>
          <a:lstStyle/>
          <a:p>
            <a:r>
              <a:rPr lang="en-US" dirty="0" smtClean="0"/>
              <a:t>Google</a:t>
            </a:r>
            <a:endParaRPr lang="en-US" dirty="0"/>
          </a:p>
        </p:txBody>
      </p:sp>
    </p:spTree>
    <p:extLst>
      <p:ext uri="{BB962C8B-B14F-4D97-AF65-F5344CB8AC3E}">
        <p14:creationId xmlns:p14="http://schemas.microsoft.com/office/powerpoint/2010/main" val="1222066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Google</a:t>
            </a:r>
            <a:endParaRPr lang="en-US" dirty="0"/>
          </a:p>
        </p:txBody>
      </p:sp>
      <p:pic>
        <p:nvPicPr>
          <p:cNvPr id="5" name="Shape 144"/>
          <p:cNvPicPr preferRelativeResize="0">
            <a:picLocks noChangeAspect="1"/>
          </p:cNvPicPr>
          <p:nvPr/>
        </p:nvPicPr>
        <p:blipFill>
          <a:blip r:embed="rId3"/>
          <a:stretch>
            <a:fillRect/>
          </a:stretch>
        </p:blipFill>
        <p:spPr>
          <a:xfrm>
            <a:off x="531312" y="1371600"/>
            <a:ext cx="8231688" cy="5486399"/>
          </a:xfrm>
          <a:prstGeom prst="rect">
            <a:avLst/>
          </a:prstGeom>
          <a:noFill/>
          <a:ln>
            <a:noFill/>
          </a:ln>
        </p:spPr>
      </p:pic>
    </p:spTree>
    <p:extLst>
      <p:ext uri="{BB962C8B-B14F-4D97-AF65-F5344CB8AC3E}">
        <p14:creationId xmlns:p14="http://schemas.microsoft.com/office/powerpoint/2010/main" val="1962633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xfrm>
            <a:off x="2209800" y="177800"/>
            <a:ext cx="64770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nl-NL" altLang="en-US" dirty="0" smtClean="0"/>
              <a:t>Agenda</a:t>
            </a:r>
          </a:p>
        </p:txBody>
      </p:sp>
      <p:sp>
        <p:nvSpPr>
          <p:cNvPr id="6" name="TextBox 5"/>
          <p:cNvSpPr txBox="1"/>
          <p:nvPr/>
        </p:nvSpPr>
        <p:spPr>
          <a:xfrm>
            <a:off x="457200" y="1828800"/>
            <a:ext cx="8229600" cy="731520"/>
          </a:xfrm>
          <a:prstGeom prst="rect">
            <a:avLst/>
          </a:prstGeom>
          <a:solidFill>
            <a:schemeClr val="tx2">
              <a:lumMod val="60000"/>
              <a:lumOff val="40000"/>
            </a:schemeClr>
          </a:solidFill>
        </p:spPr>
        <p:txBody>
          <a:bodyPr wrap="square" anchor="ctr" anchorCtr="0">
            <a:noAutofit/>
          </a:bodyPr>
          <a:lstStyle/>
          <a:p>
            <a:pPr eaLnBrk="1" fontAlgn="auto" hangingPunct="1">
              <a:spcBef>
                <a:spcPts val="0"/>
              </a:spcBef>
              <a:spcAft>
                <a:spcPts val="0"/>
              </a:spcAft>
              <a:defRPr/>
            </a:pPr>
            <a:r>
              <a:rPr lang="en-US" altLang="en-US" sz="3200" dirty="0" err="1">
                <a:solidFill>
                  <a:schemeClr val="bg1"/>
                </a:solidFill>
                <a:latin typeface="Calibri" panose="020F0502020204030204" pitchFamily="34" charset="0"/>
              </a:rPr>
              <a:t>Wat</a:t>
            </a:r>
            <a:r>
              <a:rPr lang="en-US" altLang="en-US" sz="3200" dirty="0">
                <a:solidFill>
                  <a:schemeClr val="bg1"/>
                </a:solidFill>
                <a:latin typeface="Calibri" panose="020F0502020204030204" pitchFamily="34" charset="0"/>
              </a:rPr>
              <a:t> is, </a:t>
            </a:r>
            <a:r>
              <a:rPr lang="en-US" altLang="en-US" sz="3200" dirty="0" err="1">
                <a:solidFill>
                  <a:schemeClr val="bg1"/>
                </a:solidFill>
                <a:latin typeface="Calibri" panose="020F0502020204030204" pitchFamily="34" charset="0"/>
              </a:rPr>
              <a:t>en</a:t>
            </a:r>
            <a:r>
              <a:rPr lang="en-US" altLang="en-US" sz="3200" dirty="0">
                <a:solidFill>
                  <a:schemeClr val="bg1"/>
                </a:solidFill>
                <a:latin typeface="Calibri" panose="020F0502020204030204" pitchFamily="34" charset="0"/>
              </a:rPr>
              <a:t> </a:t>
            </a:r>
            <a:r>
              <a:rPr lang="en-US" altLang="en-US" sz="3200" dirty="0" err="1">
                <a:solidFill>
                  <a:schemeClr val="bg1"/>
                </a:solidFill>
                <a:latin typeface="Calibri" panose="020F0502020204030204" pitchFamily="34" charset="0"/>
              </a:rPr>
              <a:t>waarom</a:t>
            </a:r>
            <a:r>
              <a:rPr lang="en-US" altLang="en-US" sz="3200" dirty="0">
                <a:solidFill>
                  <a:schemeClr val="bg1"/>
                </a:solidFill>
                <a:latin typeface="Calibri" panose="020F0502020204030204" pitchFamily="34" charset="0"/>
              </a:rPr>
              <a:t>, Web Scale</a:t>
            </a:r>
            <a:endParaRPr lang="nl-NL" sz="2000" dirty="0">
              <a:solidFill>
                <a:schemeClr val="bg1"/>
              </a:solidFill>
              <a:latin typeface="Calibri" panose="020F0502020204030204" pitchFamily="34" charset="0"/>
              <a:ea typeface="+mn-ea"/>
            </a:endParaRPr>
          </a:p>
        </p:txBody>
      </p:sp>
      <p:sp>
        <p:nvSpPr>
          <p:cNvPr id="12" name="TextBox 11"/>
          <p:cNvSpPr txBox="1"/>
          <p:nvPr/>
        </p:nvSpPr>
        <p:spPr>
          <a:xfrm>
            <a:off x="457200" y="2743200"/>
            <a:ext cx="8229600" cy="731520"/>
          </a:xfrm>
          <a:prstGeom prst="rect">
            <a:avLst/>
          </a:prstGeom>
          <a:solidFill>
            <a:schemeClr val="tx2">
              <a:lumMod val="60000"/>
              <a:lumOff val="40000"/>
            </a:schemeClr>
          </a:solidFill>
        </p:spPr>
        <p:txBody>
          <a:bodyPr wrap="square" anchor="ctr" anchorCtr="0">
            <a:noAutofit/>
          </a:bodyPr>
          <a:lstStyle>
            <a:defPPr>
              <a:defRPr lang="en-US"/>
            </a:defPPr>
            <a:lvl1pPr eaLnBrk="1" fontAlgn="auto" hangingPunct="1">
              <a:spcBef>
                <a:spcPts val="0"/>
              </a:spcBef>
              <a:spcAft>
                <a:spcPts val="0"/>
              </a:spcAft>
              <a:defRPr sz="3200">
                <a:solidFill>
                  <a:schemeClr val="bg1"/>
                </a:solidFill>
                <a:latin typeface="Calibri" panose="020F0502020204030204" pitchFamily="34" charset="0"/>
              </a:defRPr>
            </a:lvl1pPr>
          </a:lstStyle>
          <a:p>
            <a:r>
              <a:rPr lang="en-US" altLang="en-US" dirty="0"/>
              <a:t>Web Scale </a:t>
            </a:r>
            <a:r>
              <a:rPr lang="en-US" altLang="en-US" dirty="0" err="1"/>
              <a:t>architecturen</a:t>
            </a:r>
            <a:endParaRPr lang="nl-NL" dirty="0"/>
          </a:p>
        </p:txBody>
      </p:sp>
      <p:sp>
        <p:nvSpPr>
          <p:cNvPr id="13" name="TextBox 12"/>
          <p:cNvSpPr txBox="1"/>
          <p:nvPr/>
        </p:nvSpPr>
        <p:spPr>
          <a:xfrm>
            <a:off x="457200" y="3657600"/>
            <a:ext cx="8229600" cy="731520"/>
          </a:xfrm>
          <a:prstGeom prst="rect">
            <a:avLst/>
          </a:prstGeom>
          <a:solidFill>
            <a:schemeClr val="tx2">
              <a:lumMod val="60000"/>
              <a:lumOff val="40000"/>
            </a:schemeClr>
          </a:solidFill>
        </p:spPr>
        <p:txBody>
          <a:bodyPr wrap="square" anchor="ctr" anchorCtr="0">
            <a:noAutofit/>
          </a:bodyPr>
          <a:lstStyle>
            <a:defPPr>
              <a:defRPr lang="en-US"/>
            </a:defPPr>
            <a:lvl1pPr eaLnBrk="1" fontAlgn="auto" hangingPunct="1">
              <a:spcBef>
                <a:spcPts val="0"/>
              </a:spcBef>
              <a:spcAft>
                <a:spcPts val="0"/>
              </a:spcAft>
              <a:defRPr sz="3200">
                <a:solidFill>
                  <a:schemeClr val="bg1"/>
                </a:solidFill>
                <a:latin typeface="Calibri" panose="020F0502020204030204" pitchFamily="34" charset="0"/>
              </a:defRPr>
            </a:lvl1pPr>
          </a:lstStyle>
          <a:p>
            <a:r>
              <a:rPr lang="en-US" altLang="en-US" dirty="0" err="1"/>
              <a:t>Technologiëen</a:t>
            </a:r>
            <a:r>
              <a:rPr lang="en-US" altLang="en-US" dirty="0"/>
              <a:t> </a:t>
            </a:r>
            <a:r>
              <a:rPr lang="en-US" altLang="en-US" dirty="0" err="1"/>
              <a:t>en</a:t>
            </a:r>
            <a:r>
              <a:rPr lang="en-US" altLang="en-US" dirty="0"/>
              <a:t> </a:t>
            </a:r>
            <a:r>
              <a:rPr lang="en-US" altLang="en-US" dirty="0" err="1"/>
              <a:t>ontwikkelingen</a:t>
            </a:r>
            <a:endParaRPr lang="nl-NL" dirty="0"/>
          </a:p>
        </p:txBody>
      </p:sp>
      <p:sp>
        <p:nvSpPr>
          <p:cNvPr id="14" name="TextBox 13"/>
          <p:cNvSpPr txBox="1"/>
          <p:nvPr/>
        </p:nvSpPr>
        <p:spPr>
          <a:xfrm>
            <a:off x="457200" y="4572000"/>
            <a:ext cx="8229600" cy="731520"/>
          </a:xfrm>
          <a:prstGeom prst="rect">
            <a:avLst/>
          </a:prstGeom>
          <a:solidFill>
            <a:schemeClr val="tx2">
              <a:lumMod val="60000"/>
              <a:lumOff val="40000"/>
            </a:schemeClr>
          </a:solidFill>
        </p:spPr>
        <p:txBody>
          <a:bodyPr wrap="square" anchor="ctr" anchorCtr="0">
            <a:noAutofit/>
          </a:bodyPr>
          <a:lstStyle>
            <a:defPPr>
              <a:defRPr lang="en-US"/>
            </a:defPPr>
            <a:lvl1pPr eaLnBrk="1" fontAlgn="auto" hangingPunct="1">
              <a:spcBef>
                <a:spcPts val="0"/>
              </a:spcBef>
              <a:spcAft>
                <a:spcPts val="0"/>
              </a:spcAft>
              <a:defRPr sz="3200">
                <a:solidFill>
                  <a:schemeClr val="bg1"/>
                </a:solidFill>
                <a:latin typeface="Calibri" panose="020F0502020204030204" pitchFamily="34" charset="0"/>
              </a:defRPr>
            </a:lvl1pPr>
          </a:lstStyle>
          <a:p>
            <a:r>
              <a:rPr lang="en-US" altLang="en-US" dirty="0" err="1"/>
              <a:t>WebScale@Enterprise</a:t>
            </a:r>
            <a:endParaRPr lang="nl-NL" dirty="0"/>
          </a:p>
        </p:txBody>
      </p:sp>
      <p:sp>
        <p:nvSpPr>
          <p:cNvPr id="7" name="TextBox 6"/>
          <p:cNvSpPr txBox="1"/>
          <p:nvPr/>
        </p:nvSpPr>
        <p:spPr>
          <a:xfrm>
            <a:off x="457200" y="5486400"/>
            <a:ext cx="8229600" cy="731520"/>
          </a:xfrm>
          <a:prstGeom prst="rect">
            <a:avLst/>
          </a:prstGeom>
          <a:solidFill>
            <a:schemeClr val="tx2">
              <a:lumMod val="60000"/>
              <a:lumOff val="40000"/>
            </a:schemeClr>
          </a:solidFill>
        </p:spPr>
        <p:txBody>
          <a:bodyPr wrap="square" anchor="ctr" anchorCtr="0">
            <a:noAutofit/>
          </a:bodyPr>
          <a:lstStyle>
            <a:defPPr>
              <a:defRPr lang="en-US"/>
            </a:defPPr>
            <a:lvl1pPr eaLnBrk="1" fontAlgn="auto" hangingPunct="1">
              <a:spcBef>
                <a:spcPts val="0"/>
              </a:spcBef>
              <a:spcAft>
                <a:spcPts val="0"/>
              </a:spcAft>
              <a:defRPr sz="3200">
                <a:solidFill>
                  <a:schemeClr val="bg1"/>
                </a:solidFill>
                <a:latin typeface="Calibri" panose="020F0502020204030204" pitchFamily="34" charset="0"/>
              </a:defRPr>
            </a:lvl1pPr>
          </a:lstStyle>
          <a:p>
            <a:r>
              <a:rPr lang="en-US" altLang="en-US" dirty="0" err="1" smtClean="0"/>
              <a:t>Beheer</a:t>
            </a:r>
            <a:endParaRPr lang="nl-NL"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err="1" smtClean="0"/>
              <a:t>MapReduce</a:t>
            </a:r>
            <a:endParaRPr lang="en-US" dirty="0" smtClean="0"/>
          </a:p>
          <a:p>
            <a:pPr marL="0" indent="0">
              <a:buNone/>
            </a:pPr>
            <a:endParaRPr lang="en-US" sz="2400" dirty="0" smtClean="0"/>
          </a:p>
          <a:p>
            <a:pPr marL="0" lvl="0" indent="0">
              <a:lnSpc>
                <a:spcPct val="150000"/>
              </a:lnSpc>
              <a:spcBef>
                <a:spcPts val="0"/>
              </a:spcBef>
              <a:buClr>
                <a:schemeClr val="dk1"/>
              </a:buClr>
              <a:buSzPct val="100000"/>
              <a:buNone/>
            </a:pPr>
            <a:r>
              <a:rPr lang="nl" sz="2400" dirty="0" smtClean="0"/>
              <a:t>Map</a:t>
            </a:r>
          </a:p>
          <a:p>
            <a:pPr marL="914400" lvl="1" indent="-317500">
              <a:lnSpc>
                <a:spcPct val="150000"/>
              </a:lnSpc>
              <a:spcBef>
                <a:spcPts val="0"/>
              </a:spcBef>
              <a:buClr>
                <a:srgbClr val="FFFFFF"/>
              </a:buClr>
              <a:buSzPct val="100000"/>
              <a:buFont typeface="Calibri"/>
              <a:buChar char="‐"/>
            </a:pPr>
            <a:r>
              <a:rPr lang="nl" sz="2400" dirty="0" smtClean="0">
                <a:solidFill>
                  <a:srgbClr val="FFFFFF"/>
                </a:solidFill>
              </a:rPr>
              <a:t>Filteren</a:t>
            </a:r>
          </a:p>
          <a:p>
            <a:pPr marL="914400" lvl="1" indent="-317500">
              <a:lnSpc>
                <a:spcPct val="150000"/>
              </a:lnSpc>
              <a:spcBef>
                <a:spcPts val="0"/>
              </a:spcBef>
              <a:buClr>
                <a:srgbClr val="FFFFFF"/>
              </a:buClr>
              <a:buSzPct val="100000"/>
              <a:buFont typeface="Calibri"/>
              <a:buChar char="‐"/>
            </a:pPr>
            <a:r>
              <a:rPr lang="nl" sz="2400" dirty="0" smtClean="0"/>
              <a:t>Sorteren</a:t>
            </a:r>
          </a:p>
          <a:p>
            <a:pPr marL="0" lvl="0" indent="0">
              <a:lnSpc>
                <a:spcPct val="150000"/>
              </a:lnSpc>
              <a:spcBef>
                <a:spcPts val="0"/>
              </a:spcBef>
              <a:buClr>
                <a:schemeClr val="dk1"/>
              </a:buClr>
              <a:buSzPct val="100000"/>
              <a:buNone/>
            </a:pPr>
            <a:r>
              <a:rPr lang="nl" sz="2400" dirty="0" smtClean="0"/>
              <a:t>Reduce</a:t>
            </a:r>
          </a:p>
          <a:p>
            <a:pPr marL="914400" lvl="1" indent="-317500">
              <a:lnSpc>
                <a:spcPct val="150000"/>
              </a:lnSpc>
              <a:spcBef>
                <a:spcPts val="0"/>
              </a:spcBef>
              <a:buClr>
                <a:srgbClr val="FFFFFF"/>
              </a:buClr>
              <a:buSzPct val="100000"/>
              <a:buFont typeface="Calibri"/>
              <a:buChar char="‐"/>
            </a:pPr>
            <a:r>
              <a:rPr lang="nl" sz="2400" dirty="0">
                <a:solidFill>
                  <a:srgbClr val="FFFFFF"/>
                </a:solidFill>
              </a:rPr>
              <a:t>Verzamelen</a:t>
            </a:r>
          </a:p>
          <a:p>
            <a:pPr marL="914400" lvl="1" indent="-317500">
              <a:lnSpc>
                <a:spcPct val="150000"/>
              </a:lnSpc>
              <a:spcBef>
                <a:spcPts val="0"/>
              </a:spcBef>
              <a:buClr>
                <a:srgbClr val="FFFFFF"/>
              </a:buClr>
              <a:buSzPct val="100000"/>
              <a:buFont typeface="Calibri"/>
              <a:buChar char="‐"/>
            </a:pPr>
            <a:r>
              <a:rPr lang="nl" sz="2400" dirty="0">
                <a:solidFill>
                  <a:srgbClr val="FFFFFF"/>
                </a:solidFill>
              </a:rPr>
              <a:t>Aggregeren</a:t>
            </a:r>
          </a:p>
        </p:txBody>
      </p:sp>
      <p:sp>
        <p:nvSpPr>
          <p:cNvPr id="3" name="Title 2"/>
          <p:cNvSpPr>
            <a:spLocks noGrp="1"/>
          </p:cNvSpPr>
          <p:nvPr>
            <p:ph type="title"/>
          </p:nvPr>
        </p:nvSpPr>
        <p:spPr/>
        <p:txBody>
          <a:bodyPr/>
          <a:lstStyle/>
          <a:p>
            <a:r>
              <a:rPr lang="en-US" dirty="0" smtClean="0"/>
              <a:t>Google</a:t>
            </a:r>
            <a:endParaRPr lang="en-US" dirty="0"/>
          </a:p>
        </p:txBody>
      </p:sp>
    </p:spTree>
    <p:extLst>
      <p:ext uri="{BB962C8B-B14F-4D97-AF65-F5344CB8AC3E}">
        <p14:creationId xmlns:p14="http://schemas.microsoft.com/office/powerpoint/2010/main" val="877668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err="1" smtClean="0"/>
              <a:t>Bigtable</a:t>
            </a:r>
            <a:endParaRPr lang="en-US" dirty="0" smtClean="0"/>
          </a:p>
          <a:p>
            <a:pPr marL="0" indent="0">
              <a:buNone/>
            </a:pPr>
            <a:endParaRPr lang="en-US" sz="2400" dirty="0" smtClean="0"/>
          </a:p>
          <a:p>
            <a:pPr marL="0" lvl="0" indent="0">
              <a:lnSpc>
                <a:spcPct val="150000"/>
              </a:lnSpc>
              <a:spcBef>
                <a:spcPts val="0"/>
              </a:spcBef>
              <a:buClr>
                <a:schemeClr val="dk1"/>
              </a:buClr>
              <a:buSzPct val="100000"/>
              <a:buNone/>
            </a:pPr>
            <a:r>
              <a:rPr lang="nl" sz="2400" dirty="0"/>
              <a:t>Key/Value pairs</a:t>
            </a:r>
          </a:p>
          <a:p>
            <a:pPr marL="0" lvl="0" indent="0">
              <a:lnSpc>
                <a:spcPct val="150000"/>
              </a:lnSpc>
              <a:spcBef>
                <a:spcPts val="0"/>
              </a:spcBef>
              <a:buClr>
                <a:schemeClr val="dk1"/>
              </a:buClr>
              <a:buSzPct val="100000"/>
              <a:buNone/>
            </a:pPr>
            <a:r>
              <a:rPr lang="nl" sz="2400" dirty="0"/>
              <a:t>Gecomprimeerd</a:t>
            </a:r>
          </a:p>
          <a:p>
            <a:pPr marL="0" lvl="0" indent="0">
              <a:lnSpc>
                <a:spcPct val="150000"/>
              </a:lnSpc>
              <a:spcBef>
                <a:spcPts val="0"/>
              </a:spcBef>
              <a:buClr>
                <a:schemeClr val="dk1"/>
              </a:buClr>
              <a:buSzPct val="100000"/>
              <a:buNone/>
            </a:pPr>
            <a:r>
              <a:rPr lang="nl" sz="2400" dirty="0"/>
              <a:t>Gedistribueerd</a:t>
            </a:r>
          </a:p>
          <a:p>
            <a:pPr marL="0" lvl="0" indent="0">
              <a:lnSpc>
                <a:spcPct val="150000"/>
              </a:lnSpc>
              <a:spcBef>
                <a:spcPts val="0"/>
              </a:spcBef>
              <a:buClr>
                <a:schemeClr val="dk1"/>
              </a:buClr>
              <a:buSzPct val="100000"/>
              <a:buNone/>
            </a:pPr>
            <a:r>
              <a:rPr lang="nl" sz="2400" dirty="0"/>
              <a:t>Timestamps</a:t>
            </a:r>
          </a:p>
        </p:txBody>
      </p:sp>
      <p:sp>
        <p:nvSpPr>
          <p:cNvPr id="3" name="Title 2"/>
          <p:cNvSpPr>
            <a:spLocks noGrp="1"/>
          </p:cNvSpPr>
          <p:nvPr>
            <p:ph type="title"/>
          </p:nvPr>
        </p:nvSpPr>
        <p:spPr/>
        <p:txBody>
          <a:bodyPr/>
          <a:lstStyle/>
          <a:p>
            <a:r>
              <a:rPr lang="en-US" dirty="0" smtClean="0"/>
              <a:t>Google</a:t>
            </a:r>
            <a:endParaRPr lang="en-US" dirty="0"/>
          </a:p>
        </p:txBody>
      </p:sp>
    </p:spTree>
    <p:extLst>
      <p:ext uri="{BB962C8B-B14F-4D97-AF65-F5344CB8AC3E}">
        <p14:creationId xmlns:p14="http://schemas.microsoft.com/office/powerpoint/2010/main" val="3630060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1462" y="2300287"/>
            <a:ext cx="8601075" cy="2257425"/>
          </a:xfrm>
          <a:prstGeom prst="rect">
            <a:avLst/>
          </a:prstGeom>
        </p:spPr>
      </p:pic>
    </p:spTree>
    <p:extLst>
      <p:ext uri="{BB962C8B-B14F-4D97-AF65-F5344CB8AC3E}">
        <p14:creationId xmlns:p14="http://schemas.microsoft.com/office/powerpoint/2010/main" val="3464522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LAMP stack</a:t>
            </a:r>
          </a:p>
          <a:p>
            <a:pPr marL="0" indent="0">
              <a:buNone/>
            </a:pPr>
            <a:endParaRPr lang="en-US" sz="2400" dirty="0" smtClean="0"/>
          </a:p>
        </p:txBody>
      </p:sp>
      <p:sp>
        <p:nvSpPr>
          <p:cNvPr id="3" name="Title 2"/>
          <p:cNvSpPr>
            <a:spLocks noGrp="1"/>
          </p:cNvSpPr>
          <p:nvPr>
            <p:ph type="title"/>
          </p:nvPr>
        </p:nvSpPr>
        <p:spPr/>
        <p:txBody>
          <a:bodyPr/>
          <a:lstStyle/>
          <a:p>
            <a:r>
              <a:rPr lang="en-US" dirty="0" smtClean="0"/>
              <a:t>Facebook</a:t>
            </a:r>
            <a:endParaRPr lang="en-US" dirty="0"/>
          </a:p>
        </p:txBody>
      </p:sp>
      <p:pic>
        <p:nvPicPr>
          <p:cNvPr id="4" name="Shape 178"/>
          <p:cNvPicPr preferRelativeResize="0">
            <a:picLocks noChangeAspect="1"/>
          </p:cNvPicPr>
          <p:nvPr/>
        </p:nvPicPr>
        <p:blipFill rotWithShape="1">
          <a:blip r:embed="rId3"/>
          <a:srcRect t="21699"/>
          <a:stretch/>
        </p:blipFill>
        <p:spPr>
          <a:xfrm>
            <a:off x="381000" y="2514600"/>
            <a:ext cx="8458200" cy="4083156"/>
          </a:xfrm>
          <a:prstGeom prst="rect">
            <a:avLst/>
          </a:prstGeom>
        </p:spPr>
      </p:pic>
    </p:spTree>
    <p:extLst>
      <p:ext uri="{BB962C8B-B14F-4D97-AF65-F5344CB8AC3E}">
        <p14:creationId xmlns:p14="http://schemas.microsoft.com/office/powerpoint/2010/main" val="2637381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Programming languages (1/2)</a:t>
            </a:r>
          </a:p>
          <a:p>
            <a:pPr marL="0" indent="0">
              <a:buNone/>
            </a:pPr>
            <a:endParaRPr lang="en-US" sz="2400" dirty="0" smtClean="0"/>
          </a:p>
          <a:p>
            <a:pPr marL="0" lvl="0" indent="0">
              <a:spcBef>
                <a:spcPts val="0"/>
              </a:spcBef>
              <a:buClr>
                <a:srgbClr val="FFFFFF"/>
              </a:buClr>
              <a:buSzPct val="100000"/>
              <a:buNone/>
            </a:pPr>
            <a:r>
              <a:rPr lang="en-US" sz="2400" dirty="0" smtClean="0">
                <a:solidFill>
                  <a:srgbClr val="FFFFFF"/>
                </a:solidFill>
              </a:rPr>
              <a:t>PHP</a:t>
            </a:r>
            <a:endParaRPr lang="en-US" sz="2400" dirty="0">
              <a:solidFill>
                <a:srgbClr val="FFFFFF"/>
              </a:solidFill>
            </a:endParaRPr>
          </a:p>
          <a:p>
            <a:pPr marL="914400" lvl="1" indent="-317500">
              <a:spcBef>
                <a:spcPts val="0"/>
              </a:spcBef>
              <a:buClr>
                <a:srgbClr val="FFFFFF"/>
              </a:buClr>
              <a:buSzPct val="100000"/>
              <a:buFont typeface="Calibri"/>
              <a:buChar char="‐"/>
            </a:pPr>
            <a:r>
              <a:rPr lang="en-US" sz="2400" dirty="0">
                <a:solidFill>
                  <a:srgbClr val="FFFFFF"/>
                </a:solidFill>
              </a:rPr>
              <a:t>Frontend</a:t>
            </a:r>
          </a:p>
          <a:p>
            <a:pPr marL="914400" lvl="1" indent="-317500">
              <a:spcBef>
                <a:spcPts val="0"/>
              </a:spcBef>
              <a:buClr>
                <a:srgbClr val="FFFFFF"/>
              </a:buClr>
              <a:buSzPct val="100000"/>
              <a:buFont typeface="Calibri"/>
              <a:buChar char="‐"/>
            </a:pPr>
            <a:r>
              <a:rPr lang="en-US" sz="2400" dirty="0" err="1">
                <a:solidFill>
                  <a:srgbClr val="FFFFFF"/>
                </a:solidFill>
              </a:rPr>
              <a:t>HipHop</a:t>
            </a:r>
            <a:r>
              <a:rPr lang="en-US" sz="2400" dirty="0">
                <a:solidFill>
                  <a:srgbClr val="FFFFFF"/>
                </a:solidFill>
              </a:rPr>
              <a:t> VM/JIT</a:t>
            </a:r>
          </a:p>
          <a:p>
            <a:pPr marL="914400" lvl="1" indent="-317500">
              <a:spcBef>
                <a:spcPts val="0"/>
              </a:spcBef>
              <a:buClr>
                <a:srgbClr val="FFFFFF"/>
              </a:buClr>
              <a:buSzPct val="100000"/>
              <a:buFont typeface="Calibri"/>
              <a:buChar char="‐"/>
            </a:pPr>
            <a:r>
              <a:rPr lang="en-US" sz="2400" dirty="0">
                <a:solidFill>
                  <a:srgbClr val="FFFFFF"/>
                </a:solidFill>
              </a:rPr>
              <a:t>Hack Language met static </a:t>
            </a:r>
            <a:r>
              <a:rPr lang="en-US" sz="2400" dirty="0" smtClean="0">
                <a:solidFill>
                  <a:srgbClr val="FFFFFF"/>
                </a:solidFill>
              </a:rPr>
              <a:t>typing</a:t>
            </a:r>
          </a:p>
          <a:p>
            <a:pPr marL="0" lvl="1" indent="0">
              <a:spcBef>
                <a:spcPts val="0"/>
              </a:spcBef>
              <a:buClr>
                <a:srgbClr val="FFFFFF"/>
              </a:buClr>
              <a:buSzPct val="100000"/>
              <a:buNone/>
            </a:pPr>
            <a:endParaRPr lang="en-US" sz="2400" dirty="0">
              <a:solidFill>
                <a:srgbClr val="FFFFFF"/>
              </a:solidFill>
            </a:endParaRPr>
          </a:p>
          <a:p>
            <a:pPr marL="0" lvl="0" indent="0">
              <a:spcBef>
                <a:spcPts val="0"/>
              </a:spcBef>
              <a:buClr>
                <a:srgbClr val="FFFFFF"/>
              </a:buClr>
              <a:buSzPct val="100000"/>
              <a:buNone/>
            </a:pPr>
            <a:r>
              <a:rPr lang="en-US" sz="2400" dirty="0">
                <a:solidFill>
                  <a:srgbClr val="FFFFFF"/>
                </a:solidFill>
              </a:rPr>
              <a:t>Java </a:t>
            </a:r>
            <a:r>
              <a:rPr lang="en-US" sz="2400" dirty="0" err="1">
                <a:solidFill>
                  <a:srgbClr val="FFFFFF"/>
                </a:solidFill>
              </a:rPr>
              <a:t>en</a:t>
            </a:r>
            <a:r>
              <a:rPr lang="en-US" sz="2400" dirty="0">
                <a:solidFill>
                  <a:srgbClr val="FFFFFF"/>
                </a:solidFill>
              </a:rPr>
              <a:t> C++</a:t>
            </a:r>
          </a:p>
          <a:p>
            <a:pPr marL="914400" lvl="1" indent="-317500">
              <a:spcBef>
                <a:spcPts val="0"/>
              </a:spcBef>
              <a:buClr>
                <a:srgbClr val="FFFFFF"/>
              </a:buClr>
              <a:buSzPct val="100000"/>
              <a:buFont typeface="Calibri"/>
              <a:buChar char="‐"/>
            </a:pPr>
            <a:r>
              <a:rPr lang="en-US" sz="2400" dirty="0">
                <a:solidFill>
                  <a:srgbClr val="FFFFFF"/>
                </a:solidFill>
              </a:rPr>
              <a:t>Backend</a:t>
            </a:r>
          </a:p>
          <a:p>
            <a:pPr marL="914400" lvl="1" indent="-317500">
              <a:spcBef>
                <a:spcPts val="0"/>
              </a:spcBef>
              <a:buClr>
                <a:srgbClr val="FFFFFF"/>
              </a:buClr>
              <a:buSzPct val="100000"/>
              <a:buFont typeface="Calibri"/>
              <a:buChar char="‐"/>
            </a:pPr>
            <a:r>
              <a:rPr lang="en-US" sz="2400" dirty="0">
                <a:solidFill>
                  <a:srgbClr val="FFFFFF"/>
                </a:solidFill>
              </a:rPr>
              <a:t>Apache Thrift</a:t>
            </a:r>
          </a:p>
          <a:p>
            <a:pPr marL="0" lvl="1" indent="0">
              <a:spcBef>
                <a:spcPts val="0"/>
              </a:spcBef>
              <a:buClr>
                <a:srgbClr val="FFFFFF"/>
              </a:buClr>
              <a:buSzPct val="100000"/>
              <a:buNone/>
            </a:pPr>
            <a:endParaRPr lang="en-US" sz="2400" dirty="0" smtClean="0">
              <a:solidFill>
                <a:srgbClr val="FFFFFF"/>
              </a:solidFill>
            </a:endParaRPr>
          </a:p>
        </p:txBody>
      </p:sp>
      <p:sp>
        <p:nvSpPr>
          <p:cNvPr id="3" name="Title 2"/>
          <p:cNvSpPr>
            <a:spLocks noGrp="1"/>
          </p:cNvSpPr>
          <p:nvPr>
            <p:ph type="title"/>
          </p:nvPr>
        </p:nvSpPr>
        <p:spPr/>
        <p:txBody>
          <a:bodyPr/>
          <a:lstStyle/>
          <a:p>
            <a:r>
              <a:rPr lang="en-US" dirty="0" smtClean="0"/>
              <a:t>Facebook</a:t>
            </a:r>
            <a:endParaRPr lang="en-US" dirty="0"/>
          </a:p>
        </p:txBody>
      </p:sp>
    </p:spTree>
    <p:extLst>
      <p:ext uri="{BB962C8B-B14F-4D97-AF65-F5344CB8AC3E}">
        <p14:creationId xmlns:p14="http://schemas.microsoft.com/office/powerpoint/2010/main" val="3418626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Programming languages (2/2)</a:t>
            </a:r>
          </a:p>
          <a:p>
            <a:pPr marL="0" indent="0">
              <a:buNone/>
            </a:pPr>
            <a:endParaRPr lang="en-US" sz="2400" dirty="0" smtClean="0"/>
          </a:p>
          <a:p>
            <a:pPr marL="0" lvl="0" indent="0">
              <a:spcBef>
                <a:spcPts val="0"/>
              </a:spcBef>
              <a:buClr>
                <a:srgbClr val="FFFFFF"/>
              </a:buClr>
              <a:buSzPct val="100000"/>
              <a:buNone/>
            </a:pPr>
            <a:r>
              <a:rPr lang="en-US" sz="2400" dirty="0" err="1" smtClean="0">
                <a:solidFill>
                  <a:srgbClr val="FFFFFF"/>
                </a:solidFill>
              </a:rPr>
              <a:t>Erlang</a:t>
            </a:r>
            <a:r>
              <a:rPr lang="en-US" sz="2400" dirty="0" smtClean="0">
                <a:solidFill>
                  <a:srgbClr val="FFFFFF"/>
                </a:solidFill>
              </a:rPr>
              <a:t> </a:t>
            </a:r>
            <a:endParaRPr lang="en-US" sz="2400" dirty="0">
              <a:solidFill>
                <a:srgbClr val="FFFFFF"/>
              </a:solidFill>
            </a:endParaRPr>
          </a:p>
          <a:p>
            <a:pPr marL="914400" lvl="1" indent="-317500">
              <a:spcBef>
                <a:spcPts val="0"/>
              </a:spcBef>
              <a:buClr>
                <a:srgbClr val="FFFFFF"/>
              </a:buClr>
              <a:buSzPct val="100000"/>
              <a:buFont typeface="Calibri"/>
              <a:buChar char="‐"/>
            </a:pPr>
            <a:r>
              <a:rPr lang="en-US" sz="2400" dirty="0">
                <a:solidFill>
                  <a:srgbClr val="FFFFFF"/>
                </a:solidFill>
              </a:rPr>
              <a:t>Facebook </a:t>
            </a:r>
            <a:r>
              <a:rPr lang="en-US" sz="2400" dirty="0" smtClean="0">
                <a:solidFill>
                  <a:srgbClr val="FFFFFF"/>
                </a:solidFill>
              </a:rPr>
              <a:t>Chat </a:t>
            </a:r>
            <a:r>
              <a:rPr lang="en-US" sz="2400" dirty="0">
                <a:solidFill>
                  <a:srgbClr val="FFFFFF"/>
                </a:solidFill>
              </a:rPr>
              <a:t>(2007 / 2008)</a:t>
            </a:r>
          </a:p>
          <a:p>
            <a:pPr marL="914400" lvl="1" indent="-317500">
              <a:spcBef>
                <a:spcPts val="0"/>
              </a:spcBef>
              <a:buClr>
                <a:srgbClr val="FFFFFF"/>
              </a:buClr>
              <a:buSzPct val="100000"/>
              <a:buFont typeface="Calibri"/>
              <a:buChar char="‐"/>
            </a:pPr>
            <a:r>
              <a:rPr lang="en-US" sz="2400" dirty="0" err="1">
                <a:solidFill>
                  <a:schemeClr val="lt1"/>
                </a:solidFill>
              </a:rPr>
              <a:t>Werkend</a:t>
            </a:r>
            <a:r>
              <a:rPr lang="en-US" sz="2400" dirty="0">
                <a:solidFill>
                  <a:schemeClr val="lt1"/>
                </a:solidFill>
              </a:rPr>
              <a:t> prototype </a:t>
            </a:r>
            <a:r>
              <a:rPr lang="en-US" sz="2400" dirty="0" err="1">
                <a:solidFill>
                  <a:schemeClr val="lt1"/>
                </a:solidFill>
              </a:rPr>
              <a:t>ejabberd</a:t>
            </a:r>
            <a:endParaRPr lang="en-US" sz="2400" dirty="0">
              <a:solidFill>
                <a:schemeClr val="lt1"/>
              </a:solidFill>
            </a:endParaRPr>
          </a:p>
          <a:p>
            <a:pPr marL="914400" lvl="1" indent="-317500">
              <a:spcBef>
                <a:spcPts val="0"/>
              </a:spcBef>
              <a:buClr>
                <a:srgbClr val="FFFFFF"/>
              </a:buClr>
              <a:buSzPct val="100000"/>
              <a:buFont typeface="Calibri"/>
              <a:buChar char="‐"/>
            </a:pPr>
            <a:r>
              <a:rPr lang="en-US" sz="2400" dirty="0">
                <a:solidFill>
                  <a:srgbClr val="FFFFFF"/>
                </a:solidFill>
              </a:rPr>
              <a:t>'Tons of open connections'</a:t>
            </a:r>
          </a:p>
          <a:p>
            <a:pPr marL="914400" lvl="1" indent="-317500">
              <a:spcBef>
                <a:spcPts val="0"/>
              </a:spcBef>
              <a:buClr>
                <a:srgbClr val="FFFFFF"/>
              </a:buClr>
              <a:buSzPct val="100000"/>
              <a:buFont typeface="Calibri"/>
              <a:buChar char="‐"/>
            </a:pPr>
            <a:r>
              <a:rPr lang="en-US" sz="2400" dirty="0">
                <a:solidFill>
                  <a:srgbClr val="FFFFFF"/>
                </a:solidFill>
              </a:rPr>
              <a:t>'Easy to learn'</a:t>
            </a:r>
          </a:p>
          <a:p>
            <a:pPr marL="914400" lvl="1" indent="-317500">
              <a:spcBef>
                <a:spcPts val="0"/>
              </a:spcBef>
              <a:buClr>
                <a:srgbClr val="FFFFFF"/>
              </a:buClr>
              <a:buSzPct val="100000"/>
              <a:buFont typeface="Calibri"/>
              <a:buChar char="‐"/>
            </a:pPr>
            <a:r>
              <a:rPr lang="en-US" sz="2400" dirty="0">
                <a:solidFill>
                  <a:schemeClr val="lt1"/>
                </a:solidFill>
              </a:rPr>
              <a:t>Nu C</a:t>
            </a:r>
            <a:r>
              <a:rPr lang="en-US" sz="2400" dirty="0" smtClean="0">
                <a:solidFill>
                  <a:schemeClr val="lt1"/>
                </a:solidFill>
              </a:rPr>
              <a:t>++, </a:t>
            </a:r>
            <a:r>
              <a:rPr lang="en-US" sz="2400" dirty="0" err="1">
                <a:solidFill>
                  <a:schemeClr val="lt1"/>
                </a:solidFill>
              </a:rPr>
              <a:t>vanwege</a:t>
            </a:r>
            <a:r>
              <a:rPr lang="en-US" sz="2400" dirty="0">
                <a:solidFill>
                  <a:schemeClr val="lt1"/>
                </a:solidFill>
              </a:rPr>
              <a:t> </a:t>
            </a:r>
            <a:r>
              <a:rPr lang="en-US" sz="2400" dirty="0" smtClean="0">
                <a:solidFill>
                  <a:schemeClr val="lt1"/>
                </a:solidFill>
              </a:rPr>
              <a:t>multicore </a:t>
            </a:r>
            <a:r>
              <a:rPr lang="en-US" sz="2400" dirty="0">
                <a:solidFill>
                  <a:schemeClr val="lt1"/>
                </a:solidFill>
              </a:rPr>
              <a:t>issues </a:t>
            </a:r>
            <a:r>
              <a:rPr lang="en-US" sz="2400" dirty="0" smtClean="0">
                <a:solidFill>
                  <a:schemeClr val="lt1"/>
                </a:solidFill>
              </a:rPr>
              <a:t>&amp; </a:t>
            </a:r>
            <a:r>
              <a:rPr lang="en-US" sz="2400" dirty="0">
                <a:solidFill>
                  <a:schemeClr val="lt1"/>
                </a:solidFill>
              </a:rPr>
              <a:t>cascading </a:t>
            </a:r>
            <a:r>
              <a:rPr lang="en-US" sz="2400" dirty="0" smtClean="0">
                <a:solidFill>
                  <a:schemeClr val="lt1"/>
                </a:solidFill>
              </a:rPr>
              <a:t>failover</a:t>
            </a:r>
          </a:p>
          <a:p>
            <a:pPr marL="0" lvl="1" indent="0">
              <a:spcBef>
                <a:spcPts val="0"/>
              </a:spcBef>
              <a:buClr>
                <a:srgbClr val="FFFFFF"/>
              </a:buClr>
              <a:buSzPct val="100000"/>
              <a:buNone/>
            </a:pPr>
            <a:endParaRPr lang="en-US" sz="2400" dirty="0" smtClean="0">
              <a:solidFill>
                <a:schemeClr val="lt1"/>
              </a:solidFill>
            </a:endParaRPr>
          </a:p>
        </p:txBody>
      </p:sp>
      <p:sp>
        <p:nvSpPr>
          <p:cNvPr id="3" name="Title 2"/>
          <p:cNvSpPr>
            <a:spLocks noGrp="1"/>
          </p:cNvSpPr>
          <p:nvPr>
            <p:ph type="title"/>
          </p:nvPr>
        </p:nvSpPr>
        <p:spPr/>
        <p:txBody>
          <a:bodyPr/>
          <a:lstStyle/>
          <a:p>
            <a:r>
              <a:rPr lang="en-US" dirty="0" smtClean="0"/>
              <a:t>Facebook</a:t>
            </a:r>
            <a:endParaRPr lang="en-US" dirty="0"/>
          </a:p>
        </p:txBody>
      </p:sp>
    </p:spTree>
    <p:extLst>
      <p:ext uri="{BB962C8B-B14F-4D97-AF65-F5344CB8AC3E}">
        <p14:creationId xmlns:p14="http://schemas.microsoft.com/office/powerpoint/2010/main" val="3617817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err="1" smtClean="0"/>
              <a:t>memcached</a:t>
            </a:r>
            <a:endParaRPr lang="en-US" dirty="0" smtClean="0"/>
          </a:p>
          <a:p>
            <a:pPr marL="0" indent="0">
              <a:buNone/>
            </a:pPr>
            <a:endParaRPr lang="en-US" sz="2400" dirty="0" smtClean="0"/>
          </a:p>
          <a:p>
            <a:pPr marL="0" lvl="0" indent="0">
              <a:spcBef>
                <a:spcPts val="0"/>
              </a:spcBef>
              <a:buClr>
                <a:schemeClr val="lt1"/>
              </a:buClr>
              <a:buSzPct val="100000"/>
              <a:buNone/>
            </a:pPr>
            <a:r>
              <a:rPr lang="en-US" sz="2400" dirty="0" err="1">
                <a:solidFill>
                  <a:schemeClr val="lt1"/>
                </a:solidFill>
              </a:rPr>
              <a:t>Gedistribueerde</a:t>
            </a:r>
            <a:r>
              <a:rPr lang="en-US" sz="2400" dirty="0">
                <a:solidFill>
                  <a:schemeClr val="lt1"/>
                </a:solidFill>
              </a:rPr>
              <a:t> key/value store</a:t>
            </a:r>
          </a:p>
          <a:p>
            <a:pPr lvl="0">
              <a:spcBef>
                <a:spcPts val="0"/>
              </a:spcBef>
              <a:buNone/>
            </a:pPr>
            <a:endParaRPr lang="en-US" sz="2400" dirty="0">
              <a:solidFill>
                <a:schemeClr val="lt1"/>
              </a:solidFill>
            </a:endParaRPr>
          </a:p>
          <a:p>
            <a:pPr marL="0" lvl="0" indent="0">
              <a:spcBef>
                <a:spcPts val="0"/>
              </a:spcBef>
              <a:buClr>
                <a:srgbClr val="FFFFFF"/>
              </a:buClr>
              <a:buSzPct val="100000"/>
              <a:buNone/>
            </a:pPr>
            <a:r>
              <a:rPr lang="en-US" sz="2400" dirty="0">
                <a:solidFill>
                  <a:srgbClr val="FFFFFF"/>
                </a:solidFill>
              </a:rPr>
              <a:t>Query cache </a:t>
            </a:r>
            <a:r>
              <a:rPr lang="en-US" sz="2400" dirty="0" err="1">
                <a:solidFill>
                  <a:srgbClr val="FFFFFF"/>
                </a:solidFill>
              </a:rPr>
              <a:t>en</a:t>
            </a:r>
            <a:r>
              <a:rPr lang="en-US" sz="2400" dirty="0">
                <a:solidFill>
                  <a:srgbClr val="FFFFFF"/>
                </a:solidFill>
              </a:rPr>
              <a:t> </a:t>
            </a:r>
            <a:r>
              <a:rPr lang="en-US" sz="2400" dirty="0" err="1">
                <a:solidFill>
                  <a:srgbClr val="FFFFFF"/>
                </a:solidFill>
              </a:rPr>
              <a:t>algemeen</a:t>
            </a:r>
            <a:r>
              <a:rPr lang="en-US" sz="2400" dirty="0">
                <a:solidFill>
                  <a:srgbClr val="FFFFFF"/>
                </a:solidFill>
              </a:rPr>
              <a:t> cache</a:t>
            </a:r>
          </a:p>
          <a:p>
            <a:pPr marL="914400" lvl="1" indent="-317500">
              <a:spcBef>
                <a:spcPts val="0"/>
              </a:spcBef>
              <a:buClr>
                <a:srgbClr val="FFFFFF"/>
              </a:buClr>
              <a:buSzPct val="100000"/>
              <a:buFont typeface="Calibri"/>
              <a:buChar char="‐"/>
            </a:pPr>
            <a:r>
              <a:rPr lang="en-US" sz="2400" dirty="0">
                <a:solidFill>
                  <a:srgbClr val="FFFFFF"/>
                </a:solidFill>
              </a:rPr>
              <a:t>Cache serialized PHP data structures</a:t>
            </a:r>
          </a:p>
          <a:p>
            <a:pPr lvl="0">
              <a:spcBef>
                <a:spcPts val="0"/>
              </a:spcBef>
              <a:buNone/>
            </a:pPr>
            <a:endParaRPr lang="en-US" sz="2400" dirty="0">
              <a:solidFill>
                <a:srgbClr val="FFFFFF"/>
              </a:solidFill>
            </a:endParaRPr>
          </a:p>
          <a:p>
            <a:pPr marL="0" lvl="0" indent="0">
              <a:spcBef>
                <a:spcPts val="0"/>
              </a:spcBef>
              <a:buClr>
                <a:srgbClr val="FFFFFF"/>
              </a:buClr>
              <a:buSzPct val="100000"/>
              <a:buNone/>
            </a:pPr>
            <a:r>
              <a:rPr lang="en-US" sz="2400" dirty="0">
                <a:solidFill>
                  <a:srgbClr val="FFFFFF"/>
                </a:solidFill>
              </a:rPr>
              <a:t>800 </a:t>
            </a:r>
            <a:r>
              <a:rPr lang="en-US" sz="2400" dirty="0" err="1">
                <a:solidFill>
                  <a:srgbClr val="FFFFFF"/>
                </a:solidFill>
              </a:rPr>
              <a:t>memcached</a:t>
            </a:r>
            <a:r>
              <a:rPr lang="en-US" sz="2400" dirty="0">
                <a:solidFill>
                  <a:srgbClr val="FFFFFF"/>
                </a:solidFill>
              </a:rPr>
              <a:t> servers (</a:t>
            </a:r>
            <a:r>
              <a:rPr lang="en-US" sz="2400" dirty="0" smtClean="0">
                <a:solidFill>
                  <a:srgbClr val="FFFFFF"/>
                </a:solidFill>
              </a:rPr>
              <a:t>2008, in </a:t>
            </a:r>
            <a:r>
              <a:rPr lang="en-US" sz="2400" dirty="0" err="1" smtClean="0">
                <a:solidFill>
                  <a:srgbClr val="FFFFFF"/>
                </a:solidFill>
              </a:rPr>
              <a:t>gebruik</a:t>
            </a:r>
            <a:r>
              <a:rPr lang="en-US" sz="2400" dirty="0" smtClean="0">
                <a:solidFill>
                  <a:srgbClr val="FFFFFF"/>
                </a:solidFill>
              </a:rPr>
              <a:t> </a:t>
            </a:r>
            <a:r>
              <a:rPr lang="en-US" sz="2400" dirty="0" err="1" smtClean="0">
                <a:solidFill>
                  <a:srgbClr val="FFFFFF"/>
                </a:solidFill>
              </a:rPr>
              <a:t>sinds</a:t>
            </a:r>
            <a:r>
              <a:rPr lang="en-US" sz="2400" dirty="0" smtClean="0">
                <a:solidFill>
                  <a:srgbClr val="FFFFFF"/>
                </a:solidFill>
              </a:rPr>
              <a:t> 2005)</a:t>
            </a:r>
            <a:endParaRPr lang="en-US" sz="2400" dirty="0">
              <a:solidFill>
                <a:srgbClr val="FFFFFF"/>
              </a:solidFill>
            </a:endParaRPr>
          </a:p>
          <a:p>
            <a:pPr marL="914400" lvl="1" indent="-317500">
              <a:spcBef>
                <a:spcPts val="0"/>
              </a:spcBef>
              <a:buClr>
                <a:srgbClr val="FFFFFF"/>
              </a:buClr>
              <a:buSzPct val="100000"/>
              <a:buFont typeface="Calibri"/>
              <a:buChar char="‐"/>
            </a:pPr>
            <a:r>
              <a:rPr lang="en-US" sz="2400" dirty="0">
                <a:solidFill>
                  <a:srgbClr val="FFFFFF"/>
                </a:solidFill>
              </a:rPr>
              <a:t>28 terabyte cache</a:t>
            </a:r>
          </a:p>
          <a:p>
            <a:pPr marL="457200" lvl="0" indent="0">
              <a:spcBef>
                <a:spcPts val="0"/>
              </a:spcBef>
              <a:buNone/>
            </a:pPr>
            <a:endParaRPr lang="en-US" sz="2400" dirty="0">
              <a:solidFill>
                <a:srgbClr val="FFFFFF"/>
              </a:solidFill>
            </a:endParaRPr>
          </a:p>
          <a:p>
            <a:pPr marL="0" lvl="0" indent="0">
              <a:spcBef>
                <a:spcPts val="0"/>
              </a:spcBef>
              <a:buClr>
                <a:srgbClr val="FFFFFF"/>
              </a:buClr>
              <a:buSzPct val="100000"/>
              <a:buNone/>
            </a:pPr>
            <a:r>
              <a:rPr lang="en-US" sz="2400" dirty="0" err="1">
                <a:solidFill>
                  <a:srgbClr val="FFFFFF"/>
                </a:solidFill>
              </a:rPr>
              <a:t>Probeer</a:t>
            </a:r>
            <a:r>
              <a:rPr lang="en-US" sz="2400" dirty="0">
                <a:solidFill>
                  <a:srgbClr val="FFFFFF"/>
                </a:solidFill>
              </a:rPr>
              <a:t> </a:t>
            </a:r>
            <a:r>
              <a:rPr lang="en-US" sz="2400" dirty="0" err="1">
                <a:solidFill>
                  <a:srgbClr val="FFFFFF"/>
                </a:solidFill>
              </a:rPr>
              <a:t>alles</a:t>
            </a:r>
            <a:r>
              <a:rPr lang="en-US" sz="2400" dirty="0">
                <a:solidFill>
                  <a:srgbClr val="FFFFFF"/>
                </a:solidFill>
              </a:rPr>
              <a:t> in cache </a:t>
            </a:r>
            <a:r>
              <a:rPr lang="en-US" sz="2400" dirty="0" err="1">
                <a:solidFill>
                  <a:srgbClr val="FFFFFF"/>
                </a:solidFill>
              </a:rPr>
              <a:t>te</a:t>
            </a:r>
            <a:r>
              <a:rPr lang="en-US" sz="2400" dirty="0">
                <a:solidFill>
                  <a:srgbClr val="FFFFFF"/>
                </a:solidFill>
              </a:rPr>
              <a:t> </a:t>
            </a:r>
            <a:r>
              <a:rPr lang="en-US" sz="2400" dirty="0" err="1">
                <a:solidFill>
                  <a:srgbClr val="FFFFFF"/>
                </a:solidFill>
              </a:rPr>
              <a:t>stoppen</a:t>
            </a:r>
            <a:endParaRPr lang="en-US" sz="2400" dirty="0">
              <a:solidFill>
                <a:srgbClr val="FFFFFF"/>
              </a:solidFill>
            </a:endParaRPr>
          </a:p>
          <a:p>
            <a:pPr marL="914400" lvl="1" indent="-317500">
              <a:spcBef>
                <a:spcPts val="0"/>
              </a:spcBef>
              <a:buClr>
                <a:srgbClr val="FFFFFF"/>
              </a:buClr>
              <a:buSzPct val="100000"/>
              <a:buFont typeface="Calibri"/>
              <a:buChar char="‐"/>
            </a:pPr>
            <a:r>
              <a:rPr lang="en-US" sz="2400" dirty="0">
                <a:solidFill>
                  <a:srgbClr val="FFFFFF"/>
                </a:solidFill>
              </a:rPr>
              <a:t>PHP </a:t>
            </a:r>
            <a:r>
              <a:rPr lang="en-US" sz="2400" dirty="0" err="1">
                <a:solidFill>
                  <a:srgbClr val="FFFFFF"/>
                </a:solidFill>
              </a:rPr>
              <a:t>doet</a:t>
            </a:r>
            <a:r>
              <a:rPr lang="en-US" sz="2400" dirty="0">
                <a:solidFill>
                  <a:srgbClr val="FFFFFF"/>
                </a:solidFill>
              </a:rPr>
              <a:t> </a:t>
            </a:r>
            <a:r>
              <a:rPr lang="en-US" sz="2400" dirty="0" err="1">
                <a:solidFill>
                  <a:srgbClr val="FFFFFF"/>
                </a:solidFill>
              </a:rPr>
              <a:t>logica</a:t>
            </a:r>
            <a:endParaRPr lang="en-US" sz="2400" dirty="0">
              <a:solidFill>
                <a:srgbClr val="FFFFFF"/>
              </a:solidFill>
            </a:endParaRPr>
          </a:p>
        </p:txBody>
      </p:sp>
      <p:sp>
        <p:nvSpPr>
          <p:cNvPr id="3" name="Title 2"/>
          <p:cNvSpPr>
            <a:spLocks noGrp="1"/>
          </p:cNvSpPr>
          <p:nvPr>
            <p:ph type="title"/>
          </p:nvPr>
        </p:nvSpPr>
        <p:spPr/>
        <p:txBody>
          <a:bodyPr/>
          <a:lstStyle/>
          <a:p>
            <a:r>
              <a:rPr lang="en-US" dirty="0" smtClean="0"/>
              <a:t>Facebook</a:t>
            </a:r>
            <a:endParaRPr lang="en-US" dirty="0"/>
          </a:p>
        </p:txBody>
      </p:sp>
    </p:spTree>
    <p:extLst>
      <p:ext uri="{BB962C8B-B14F-4D97-AF65-F5344CB8AC3E}">
        <p14:creationId xmlns:p14="http://schemas.microsoft.com/office/powerpoint/2010/main" val="265170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database (1/2)</a:t>
            </a:r>
          </a:p>
          <a:p>
            <a:pPr marL="0" indent="0">
              <a:buNone/>
            </a:pPr>
            <a:endParaRPr lang="en-US" sz="2400" dirty="0" smtClean="0"/>
          </a:p>
          <a:p>
            <a:pPr marL="0" lvl="0" indent="0">
              <a:spcBef>
                <a:spcPts val="600"/>
              </a:spcBef>
              <a:spcAft>
                <a:spcPts val="0"/>
              </a:spcAft>
              <a:buClr>
                <a:srgbClr val="FFFFFF"/>
              </a:buClr>
              <a:buSzPct val="100000"/>
              <a:buNone/>
            </a:pPr>
            <a:r>
              <a:rPr lang="en-US" sz="2400" dirty="0" smtClean="0">
                <a:solidFill>
                  <a:srgbClr val="FFFFFF"/>
                </a:solidFill>
              </a:rPr>
              <a:t>MySQL (</a:t>
            </a:r>
            <a:r>
              <a:rPr lang="en-US" sz="2400" dirty="0" err="1" smtClean="0">
                <a:solidFill>
                  <a:srgbClr val="FFFFFF"/>
                </a:solidFill>
              </a:rPr>
              <a:t>WebScaleSQL</a:t>
            </a:r>
            <a:r>
              <a:rPr lang="en-US" sz="2400" dirty="0" smtClean="0">
                <a:solidFill>
                  <a:srgbClr val="FFFFFF"/>
                </a:solidFill>
              </a:rPr>
              <a:t>)</a:t>
            </a:r>
            <a:endParaRPr lang="en-US" sz="2400" dirty="0">
              <a:solidFill>
                <a:srgbClr val="FFFFFF"/>
              </a:solidFill>
            </a:endParaRPr>
          </a:p>
          <a:p>
            <a:pPr marL="914400" lvl="1" indent="-317500">
              <a:spcBef>
                <a:spcPts val="600"/>
              </a:spcBef>
              <a:spcAft>
                <a:spcPts val="0"/>
              </a:spcAft>
              <a:buClr>
                <a:srgbClr val="FFFFFF"/>
              </a:buClr>
              <a:buSzPct val="100000"/>
              <a:buFont typeface="Calibri"/>
              <a:buChar char="‐"/>
            </a:pPr>
            <a:r>
              <a:rPr lang="en-US" sz="2400" dirty="0">
                <a:solidFill>
                  <a:srgbClr val="FFFFFF"/>
                </a:solidFill>
              </a:rPr>
              <a:t>Fast &amp; Reliable</a:t>
            </a:r>
          </a:p>
          <a:p>
            <a:pPr marL="0" lvl="0" indent="0">
              <a:spcBef>
                <a:spcPts val="600"/>
              </a:spcBef>
              <a:spcAft>
                <a:spcPts val="0"/>
              </a:spcAft>
              <a:buClr>
                <a:srgbClr val="FFFFFF"/>
              </a:buClr>
              <a:buSzPct val="100000"/>
              <a:buNone/>
            </a:pPr>
            <a:endParaRPr lang="en-US" sz="2400" dirty="0" smtClean="0">
              <a:solidFill>
                <a:srgbClr val="FFFFFF"/>
              </a:solidFill>
            </a:endParaRPr>
          </a:p>
          <a:p>
            <a:pPr marL="0" lvl="0" indent="0">
              <a:spcBef>
                <a:spcPts val="600"/>
              </a:spcBef>
              <a:spcAft>
                <a:spcPts val="0"/>
              </a:spcAft>
              <a:buClr>
                <a:srgbClr val="FFFFFF"/>
              </a:buClr>
              <a:buSzPct val="100000"/>
              <a:buNone/>
            </a:pPr>
            <a:r>
              <a:rPr lang="en-US" sz="2400" dirty="0" err="1" smtClean="0">
                <a:solidFill>
                  <a:srgbClr val="FFFFFF"/>
                </a:solidFill>
              </a:rPr>
              <a:t>Alle</a:t>
            </a:r>
            <a:r>
              <a:rPr lang="en-US" sz="2400" dirty="0" smtClean="0">
                <a:solidFill>
                  <a:srgbClr val="FFFFFF"/>
                </a:solidFill>
              </a:rPr>
              <a:t> </a:t>
            </a:r>
            <a:r>
              <a:rPr lang="en-US" sz="2400" dirty="0">
                <a:solidFill>
                  <a:srgbClr val="FFFFFF"/>
                </a:solidFill>
              </a:rPr>
              <a:t>metadata</a:t>
            </a:r>
          </a:p>
          <a:p>
            <a:pPr marL="914400" lvl="1" indent="-317500">
              <a:spcBef>
                <a:spcPts val="600"/>
              </a:spcBef>
              <a:spcAft>
                <a:spcPts val="0"/>
              </a:spcAft>
              <a:buClr>
                <a:srgbClr val="FFFFFF"/>
              </a:buClr>
              <a:buSzPct val="100000"/>
              <a:buFont typeface="Calibri"/>
              <a:buChar char="‐"/>
            </a:pPr>
            <a:r>
              <a:rPr lang="en-US" sz="2400" dirty="0">
                <a:solidFill>
                  <a:srgbClr val="FFFFFF"/>
                </a:solidFill>
              </a:rPr>
              <a:t>Likes, shares, status updates…</a:t>
            </a:r>
          </a:p>
          <a:p>
            <a:pPr marL="914400" lvl="1" indent="-317500">
              <a:spcBef>
                <a:spcPts val="600"/>
              </a:spcBef>
              <a:spcAft>
                <a:spcPts val="0"/>
              </a:spcAft>
              <a:buClr>
                <a:srgbClr val="FFFFFF"/>
              </a:buClr>
              <a:buSzPct val="100000"/>
              <a:buFont typeface="Calibri"/>
              <a:buChar char="‐"/>
            </a:pPr>
            <a:r>
              <a:rPr lang="en-US" sz="2400" dirty="0">
                <a:solidFill>
                  <a:srgbClr val="FFFFFF"/>
                </a:solidFill>
              </a:rPr>
              <a:t>No Joins</a:t>
            </a:r>
          </a:p>
          <a:p>
            <a:pPr marL="914400" lvl="1" indent="-317500">
              <a:spcBef>
                <a:spcPts val="600"/>
              </a:spcBef>
              <a:spcAft>
                <a:spcPts val="0"/>
              </a:spcAft>
              <a:buClr>
                <a:srgbClr val="FFFFFF"/>
              </a:buClr>
              <a:buSzPct val="100000"/>
              <a:buFont typeface="Calibri"/>
              <a:buChar char="‐"/>
            </a:pPr>
            <a:r>
              <a:rPr lang="en-US" sz="2400" dirty="0" err="1">
                <a:solidFill>
                  <a:srgbClr val="FFFFFF"/>
                </a:solidFill>
              </a:rPr>
              <a:t>Geen</a:t>
            </a:r>
            <a:r>
              <a:rPr lang="en-US" sz="2400" dirty="0">
                <a:solidFill>
                  <a:srgbClr val="FFFFFF"/>
                </a:solidFill>
              </a:rPr>
              <a:t> global </a:t>
            </a:r>
            <a:r>
              <a:rPr lang="en-US" sz="2400" dirty="0" smtClean="0">
                <a:solidFill>
                  <a:srgbClr val="FFFFFF"/>
                </a:solidFill>
              </a:rPr>
              <a:t>queries</a:t>
            </a:r>
            <a:endParaRPr lang="en-US" sz="2400" dirty="0">
              <a:solidFill>
                <a:srgbClr val="FFFFFF"/>
              </a:solidFill>
            </a:endParaRPr>
          </a:p>
        </p:txBody>
      </p:sp>
      <p:sp>
        <p:nvSpPr>
          <p:cNvPr id="3" name="Title 2"/>
          <p:cNvSpPr>
            <a:spLocks noGrp="1"/>
          </p:cNvSpPr>
          <p:nvPr>
            <p:ph type="title"/>
          </p:nvPr>
        </p:nvSpPr>
        <p:spPr/>
        <p:txBody>
          <a:bodyPr/>
          <a:lstStyle/>
          <a:p>
            <a:r>
              <a:rPr lang="en-US" dirty="0" smtClean="0"/>
              <a:t>Facebook</a:t>
            </a:r>
            <a:endParaRPr lang="en-US" dirty="0"/>
          </a:p>
        </p:txBody>
      </p:sp>
    </p:spTree>
    <p:extLst>
      <p:ext uri="{BB962C8B-B14F-4D97-AF65-F5344CB8AC3E}">
        <p14:creationId xmlns:p14="http://schemas.microsoft.com/office/powerpoint/2010/main" val="748849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database (2/2)</a:t>
            </a:r>
          </a:p>
          <a:p>
            <a:pPr marL="0" indent="0">
              <a:buNone/>
            </a:pPr>
            <a:endParaRPr lang="en-US" sz="2400" dirty="0" smtClean="0"/>
          </a:p>
          <a:p>
            <a:pPr marL="0" lvl="0" indent="0">
              <a:spcBef>
                <a:spcPts val="600"/>
              </a:spcBef>
              <a:spcAft>
                <a:spcPts val="0"/>
              </a:spcAft>
              <a:buClr>
                <a:srgbClr val="FFFFFF"/>
              </a:buClr>
              <a:buSzPct val="100000"/>
              <a:buNone/>
            </a:pPr>
            <a:r>
              <a:rPr lang="en-US" sz="2400" dirty="0" smtClean="0">
                <a:solidFill>
                  <a:srgbClr val="FFFFFF"/>
                </a:solidFill>
              </a:rPr>
              <a:t>60 </a:t>
            </a:r>
            <a:r>
              <a:rPr lang="en-US" sz="2400" dirty="0" err="1">
                <a:solidFill>
                  <a:srgbClr val="FFFFFF"/>
                </a:solidFill>
              </a:rPr>
              <a:t>miljoen</a:t>
            </a:r>
            <a:r>
              <a:rPr lang="en-US" sz="2400" dirty="0">
                <a:solidFill>
                  <a:srgbClr val="FFFFFF"/>
                </a:solidFill>
              </a:rPr>
              <a:t> queries per </a:t>
            </a:r>
            <a:r>
              <a:rPr lang="en-US" sz="2400" dirty="0" err="1">
                <a:solidFill>
                  <a:srgbClr val="FFFFFF"/>
                </a:solidFill>
              </a:rPr>
              <a:t>seconde</a:t>
            </a:r>
            <a:endParaRPr lang="en-US" sz="2400" dirty="0">
              <a:solidFill>
                <a:srgbClr val="FFFFFF"/>
              </a:solidFill>
            </a:endParaRPr>
          </a:p>
          <a:p>
            <a:pPr marL="914400" lvl="1" indent="-317500">
              <a:spcBef>
                <a:spcPts val="600"/>
              </a:spcBef>
              <a:spcAft>
                <a:spcPts val="0"/>
              </a:spcAft>
              <a:buClr>
                <a:srgbClr val="FFFFFF"/>
              </a:buClr>
              <a:buSzPct val="100000"/>
              <a:buFont typeface="Calibri"/>
              <a:buChar char="‐"/>
            </a:pPr>
            <a:r>
              <a:rPr lang="en-US" sz="2400" dirty="0">
                <a:solidFill>
                  <a:srgbClr val="FFFFFF"/>
                </a:solidFill>
              </a:rPr>
              <a:t>2011</a:t>
            </a:r>
          </a:p>
          <a:p>
            <a:pPr marL="457200" lvl="0" indent="0">
              <a:spcBef>
                <a:spcPts val="600"/>
              </a:spcBef>
              <a:spcAft>
                <a:spcPts val="0"/>
              </a:spcAft>
              <a:buNone/>
            </a:pPr>
            <a:endParaRPr lang="en-US" sz="2400" dirty="0">
              <a:solidFill>
                <a:srgbClr val="FFFFFF"/>
              </a:solidFill>
            </a:endParaRPr>
          </a:p>
          <a:p>
            <a:pPr marL="0" lvl="0" indent="0">
              <a:spcBef>
                <a:spcPts val="600"/>
              </a:spcBef>
              <a:spcAft>
                <a:spcPts val="0"/>
              </a:spcAft>
              <a:buClr>
                <a:srgbClr val="FFFFFF"/>
              </a:buClr>
              <a:buSzPct val="100000"/>
              <a:buNone/>
            </a:pPr>
            <a:r>
              <a:rPr lang="en-US" sz="2400" dirty="0">
                <a:solidFill>
                  <a:srgbClr val="FFFFFF"/>
                </a:solidFill>
              </a:rPr>
              <a:t>10% van queries </a:t>
            </a:r>
            <a:r>
              <a:rPr lang="en-US" sz="2400" dirty="0" err="1">
                <a:solidFill>
                  <a:srgbClr val="FFFFFF"/>
                </a:solidFill>
              </a:rPr>
              <a:t>raakt</a:t>
            </a:r>
            <a:r>
              <a:rPr lang="en-US" sz="2400" dirty="0">
                <a:solidFill>
                  <a:srgbClr val="FFFFFF"/>
                </a:solidFill>
              </a:rPr>
              <a:t> database</a:t>
            </a:r>
          </a:p>
          <a:p>
            <a:pPr marL="914400" lvl="1" indent="-317500">
              <a:spcBef>
                <a:spcPts val="600"/>
              </a:spcBef>
              <a:spcAft>
                <a:spcPts val="0"/>
              </a:spcAft>
              <a:buClr>
                <a:srgbClr val="FFFFFF"/>
              </a:buClr>
              <a:buSzPct val="100000"/>
              <a:buFont typeface="Calibri"/>
              <a:buChar char="‐"/>
            </a:pPr>
            <a:r>
              <a:rPr lang="en-US" sz="2400" dirty="0">
                <a:solidFill>
                  <a:srgbClr val="FFFFFF"/>
                </a:solidFill>
              </a:rPr>
              <a:t>rest </a:t>
            </a:r>
            <a:r>
              <a:rPr lang="en-US" sz="2400" dirty="0" err="1">
                <a:solidFill>
                  <a:srgbClr val="FFFFFF"/>
                </a:solidFill>
              </a:rPr>
              <a:t>blijft</a:t>
            </a:r>
            <a:r>
              <a:rPr lang="en-US" sz="2400" dirty="0">
                <a:solidFill>
                  <a:srgbClr val="FFFFFF"/>
                </a:solidFill>
              </a:rPr>
              <a:t> in cache</a:t>
            </a:r>
          </a:p>
        </p:txBody>
      </p:sp>
      <p:sp>
        <p:nvSpPr>
          <p:cNvPr id="3" name="Title 2"/>
          <p:cNvSpPr>
            <a:spLocks noGrp="1"/>
          </p:cNvSpPr>
          <p:nvPr>
            <p:ph type="title"/>
          </p:nvPr>
        </p:nvSpPr>
        <p:spPr/>
        <p:txBody>
          <a:bodyPr/>
          <a:lstStyle/>
          <a:p>
            <a:r>
              <a:rPr lang="en-US" dirty="0" smtClean="0"/>
              <a:t>Facebook</a:t>
            </a:r>
            <a:endParaRPr lang="en-US" dirty="0"/>
          </a:p>
        </p:txBody>
      </p:sp>
    </p:spTree>
    <p:extLst>
      <p:ext uri="{BB962C8B-B14F-4D97-AF65-F5344CB8AC3E}">
        <p14:creationId xmlns:p14="http://schemas.microsoft.com/office/powerpoint/2010/main" val="634104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services</a:t>
            </a:r>
          </a:p>
          <a:p>
            <a:pPr marL="0" indent="0">
              <a:buNone/>
            </a:pPr>
            <a:endParaRPr lang="en-US" sz="2400" dirty="0" smtClean="0"/>
          </a:p>
          <a:p>
            <a:pPr marL="0" lvl="0" indent="0">
              <a:spcBef>
                <a:spcPts val="600"/>
              </a:spcBef>
              <a:spcAft>
                <a:spcPts val="0"/>
              </a:spcAft>
              <a:buClr>
                <a:srgbClr val="FFFFFF"/>
              </a:buClr>
              <a:buSzPct val="100000"/>
              <a:buNone/>
            </a:pPr>
            <a:r>
              <a:rPr lang="en-US" sz="2400" dirty="0" err="1">
                <a:solidFill>
                  <a:srgbClr val="FFFFFF"/>
                </a:solidFill>
              </a:rPr>
              <a:t>Doen</a:t>
            </a:r>
            <a:r>
              <a:rPr lang="en-US" sz="2400" dirty="0">
                <a:solidFill>
                  <a:srgbClr val="FFFFFF"/>
                </a:solidFill>
              </a:rPr>
              <a:t> de </a:t>
            </a:r>
            <a:r>
              <a:rPr lang="en-US" sz="2400" dirty="0" err="1">
                <a:solidFill>
                  <a:srgbClr val="FFFFFF"/>
                </a:solidFill>
              </a:rPr>
              <a:t>meeste</a:t>
            </a:r>
            <a:r>
              <a:rPr lang="en-US" sz="2400" dirty="0">
                <a:solidFill>
                  <a:srgbClr val="FFFFFF"/>
                </a:solidFill>
              </a:rPr>
              <a:t> </a:t>
            </a:r>
            <a:r>
              <a:rPr lang="en-US" sz="2400" dirty="0" err="1" smtClean="0">
                <a:solidFill>
                  <a:srgbClr val="FFFFFF"/>
                </a:solidFill>
              </a:rPr>
              <a:t>logica</a:t>
            </a:r>
            <a:endParaRPr lang="en-US" sz="2400" dirty="0" smtClean="0">
              <a:solidFill>
                <a:srgbClr val="FFFFFF"/>
              </a:solidFill>
            </a:endParaRPr>
          </a:p>
          <a:p>
            <a:pPr marL="914400" lvl="1" indent="-317500">
              <a:spcBef>
                <a:spcPts val="0"/>
              </a:spcBef>
              <a:buClr>
                <a:srgbClr val="FFFFFF"/>
              </a:buClr>
              <a:buSzPct val="100000"/>
              <a:buFont typeface="Calibri"/>
              <a:buChar char="‐"/>
            </a:pPr>
            <a:r>
              <a:rPr lang="en-US" sz="2400" dirty="0">
                <a:solidFill>
                  <a:srgbClr val="FFFFFF"/>
                </a:solidFill>
              </a:rPr>
              <a:t>Search in Posts</a:t>
            </a:r>
          </a:p>
          <a:p>
            <a:pPr marL="914400" lvl="1" indent="-317500">
              <a:spcBef>
                <a:spcPts val="0"/>
              </a:spcBef>
              <a:buClr>
                <a:srgbClr val="FFFFFF"/>
              </a:buClr>
              <a:buSzPct val="100000"/>
              <a:buFont typeface="Calibri"/>
              <a:buChar char="‐"/>
            </a:pPr>
            <a:r>
              <a:rPr lang="en-US" sz="2400" dirty="0">
                <a:solidFill>
                  <a:srgbClr val="FFFFFF"/>
                </a:solidFill>
              </a:rPr>
              <a:t>Inbox search</a:t>
            </a:r>
          </a:p>
          <a:p>
            <a:pPr marL="914400" lvl="1" indent="-317500">
              <a:spcBef>
                <a:spcPts val="0"/>
              </a:spcBef>
              <a:buClr>
                <a:srgbClr val="FFFFFF"/>
              </a:buClr>
              <a:buSzPct val="100000"/>
              <a:buFont typeface="Calibri"/>
              <a:buChar char="‐"/>
            </a:pPr>
            <a:r>
              <a:rPr lang="en-US" sz="2400" dirty="0">
                <a:solidFill>
                  <a:srgbClr val="FFFFFF"/>
                </a:solidFill>
              </a:rPr>
              <a:t>Timeline</a:t>
            </a:r>
          </a:p>
          <a:p>
            <a:pPr marL="914400" lvl="1" indent="-317500">
              <a:spcBef>
                <a:spcPts val="0"/>
              </a:spcBef>
              <a:buClr>
                <a:srgbClr val="FFFFFF"/>
              </a:buClr>
              <a:buSzPct val="100000"/>
              <a:buFont typeface="Calibri"/>
              <a:buChar char="‐"/>
            </a:pPr>
            <a:r>
              <a:rPr lang="en-US" sz="2400" dirty="0">
                <a:solidFill>
                  <a:srgbClr val="FFFFFF"/>
                </a:solidFill>
              </a:rPr>
              <a:t>Messages</a:t>
            </a:r>
          </a:p>
        </p:txBody>
      </p:sp>
      <p:sp>
        <p:nvSpPr>
          <p:cNvPr id="3" name="Title 2"/>
          <p:cNvSpPr>
            <a:spLocks noGrp="1"/>
          </p:cNvSpPr>
          <p:nvPr>
            <p:ph type="title"/>
          </p:nvPr>
        </p:nvSpPr>
        <p:spPr/>
        <p:txBody>
          <a:bodyPr/>
          <a:lstStyle/>
          <a:p>
            <a:r>
              <a:rPr lang="en-US" dirty="0" smtClean="0"/>
              <a:t>Facebook</a:t>
            </a:r>
            <a:endParaRPr lang="en-US" dirty="0"/>
          </a:p>
        </p:txBody>
      </p:sp>
    </p:spTree>
    <p:extLst>
      <p:ext uri="{BB962C8B-B14F-4D97-AF65-F5344CB8AC3E}">
        <p14:creationId xmlns:p14="http://schemas.microsoft.com/office/powerpoint/2010/main" val="418524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953000"/>
          </a:xfrm>
          <a:noFill/>
        </p:spPr>
        <p:txBody>
          <a:bodyPr/>
          <a:lstStyle/>
          <a:p>
            <a:pPr marL="0" indent="0">
              <a:buNone/>
            </a:pPr>
            <a:r>
              <a:rPr lang="en-US" dirty="0" smtClean="0"/>
              <a:t>… is de </a:t>
            </a:r>
            <a:r>
              <a:rPr lang="en-US" dirty="0" err="1" smtClean="0"/>
              <a:t>manier</a:t>
            </a:r>
            <a:r>
              <a:rPr lang="en-US" dirty="0" smtClean="0"/>
              <a:t> </a:t>
            </a:r>
            <a:r>
              <a:rPr lang="en-US" dirty="0" err="1" smtClean="0"/>
              <a:t>waarop</a:t>
            </a:r>
            <a:r>
              <a:rPr lang="en-US" dirty="0" smtClean="0"/>
              <a:t> </a:t>
            </a:r>
            <a:r>
              <a:rPr lang="en-US" dirty="0" err="1" smtClean="0"/>
              <a:t>architectuur</a:t>
            </a:r>
            <a:r>
              <a:rPr lang="en-US" dirty="0" smtClean="0"/>
              <a:t> </a:t>
            </a:r>
            <a:r>
              <a:rPr lang="en-US" dirty="0" err="1" smtClean="0"/>
              <a:t>omgaat</a:t>
            </a:r>
            <a:r>
              <a:rPr lang="en-US" dirty="0" smtClean="0"/>
              <a:t> met </a:t>
            </a:r>
            <a:r>
              <a:rPr lang="en-US" dirty="0" err="1" smtClean="0"/>
              <a:t>concepten</a:t>
            </a:r>
            <a:r>
              <a:rPr lang="en-US" dirty="0" smtClean="0"/>
              <a:t> </a:t>
            </a:r>
            <a:r>
              <a:rPr lang="en-US" dirty="0" err="1" smtClean="0"/>
              <a:t>als</a:t>
            </a:r>
            <a:r>
              <a:rPr lang="en-US" dirty="0" smtClean="0"/>
              <a:t> </a:t>
            </a:r>
            <a:r>
              <a:rPr lang="en-US" dirty="0" smtClean="0">
                <a:solidFill>
                  <a:schemeClr val="tx2">
                    <a:lumMod val="60000"/>
                    <a:lumOff val="40000"/>
                  </a:schemeClr>
                </a:solidFill>
              </a:rPr>
              <a:t>scalability</a:t>
            </a:r>
            <a:r>
              <a:rPr lang="en-US" dirty="0" smtClean="0"/>
              <a:t>, </a:t>
            </a:r>
            <a:r>
              <a:rPr lang="en-US" dirty="0" smtClean="0">
                <a:solidFill>
                  <a:schemeClr val="tx2">
                    <a:lumMod val="60000"/>
                    <a:lumOff val="40000"/>
                  </a:schemeClr>
                </a:solidFill>
              </a:rPr>
              <a:t>consistency</a:t>
            </a:r>
            <a:r>
              <a:rPr lang="en-US" dirty="0" smtClean="0"/>
              <a:t>, </a:t>
            </a:r>
            <a:r>
              <a:rPr lang="en-US" dirty="0" smtClean="0">
                <a:solidFill>
                  <a:schemeClr val="tx2">
                    <a:lumMod val="60000"/>
                    <a:lumOff val="40000"/>
                  </a:schemeClr>
                </a:solidFill>
              </a:rPr>
              <a:t>fault-tolerance</a:t>
            </a:r>
            <a:r>
              <a:rPr lang="en-US" dirty="0" smtClean="0"/>
              <a:t>, </a:t>
            </a:r>
            <a:r>
              <a:rPr lang="en-US" dirty="0" smtClean="0">
                <a:solidFill>
                  <a:schemeClr val="tx2">
                    <a:lumMod val="60000"/>
                    <a:lumOff val="40000"/>
                  </a:schemeClr>
                </a:solidFill>
              </a:rPr>
              <a:t>versioning</a:t>
            </a:r>
            <a:r>
              <a:rPr lang="en-US" dirty="0" smtClean="0"/>
              <a:t>, etc., </a:t>
            </a:r>
            <a:r>
              <a:rPr lang="en-US" dirty="0" err="1" smtClean="0"/>
              <a:t>bij</a:t>
            </a:r>
            <a:r>
              <a:rPr lang="en-US" dirty="0" smtClean="0"/>
              <a:t> </a:t>
            </a:r>
            <a:r>
              <a:rPr lang="en-US" dirty="0" err="1" smtClean="0"/>
              <a:t>hoge</a:t>
            </a:r>
            <a:r>
              <a:rPr lang="en-US" dirty="0" smtClean="0"/>
              <a:t> </a:t>
            </a:r>
            <a:r>
              <a:rPr lang="en-US" dirty="0" err="1" smtClean="0"/>
              <a:t>aantallen</a:t>
            </a:r>
            <a:r>
              <a:rPr lang="en-US" dirty="0" smtClean="0"/>
              <a:t> </a:t>
            </a:r>
            <a:r>
              <a:rPr lang="en-US" dirty="0" smtClean="0">
                <a:solidFill>
                  <a:schemeClr val="tx2">
                    <a:lumMod val="60000"/>
                    <a:lumOff val="40000"/>
                  </a:schemeClr>
                </a:solidFill>
              </a:rPr>
              <a:t>requests</a:t>
            </a:r>
            <a:r>
              <a:rPr lang="en-US" dirty="0" smtClean="0"/>
              <a:t>, </a:t>
            </a:r>
            <a:r>
              <a:rPr lang="en-US" dirty="0" err="1" smtClean="0"/>
              <a:t>veel</a:t>
            </a:r>
            <a:r>
              <a:rPr lang="en-US" dirty="0" smtClean="0"/>
              <a:t> </a:t>
            </a:r>
            <a:r>
              <a:rPr lang="en-US" dirty="0" smtClean="0">
                <a:solidFill>
                  <a:schemeClr val="tx2">
                    <a:lumMod val="60000"/>
                    <a:lumOff val="40000"/>
                  </a:schemeClr>
                </a:solidFill>
              </a:rPr>
              <a:t>data-</a:t>
            </a:r>
            <a:r>
              <a:rPr lang="en-US" dirty="0" err="1" smtClean="0">
                <a:solidFill>
                  <a:schemeClr val="tx2">
                    <a:lumMod val="60000"/>
                    <a:lumOff val="40000"/>
                  </a:schemeClr>
                </a:solidFill>
              </a:rPr>
              <a:t>verkeer</a:t>
            </a:r>
            <a:r>
              <a:rPr lang="en-US" dirty="0" smtClean="0"/>
              <a:t>, </a:t>
            </a:r>
            <a:r>
              <a:rPr lang="en-US" dirty="0" err="1" smtClean="0"/>
              <a:t>snelle</a:t>
            </a:r>
            <a:r>
              <a:rPr lang="en-US" dirty="0" smtClean="0"/>
              <a:t> </a:t>
            </a:r>
            <a:r>
              <a:rPr lang="en-US" dirty="0" smtClean="0">
                <a:solidFill>
                  <a:schemeClr val="tx2">
                    <a:lumMod val="60000"/>
                    <a:lumOff val="40000"/>
                  </a:schemeClr>
                </a:solidFill>
              </a:rPr>
              <a:t>response-</a:t>
            </a:r>
            <a:r>
              <a:rPr lang="en-US" dirty="0" err="1" smtClean="0">
                <a:solidFill>
                  <a:schemeClr val="tx2">
                    <a:lumMod val="60000"/>
                    <a:lumOff val="40000"/>
                  </a:schemeClr>
                </a:solidFill>
              </a:rPr>
              <a:t>tijden</a:t>
            </a:r>
            <a:r>
              <a:rPr lang="en-US" dirty="0" smtClean="0"/>
              <a:t>, </a:t>
            </a:r>
            <a:r>
              <a:rPr lang="en-US" dirty="0" err="1" smtClean="0"/>
              <a:t>veel</a:t>
            </a:r>
            <a:r>
              <a:rPr lang="en-US" dirty="0" smtClean="0"/>
              <a:t> </a:t>
            </a:r>
            <a:r>
              <a:rPr lang="en-US" dirty="0" smtClean="0">
                <a:solidFill>
                  <a:schemeClr val="tx2">
                    <a:lumMod val="60000"/>
                    <a:lumOff val="40000"/>
                  </a:schemeClr>
                </a:solidFill>
              </a:rPr>
              <a:t>data</a:t>
            </a:r>
            <a:r>
              <a:rPr lang="en-US" dirty="0" smtClean="0"/>
              <a:t>, </a:t>
            </a:r>
            <a:r>
              <a:rPr lang="en-US" dirty="0" err="1" smtClean="0"/>
              <a:t>vrijwel</a:t>
            </a:r>
            <a:r>
              <a:rPr lang="en-US" dirty="0" smtClean="0"/>
              <a:t> </a:t>
            </a:r>
            <a:r>
              <a:rPr lang="en-US" dirty="0" smtClean="0">
                <a:solidFill>
                  <a:schemeClr val="tx2">
                    <a:lumMod val="60000"/>
                    <a:lumOff val="40000"/>
                  </a:schemeClr>
                </a:solidFill>
              </a:rPr>
              <a:t>real-time</a:t>
            </a:r>
            <a:r>
              <a:rPr lang="en-US" dirty="0" smtClean="0"/>
              <a:t> </a:t>
            </a:r>
            <a:r>
              <a:rPr lang="en-US" dirty="0" err="1" smtClean="0"/>
              <a:t>verwerking</a:t>
            </a:r>
            <a:r>
              <a:rPr lang="en-US" dirty="0" smtClean="0"/>
              <a:t>, etc.</a:t>
            </a:r>
            <a:endParaRPr lang="en-US" dirty="0"/>
          </a:p>
        </p:txBody>
      </p:sp>
      <p:sp>
        <p:nvSpPr>
          <p:cNvPr id="3" name="Title 2"/>
          <p:cNvSpPr>
            <a:spLocks noGrp="1"/>
          </p:cNvSpPr>
          <p:nvPr>
            <p:ph type="title"/>
          </p:nvPr>
        </p:nvSpPr>
        <p:spPr/>
        <p:txBody>
          <a:bodyPr/>
          <a:lstStyle/>
          <a:p>
            <a:r>
              <a:rPr lang="en-US" dirty="0" smtClean="0"/>
              <a:t>Web Scale</a:t>
            </a:r>
            <a:endParaRPr lang="en-US" dirty="0"/>
          </a:p>
        </p:txBody>
      </p:sp>
    </p:spTree>
    <p:extLst>
      <p:ext uri="{BB962C8B-B14F-4D97-AF65-F5344CB8AC3E}">
        <p14:creationId xmlns:p14="http://schemas.microsoft.com/office/powerpoint/2010/main" val="2617791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technology</a:t>
            </a:r>
          </a:p>
          <a:p>
            <a:pPr marL="4572000" lvl="0" indent="-4572000">
              <a:spcBef>
                <a:spcPts val="600"/>
              </a:spcBef>
              <a:spcAft>
                <a:spcPts val="0"/>
              </a:spcAft>
              <a:buClr>
                <a:srgbClr val="FFFFFF"/>
              </a:buClr>
              <a:buSzPct val="100000"/>
              <a:buNone/>
            </a:pPr>
            <a:endParaRPr lang="en-US" sz="2400" dirty="0" smtClean="0">
              <a:solidFill>
                <a:srgbClr val="FFFFFF"/>
              </a:solidFill>
            </a:endParaRPr>
          </a:p>
          <a:p>
            <a:pPr marL="4572000" lvl="0" indent="-4572000">
              <a:spcBef>
                <a:spcPts val="600"/>
              </a:spcBef>
              <a:spcAft>
                <a:spcPts val="0"/>
              </a:spcAft>
              <a:buClr>
                <a:srgbClr val="FFFFFF"/>
              </a:buClr>
              <a:buSzPct val="100000"/>
              <a:buNone/>
            </a:pPr>
            <a:r>
              <a:rPr lang="en-US" sz="2000" dirty="0" smtClean="0">
                <a:solidFill>
                  <a:srgbClr val="FFFFFF"/>
                </a:solidFill>
              </a:rPr>
              <a:t>Real </a:t>
            </a:r>
            <a:r>
              <a:rPr lang="en-US" sz="2000" dirty="0">
                <a:solidFill>
                  <a:srgbClr val="FFFFFF"/>
                </a:solidFill>
              </a:rPr>
              <a:t>time messaging	</a:t>
            </a:r>
            <a:r>
              <a:rPr lang="en-US" sz="2000" dirty="0" err="1" smtClean="0">
                <a:solidFill>
                  <a:srgbClr val="FFFFFF"/>
                </a:solidFill>
              </a:rPr>
              <a:t>HBase</a:t>
            </a:r>
            <a:r>
              <a:rPr lang="en-US" sz="2000" dirty="0">
                <a:solidFill>
                  <a:srgbClr val="FFFFFF"/>
                </a:solidFill>
              </a:rPr>
              <a:t>, Hadoop family</a:t>
            </a:r>
          </a:p>
          <a:p>
            <a:pPr marL="4572000" lvl="0" indent="-4572000">
              <a:spcBef>
                <a:spcPts val="600"/>
              </a:spcBef>
              <a:spcAft>
                <a:spcPts val="0"/>
              </a:spcAft>
              <a:buClr>
                <a:srgbClr val="FFFFFF"/>
              </a:buClr>
              <a:buSzPct val="100000"/>
              <a:buNone/>
            </a:pPr>
            <a:r>
              <a:rPr lang="en-US" sz="2000" dirty="0">
                <a:solidFill>
                  <a:srgbClr val="FFFFFF"/>
                </a:solidFill>
              </a:rPr>
              <a:t>Photo Store Server	Haystack</a:t>
            </a:r>
          </a:p>
          <a:p>
            <a:pPr marL="4572000" lvl="0" indent="-4572000">
              <a:spcBef>
                <a:spcPts val="600"/>
              </a:spcBef>
              <a:spcAft>
                <a:spcPts val="0"/>
              </a:spcAft>
              <a:buClr>
                <a:srgbClr val="FFFFFF"/>
              </a:buClr>
              <a:buSzPct val="100000"/>
              <a:buNone/>
            </a:pPr>
            <a:r>
              <a:rPr lang="en-US" sz="2000" dirty="0" err="1">
                <a:solidFill>
                  <a:srgbClr val="FFFFFF"/>
                </a:solidFill>
              </a:rPr>
              <a:t>Hoge</a:t>
            </a:r>
            <a:r>
              <a:rPr lang="en-US" sz="2000" dirty="0">
                <a:solidFill>
                  <a:srgbClr val="FFFFFF"/>
                </a:solidFill>
              </a:rPr>
              <a:t> (query) performance </a:t>
            </a:r>
            <a:r>
              <a:rPr lang="en-US" sz="2000" dirty="0" smtClean="0">
                <a:solidFill>
                  <a:srgbClr val="FFFFFF"/>
                </a:solidFill>
              </a:rPr>
              <a:t>Frontend	</a:t>
            </a:r>
            <a:r>
              <a:rPr lang="en-US" sz="2000" dirty="0" err="1" smtClean="0">
                <a:solidFill>
                  <a:srgbClr val="FFFFFF"/>
                </a:solidFill>
              </a:rPr>
              <a:t>Memcached</a:t>
            </a:r>
            <a:endParaRPr lang="en-US" sz="2000" dirty="0">
              <a:solidFill>
                <a:srgbClr val="FFFFFF"/>
              </a:solidFill>
            </a:endParaRPr>
          </a:p>
          <a:p>
            <a:pPr marL="4910138" lvl="0" indent="-4910138">
              <a:spcBef>
                <a:spcPts val="600"/>
              </a:spcBef>
              <a:spcAft>
                <a:spcPts val="0"/>
              </a:spcAft>
              <a:buClr>
                <a:srgbClr val="FFFFFF"/>
              </a:buClr>
              <a:buSzPct val="100000"/>
              <a:buNone/>
              <a:tabLst>
                <a:tab pos="4572000" algn="l"/>
              </a:tabLst>
            </a:pPr>
            <a:r>
              <a:rPr lang="en-US" sz="2000" dirty="0" err="1">
                <a:solidFill>
                  <a:srgbClr val="FFFFFF"/>
                </a:solidFill>
              </a:rPr>
              <a:t>Nieuws</a:t>
            </a:r>
            <a:r>
              <a:rPr lang="en-US" sz="2000" dirty="0">
                <a:solidFill>
                  <a:srgbClr val="FFFFFF"/>
                </a:solidFill>
              </a:rPr>
              <a:t> feed	Data </a:t>
            </a:r>
            <a:r>
              <a:rPr lang="en-US" sz="2000" dirty="0" err="1">
                <a:solidFill>
                  <a:srgbClr val="FFFFFF"/>
                </a:solidFill>
              </a:rPr>
              <a:t>uit</a:t>
            </a:r>
            <a:r>
              <a:rPr lang="en-US" sz="2000" dirty="0">
                <a:solidFill>
                  <a:srgbClr val="FFFFFF"/>
                </a:solidFill>
              </a:rPr>
              <a:t> DB, </a:t>
            </a:r>
            <a:r>
              <a:rPr lang="en-US" sz="2000" dirty="0" err="1">
                <a:solidFill>
                  <a:srgbClr val="FFFFFF"/>
                </a:solidFill>
              </a:rPr>
              <a:t>gesorteerd</a:t>
            </a:r>
            <a:r>
              <a:rPr lang="en-US" sz="2000" dirty="0">
                <a:solidFill>
                  <a:srgbClr val="FFFFFF"/>
                </a:solidFill>
              </a:rPr>
              <a:t> door </a:t>
            </a:r>
            <a:r>
              <a:rPr lang="en-US" sz="2000" dirty="0" err="1">
                <a:solidFill>
                  <a:srgbClr val="FFFFFF"/>
                </a:solidFill>
              </a:rPr>
              <a:t>EdgeRank</a:t>
            </a:r>
            <a:r>
              <a:rPr lang="en-US" sz="2000" dirty="0">
                <a:solidFill>
                  <a:srgbClr val="FFFFFF"/>
                </a:solidFill>
              </a:rPr>
              <a:t> (2011)</a:t>
            </a:r>
          </a:p>
          <a:p>
            <a:pPr marL="4572000" lvl="0" indent="-4572000">
              <a:spcBef>
                <a:spcPts val="600"/>
              </a:spcBef>
              <a:spcAft>
                <a:spcPts val="0"/>
              </a:spcAft>
              <a:buClr>
                <a:srgbClr val="FFFFFF"/>
              </a:buClr>
              <a:buSzPct val="100000"/>
              <a:buNone/>
            </a:pPr>
            <a:r>
              <a:rPr lang="en-US" sz="2000" dirty="0">
                <a:solidFill>
                  <a:srgbClr val="FFFFFF"/>
                </a:solidFill>
              </a:rPr>
              <a:t>Email search	Cassandra</a:t>
            </a:r>
          </a:p>
          <a:p>
            <a:pPr marL="4572000" lvl="0" indent="-4572000">
              <a:spcBef>
                <a:spcPts val="600"/>
              </a:spcBef>
              <a:spcAft>
                <a:spcPts val="0"/>
              </a:spcAft>
              <a:buClr>
                <a:srgbClr val="FFFFFF"/>
              </a:buClr>
              <a:buSzPct val="100000"/>
              <a:buNone/>
            </a:pPr>
            <a:r>
              <a:rPr lang="en-US" sz="2000" dirty="0">
                <a:solidFill>
                  <a:srgbClr val="FFFFFF"/>
                </a:solidFill>
              </a:rPr>
              <a:t>Post search	</a:t>
            </a:r>
            <a:r>
              <a:rPr lang="en-US" sz="2000" dirty="0" err="1">
                <a:solidFill>
                  <a:srgbClr val="FFFFFF"/>
                </a:solidFill>
              </a:rPr>
              <a:t>HBase</a:t>
            </a:r>
            <a:endParaRPr lang="en-US" sz="2000" dirty="0">
              <a:solidFill>
                <a:srgbClr val="FFFFFF"/>
              </a:solidFill>
            </a:endParaRPr>
          </a:p>
          <a:p>
            <a:pPr marL="4572000" lvl="0" indent="-4572000">
              <a:spcBef>
                <a:spcPts val="600"/>
              </a:spcBef>
              <a:spcAft>
                <a:spcPts val="0"/>
              </a:spcAft>
              <a:buClr>
                <a:srgbClr val="FFFFFF"/>
              </a:buClr>
              <a:buSzPct val="100000"/>
              <a:buNone/>
            </a:pPr>
            <a:r>
              <a:rPr lang="en-US" sz="2000" dirty="0">
                <a:solidFill>
                  <a:srgbClr val="FFFFFF"/>
                </a:solidFill>
              </a:rPr>
              <a:t>Remote Procedure Calls	Thrift</a:t>
            </a:r>
          </a:p>
          <a:p>
            <a:pPr marL="4572000" lvl="0" indent="-4572000">
              <a:spcBef>
                <a:spcPts val="600"/>
              </a:spcBef>
              <a:spcAft>
                <a:spcPts val="0"/>
              </a:spcAft>
              <a:buClr>
                <a:srgbClr val="FFFFFF"/>
              </a:buClr>
              <a:buSzPct val="100000"/>
              <a:buNone/>
            </a:pPr>
            <a:r>
              <a:rPr lang="en-US" sz="2000" dirty="0">
                <a:solidFill>
                  <a:srgbClr val="FFFFFF"/>
                </a:solidFill>
              </a:rPr>
              <a:t>Log analyses	Hadoop</a:t>
            </a:r>
          </a:p>
          <a:p>
            <a:pPr marL="4572000" lvl="0" indent="-4572000">
              <a:spcBef>
                <a:spcPts val="600"/>
              </a:spcBef>
              <a:spcAft>
                <a:spcPts val="0"/>
              </a:spcAft>
              <a:buClr>
                <a:srgbClr val="FFFFFF"/>
              </a:buClr>
              <a:buSzPct val="100000"/>
              <a:buNone/>
            </a:pPr>
            <a:r>
              <a:rPr lang="en-US" sz="2000" dirty="0">
                <a:solidFill>
                  <a:srgbClr val="FFFFFF"/>
                </a:solidFill>
              </a:rPr>
              <a:t>Logging	Scribe </a:t>
            </a:r>
            <a:r>
              <a:rPr lang="en-US" sz="2000" dirty="0" smtClean="0">
                <a:solidFill>
                  <a:srgbClr val="FFFFFF"/>
                </a:solidFill>
              </a:rPr>
              <a:t>(</a:t>
            </a:r>
            <a:r>
              <a:rPr lang="en-US" sz="2000" dirty="0" err="1" smtClean="0">
                <a:solidFill>
                  <a:srgbClr val="FFFFFF"/>
                </a:solidFill>
              </a:rPr>
              <a:t>gebaseerd</a:t>
            </a:r>
            <a:r>
              <a:rPr lang="en-US" sz="2000" dirty="0" smtClean="0">
                <a:solidFill>
                  <a:srgbClr val="FFFFFF"/>
                </a:solidFill>
              </a:rPr>
              <a:t> op </a:t>
            </a:r>
            <a:r>
              <a:rPr lang="en-US" sz="2000" dirty="0">
                <a:solidFill>
                  <a:srgbClr val="FFFFFF"/>
                </a:solidFill>
              </a:rPr>
              <a:t>Thrift)</a:t>
            </a:r>
          </a:p>
          <a:p>
            <a:pPr marL="0" indent="0">
              <a:buNone/>
            </a:pPr>
            <a:endParaRPr lang="en-US" sz="2000" dirty="0" smtClean="0"/>
          </a:p>
        </p:txBody>
      </p:sp>
      <p:sp>
        <p:nvSpPr>
          <p:cNvPr id="3" name="Title 2"/>
          <p:cNvSpPr>
            <a:spLocks noGrp="1"/>
          </p:cNvSpPr>
          <p:nvPr>
            <p:ph type="title"/>
          </p:nvPr>
        </p:nvSpPr>
        <p:spPr/>
        <p:txBody>
          <a:bodyPr/>
          <a:lstStyle/>
          <a:p>
            <a:r>
              <a:rPr lang="en-US" dirty="0" smtClean="0"/>
              <a:t>Facebook</a:t>
            </a:r>
            <a:endParaRPr lang="en-US" dirty="0"/>
          </a:p>
        </p:txBody>
      </p:sp>
    </p:spTree>
    <p:extLst>
      <p:ext uri="{BB962C8B-B14F-4D97-AF65-F5344CB8AC3E}">
        <p14:creationId xmlns:p14="http://schemas.microsoft.com/office/powerpoint/2010/main" val="1777791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err="1" smtClean="0"/>
              <a:t>Conclusie</a:t>
            </a:r>
            <a:endParaRPr lang="en-US" dirty="0" smtClean="0"/>
          </a:p>
          <a:p>
            <a:pPr marL="0" indent="0">
              <a:buNone/>
            </a:pPr>
            <a:endParaRPr lang="en-US" sz="2400" dirty="0" smtClean="0"/>
          </a:p>
          <a:p>
            <a:pPr marL="0" indent="0">
              <a:buClr>
                <a:srgbClr val="FFFFFF"/>
              </a:buClr>
              <a:buSzPct val="100000"/>
              <a:buNone/>
            </a:pPr>
            <a:r>
              <a:rPr lang="en-US" sz="2400" dirty="0">
                <a:solidFill>
                  <a:srgbClr val="FFFFFF"/>
                </a:solidFill>
              </a:rPr>
              <a:t>Open source tooling</a:t>
            </a:r>
          </a:p>
          <a:p>
            <a:pPr marL="914400" lvl="1" indent="-317500">
              <a:spcBef>
                <a:spcPts val="0"/>
              </a:spcBef>
              <a:buClr>
                <a:srgbClr val="FFFFFF"/>
              </a:buClr>
              <a:buSzPct val="100000"/>
              <a:buFont typeface="Calibri"/>
              <a:buChar char="‐"/>
            </a:pPr>
            <a:r>
              <a:rPr lang="en-US" sz="2400" dirty="0" err="1">
                <a:solidFill>
                  <a:srgbClr val="FFFFFF"/>
                </a:solidFill>
              </a:rPr>
              <a:t>gebruik</a:t>
            </a:r>
            <a:endParaRPr lang="en-US" sz="2400" dirty="0">
              <a:solidFill>
                <a:srgbClr val="FFFFFF"/>
              </a:solidFill>
            </a:endParaRPr>
          </a:p>
          <a:p>
            <a:pPr marL="914400" lvl="1" indent="-317500">
              <a:spcBef>
                <a:spcPts val="0"/>
              </a:spcBef>
              <a:buClr>
                <a:srgbClr val="FFFFFF"/>
              </a:buClr>
              <a:buSzPct val="100000"/>
              <a:buFont typeface="Calibri"/>
              <a:buChar char="‐"/>
            </a:pPr>
            <a:r>
              <a:rPr lang="en-US" sz="2400" dirty="0" err="1">
                <a:solidFill>
                  <a:srgbClr val="FFFFFF"/>
                </a:solidFill>
              </a:rPr>
              <a:t>contributie</a:t>
            </a:r>
            <a:endParaRPr lang="en-US" sz="2400" dirty="0">
              <a:solidFill>
                <a:srgbClr val="FFFFFF"/>
              </a:solidFill>
            </a:endParaRPr>
          </a:p>
          <a:p>
            <a:endParaRPr lang="en-US" sz="2400" dirty="0">
              <a:solidFill>
                <a:srgbClr val="FFFFFF"/>
              </a:solidFill>
            </a:endParaRPr>
          </a:p>
          <a:p>
            <a:pPr marL="0" indent="0">
              <a:buClr>
                <a:srgbClr val="FFFFFF"/>
              </a:buClr>
              <a:buSzPct val="100000"/>
              <a:buNone/>
            </a:pPr>
            <a:r>
              <a:rPr lang="en-US" sz="2400" dirty="0">
                <a:solidFill>
                  <a:srgbClr val="FFFFFF"/>
                </a:solidFill>
              </a:rPr>
              <a:t>Best fit per service</a:t>
            </a:r>
          </a:p>
          <a:p>
            <a:pPr marL="914400" lvl="1" indent="-317500">
              <a:spcBef>
                <a:spcPts val="0"/>
              </a:spcBef>
              <a:buClr>
                <a:srgbClr val="FFFFFF"/>
              </a:buClr>
              <a:buSzPct val="100000"/>
              <a:buFont typeface="Calibri"/>
              <a:buChar char="‐"/>
            </a:pPr>
            <a:r>
              <a:rPr lang="en-US" sz="2400" dirty="0" err="1">
                <a:solidFill>
                  <a:srgbClr val="FFFFFF"/>
                </a:solidFill>
              </a:rPr>
              <a:t>Koppelingen</a:t>
            </a:r>
            <a:r>
              <a:rPr lang="en-US" sz="2400" dirty="0">
                <a:solidFill>
                  <a:srgbClr val="FFFFFF"/>
                </a:solidFill>
              </a:rPr>
              <a:t> met Apache Thrift</a:t>
            </a:r>
          </a:p>
          <a:p>
            <a:endParaRPr lang="en-US" sz="2400" dirty="0">
              <a:solidFill>
                <a:srgbClr val="FFFFFF"/>
              </a:solidFill>
            </a:endParaRPr>
          </a:p>
          <a:p>
            <a:pPr marL="0" indent="0">
              <a:buClr>
                <a:srgbClr val="FFFFFF"/>
              </a:buClr>
              <a:buSzPct val="100000"/>
              <a:buNone/>
            </a:pPr>
            <a:r>
              <a:rPr lang="en-US" sz="2400" dirty="0">
                <a:solidFill>
                  <a:srgbClr val="FFFFFF"/>
                </a:solidFill>
              </a:rPr>
              <a:t>Hadoop family</a:t>
            </a:r>
          </a:p>
          <a:p>
            <a:pPr marL="914400" lvl="1" indent="-317500">
              <a:spcBef>
                <a:spcPts val="0"/>
              </a:spcBef>
              <a:buClr>
                <a:srgbClr val="FFFFFF"/>
              </a:buClr>
              <a:buSzPct val="100000"/>
              <a:buFont typeface="Calibri"/>
              <a:buChar char="‐"/>
            </a:pPr>
            <a:r>
              <a:rPr lang="en-US" sz="2400" dirty="0">
                <a:solidFill>
                  <a:srgbClr val="FFFFFF"/>
                </a:solidFill>
              </a:rPr>
              <a:t>Eigen tooling: Wormhole</a:t>
            </a:r>
          </a:p>
        </p:txBody>
      </p:sp>
      <p:sp>
        <p:nvSpPr>
          <p:cNvPr id="3" name="Title 2"/>
          <p:cNvSpPr>
            <a:spLocks noGrp="1"/>
          </p:cNvSpPr>
          <p:nvPr>
            <p:ph type="title"/>
          </p:nvPr>
        </p:nvSpPr>
        <p:spPr/>
        <p:txBody>
          <a:bodyPr/>
          <a:lstStyle/>
          <a:p>
            <a:r>
              <a:rPr lang="en-US" dirty="0" smtClean="0"/>
              <a:t>Facebook</a:t>
            </a:r>
            <a:endParaRPr lang="en-US" dirty="0"/>
          </a:p>
        </p:txBody>
      </p:sp>
    </p:spTree>
    <p:extLst>
      <p:ext uri="{BB962C8B-B14F-4D97-AF65-F5344CB8AC3E}">
        <p14:creationId xmlns:p14="http://schemas.microsoft.com/office/powerpoint/2010/main" val="2776376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5ACEE"/>
        </a:solidFill>
        <a:effectLst/>
      </p:bgPr>
    </p:bg>
    <p:spTree>
      <p:nvGrpSpPr>
        <p:cNvPr id="1" name=""/>
        <p:cNvGrpSpPr/>
        <p:nvPr/>
      </p:nvGrpSpPr>
      <p:grpSpPr>
        <a:xfrm>
          <a:off x="0" y="0"/>
          <a:ext cx="0" cy="0"/>
          <a:chOff x="0" y="0"/>
          <a:chExt cx="0" cy="0"/>
        </a:xfrm>
      </p:grpSpPr>
      <p:pic>
        <p:nvPicPr>
          <p:cNvPr id="1026" name="Picture 2" descr="https://g.twimg.com/Twitter_logo_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1371600"/>
            <a:ext cx="4616087"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296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smtClean="0"/>
          </a:p>
          <a:p>
            <a:pPr marL="0" indent="0">
              <a:buNone/>
            </a:pPr>
            <a:endParaRPr lang="en-US" sz="2400" dirty="0" smtClean="0"/>
          </a:p>
        </p:txBody>
      </p:sp>
      <p:sp>
        <p:nvSpPr>
          <p:cNvPr id="3" name="Title 2"/>
          <p:cNvSpPr>
            <a:spLocks noGrp="1"/>
          </p:cNvSpPr>
          <p:nvPr>
            <p:ph type="title"/>
          </p:nvPr>
        </p:nvSpPr>
        <p:spPr/>
        <p:txBody>
          <a:bodyPr/>
          <a:lstStyle/>
          <a:p>
            <a:r>
              <a:rPr lang="en-US" dirty="0" smtClean="0"/>
              <a:t>Twitter</a:t>
            </a:r>
            <a:endParaRPr lang="en-US" dirty="0"/>
          </a:p>
        </p:txBody>
      </p:sp>
      <p:grpSp>
        <p:nvGrpSpPr>
          <p:cNvPr id="4" name="Shape 256"/>
          <p:cNvGrpSpPr/>
          <p:nvPr/>
        </p:nvGrpSpPr>
        <p:grpSpPr>
          <a:xfrm>
            <a:off x="468682" y="1846575"/>
            <a:ext cx="7931475" cy="936078"/>
            <a:chOff x="619325" y="679637"/>
            <a:chExt cx="7931475" cy="936078"/>
          </a:xfrm>
        </p:grpSpPr>
        <p:grpSp>
          <p:nvGrpSpPr>
            <p:cNvPr id="5" name="Shape 257"/>
            <p:cNvGrpSpPr/>
            <p:nvPr/>
          </p:nvGrpSpPr>
          <p:grpSpPr>
            <a:xfrm>
              <a:off x="805148" y="1056807"/>
              <a:ext cx="7502921" cy="558908"/>
              <a:chOff x="3754896" y="2466950"/>
              <a:chExt cx="4789302" cy="558908"/>
            </a:xfrm>
          </p:grpSpPr>
          <p:cxnSp>
            <p:nvCxnSpPr>
              <p:cNvPr id="8" name="Shape 258"/>
              <p:cNvCxnSpPr/>
              <p:nvPr/>
            </p:nvCxnSpPr>
            <p:spPr>
              <a:xfrm rot="10800000" flipH="1">
                <a:off x="4353694" y="2734699"/>
                <a:ext cx="3623779" cy="11691"/>
              </a:xfrm>
              <a:prstGeom prst="straightConnector1">
                <a:avLst/>
              </a:prstGeom>
              <a:noFill/>
              <a:ln w="19050" cap="flat">
                <a:solidFill>
                  <a:srgbClr val="38761D"/>
                </a:solidFill>
                <a:prstDash val="solid"/>
                <a:round/>
                <a:headEnd type="none" w="med" len="med"/>
                <a:tailEnd type="triangle" w="lg" len="lg"/>
              </a:ln>
            </p:spPr>
          </p:cxnSp>
          <p:sp>
            <p:nvSpPr>
              <p:cNvPr id="9" name="Shape 259"/>
              <p:cNvSpPr/>
              <p:nvPr/>
            </p:nvSpPr>
            <p:spPr>
              <a:xfrm>
                <a:off x="3754896" y="2614241"/>
                <a:ext cx="598799" cy="264300"/>
              </a:xfrm>
              <a:prstGeom prst="rect">
                <a:avLst/>
              </a:prstGeom>
              <a:solidFill>
                <a:srgbClr val="93C47D"/>
              </a:solidFill>
              <a:ln w="9525" cap="flat">
                <a:solidFill>
                  <a:srgbClr val="38761D"/>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grpSp>
            <p:nvGrpSpPr>
              <p:cNvPr id="10" name="Shape 260"/>
              <p:cNvGrpSpPr/>
              <p:nvPr/>
            </p:nvGrpSpPr>
            <p:grpSpPr>
              <a:xfrm>
                <a:off x="7977350" y="2466950"/>
                <a:ext cx="566849" cy="558908"/>
                <a:chOff x="7977350" y="2602550"/>
                <a:chExt cx="566849" cy="558908"/>
              </a:xfrm>
            </p:grpSpPr>
            <p:sp>
              <p:nvSpPr>
                <p:cNvPr id="11" name="Shape 261"/>
                <p:cNvSpPr/>
                <p:nvPr/>
              </p:nvSpPr>
              <p:spPr>
                <a:xfrm>
                  <a:off x="7977350" y="2602550"/>
                  <a:ext cx="170099" cy="264300"/>
                </a:xfrm>
                <a:prstGeom prst="rect">
                  <a:avLst/>
                </a:prstGeom>
                <a:solidFill>
                  <a:srgbClr val="93C47D"/>
                </a:solidFill>
                <a:ln w="9525" cap="flat">
                  <a:solidFill>
                    <a:srgbClr val="38761D"/>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2" name="Shape 262"/>
                <p:cNvSpPr/>
                <p:nvPr/>
              </p:nvSpPr>
              <p:spPr>
                <a:xfrm>
                  <a:off x="8175725" y="2602550"/>
                  <a:ext cx="170099" cy="264300"/>
                </a:xfrm>
                <a:prstGeom prst="rect">
                  <a:avLst/>
                </a:prstGeom>
                <a:solidFill>
                  <a:srgbClr val="93C47D"/>
                </a:solidFill>
                <a:ln w="9525" cap="flat">
                  <a:solidFill>
                    <a:srgbClr val="38761D"/>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3" name="Shape 263"/>
                <p:cNvSpPr/>
                <p:nvPr/>
              </p:nvSpPr>
              <p:spPr>
                <a:xfrm>
                  <a:off x="8374100" y="2602550"/>
                  <a:ext cx="170099" cy="264300"/>
                </a:xfrm>
                <a:prstGeom prst="rect">
                  <a:avLst/>
                </a:prstGeom>
                <a:solidFill>
                  <a:srgbClr val="93C47D"/>
                </a:solidFill>
                <a:ln w="9525" cap="flat">
                  <a:solidFill>
                    <a:srgbClr val="38761D"/>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4" name="Shape 264"/>
                <p:cNvSpPr/>
                <p:nvPr/>
              </p:nvSpPr>
              <p:spPr>
                <a:xfrm>
                  <a:off x="7977350" y="2897158"/>
                  <a:ext cx="170099" cy="264300"/>
                </a:xfrm>
                <a:prstGeom prst="rect">
                  <a:avLst/>
                </a:prstGeom>
                <a:solidFill>
                  <a:srgbClr val="93C47D"/>
                </a:solidFill>
                <a:ln w="9525" cap="flat">
                  <a:solidFill>
                    <a:srgbClr val="38761D"/>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5" name="Shape 265"/>
                <p:cNvSpPr/>
                <p:nvPr/>
              </p:nvSpPr>
              <p:spPr>
                <a:xfrm>
                  <a:off x="8175725" y="2897158"/>
                  <a:ext cx="170099" cy="264300"/>
                </a:xfrm>
                <a:prstGeom prst="rect">
                  <a:avLst/>
                </a:prstGeom>
                <a:solidFill>
                  <a:srgbClr val="93C47D"/>
                </a:solidFill>
                <a:ln w="9525" cap="flat">
                  <a:solidFill>
                    <a:srgbClr val="38761D"/>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6" name="Shape 266"/>
                <p:cNvSpPr/>
                <p:nvPr/>
              </p:nvSpPr>
              <p:spPr>
                <a:xfrm>
                  <a:off x="8374100" y="2897158"/>
                  <a:ext cx="170099" cy="264300"/>
                </a:xfrm>
                <a:prstGeom prst="rect">
                  <a:avLst/>
                </a:prstGeom>
                <a:solidFill>
                  <a:srgbClr val="93C47D"/>
                </a:solidFill>
                <a:ln w="9525" cap="flat">
                  <a:solidFill>
                    <a:srgbClr val="38761D"/>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grpSp>
        </p:grpSp>
        <p:sp>
          <p:nvSpPr>
            <p:cNvPr id="6" name="Shape 267"/>
            <p:cNvSpPr txBox="1"/>
            <p:nvPr/>
          </p:nvSpPr>
          <p:spPr>
            <a:xfrm>
              <a:off x="7173500" y="679637"/>
              <a:ext cx="1377300" cy="457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F3F3F3"/>
                  </a:solidFill>
                  <a:latin typeface="Calibri"/>
                  <a:ea typeface="Calibri"/>
                  <a:cs typeface="Calibri"/>
                  <a:sym typeface="Calibri"/>
                  <a:rtl val="0"/>
                </a:rPr>
                <a:t>Services</a:t>
              </a:r>
            </a:p>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7" name="Shape 268"/>
            <p:cNvSpPr txBox="1"/>
            <p:nvPr/>
          </p:nvSpPr>
          <p:spPr>
            <a:xfrm>
              <a:off x="619325" y="794762"/>
              <a:ext cx="1377300" cy="457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F3F3F3"/>
                  </a:solidFill>
                  <a:latin typeface="Calibri"/>
                  <a:ea typeface="Calibri"/>
                  <a:cs typeface="Calibri"/>
                  <a:sym typeface="Calibri"/>
                  <a:rtl val="0"/>
                </a:rPr>
                <a:t>Monolith</a:t>
              </a:r>
            </a:p>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grpSp>
      <p:cxnSp>
        <p:nvCxnSpPr>
          <p:cNvPr id="17" name="Shape 242"/>
          <p:cNvCxnSpPr/>
          <p:nvPr/>
        </p:nvCxnSpPr>
        <p:spPr>
          <a:xfrm>
            <a:off x="656975" y="3429002"/>
            <a:ext cx="7502700" cy="0"/>
          </a:xfrm>
          <a:prstGeom prst="straightConnector1">
            <a:avLst/>
          </a:prstGeom>
          <a:noFill/>
          <a:ln w="9525" cap="flat">
            <a:solidFill>
              <a:srgbClr val="BF9000"/>
            </a:solidFill>
            <a:prstDash val="solid"/>
            <a:round/>
            <a:headEnd type="none" w="med" len="med"/>
            <a:tailEnd type="none" w="med" len="med"/>
          </a:ln>
        </p:spPr>
      </p:cxnSp>
      <p:sp>
        <p:nvSpPr>
          <p:cNvPr id="18" name="Shape 243"/>
          <p:cNvSpPr/>
          <p:nvPr/>
        </p:nvSpPr>
        <p:spPr>
          <a:xfrm>
            <a:off x="597050" y="3365252"/>
            <a:ext cx="127500" cy="127500"/>
          </a:xfrm>
          <a:prstGeom prst="ellipse">
            <a:avLst/>
          </a:prstGeom>
          <a:solidFill>
            <a:srgbClr val="FFD966"/>
          </a:solidFill>
          <a:ln w="19050" cap="flat">
            <a:solidFill>
              <a:srgbClr val="BF9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9" name="Shape 244"/>
          <p:cNvSpPr/>
          <p:nvPr/>
        </p:nvSpPr>
        <p:spPr>
          <a:xfrm>
            <a:off x="2842700" y="3365252"/>
            <a:ext cx="127500" cy="127500"/>
          </a:xfrm>
          <a:prstGeom prst="ellipse">
            <a:avLst/>
          </a:prstGeom>
          <a:solidFill>
            <a:srgbClr val="FFD966"/>
          </a:solidFill>
          <a:ln w="19050" cap="flat">
            <a:solidFill>
              <a:srgbClr val="BF9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20" name="Shape 245"/>
          <p:cNvSpPr/>
          <p:nvPr/>
        </p:nvSpPr>
        <p:spPr>
          <a:xfrm>
            <a:off x="8117200" y="3365252"/>
            <a:ext cx="127500" cy="127500"/>
          </a:xfrm>
          <a:prstGeom prst="ellipse">
            <a:avLst/>
          </a:prstGeom>
          <a:solidFill>
            <a:srgbClr val="FFD966"/>
          </a:solidFill>
          <a:ln w="19050" cap="flat">
            <a:solidFill>
              <a:srgbClr val="BF9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21" name="Shape 246"/>
          <p:cNvSpPr txBox="1"/>
          <p:nvPr/>
        </p:nvSpPr>
        <p:spPr>
          <a:xfrm>
            <a:off x="327800" y="2971802"/>
            <a:ext cx="666000" cy="457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F3F3F3"/>
                </a:solidFill>
                <a:latin typeface="Calibri"/>
                <a:ea typeface="Calibri"/>
                <a:cs typeface="Calibri"/>
                <a:sym typeface="Calibri"/>
                <a:rtl val="0"/>
              </a:rPr>
              <a:t>2007</a:t>
            </a:r>
          </a:p>
        </p:txBody>
      </p:sp>
      <p:sp>
        <p:nvSpPr>
          <p:cNvPr id="22" name="Shape 247"/>
          <p:cNvSpPr txBox="1"/>
          <p:nvPr/>
        </p:nvSpPr>
        <p:spPr>
          <a:xfrm>
            <a:off x="2573450" y="2971802"/>
            <a:ext cx="666000" cy="457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F3F3F3"/>
                </a:solidFill>
                <a:latin typeface="Calibri"/>
                <a:ea typeface="Calibri"/>
                <a:cs typeface="Calibri"/>
                <a:sym typeface="Calibri"/>
                <a:rtl val="0"/>
              </a:rPr>
              <a:t>2009</a:t>
            </a:r>
          </a:p>
        </p:txBody>
      </p:sp>
      <p:sp>
        <p:nvSpPr>
          <p:cNvPr id="23" name="Shape 248"/>
          <p:cNvSpPr txBox="1"/>
          <p:nvPr/>
        </p:nvSpPr>
        <p:spPr>
          <a:xfrm>
            <a:off x="7847950" y="2971802"/>
            <a:ext cx="666000" cy="457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F3F3F3"/>
                </a:solidFill>
                <a:latin typeface="Calibri"/>
                <a:ea typeface="Calibri"/>
                <a:cs typeface="Calibri"/>
                <a:sym typeface="Calibri"/>
                <a:rtl val="0"/>
              </a:rPr>
              <a:t>2014</a:t>
            </a:r>
          </a:p>
        </p:txBody>
      </p:sp>
      <p:grpSp>
        <p:nvGrpSpPr>
          <p:cNvPr id="24" name="Shape 249"/>
          <p:cNvGrpSpPr/>
          <p:nvPr/>
        </p:nvGrpSpPr>
        <p:grpSpPr>
          <a:xfrm>
            <a:off x="327800" y="3570527"/>
            <a:ext cx="2911650" cy="457200"/>
            <a:chOff x="457200" y="2421225"/>
            <a:chExt cx="2911650" cy="457200"/>
          </a:xfrm>
        </p:grpSpPr>
        <p:sp>
          <p:nvSpPr>
            <p:cNvPr id="25" name="Shape 250"/>
            <p:cNvSpPr txBox="1"/>
            <p:nvPr/>
          </p:nvSpPr>
          <p:spPr>
            <a:xfrm>
              <a:off x="457200" y="2421225"/>
              <a:ext cx="666000" cy="457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F3F3F3"/>
                  </a:solidFill>
                  <a:latin typeface="Calibri"/>
                  <a:ea typeface="Calibri"/>
                  <a:cs typeface="Calibri"/>
                  <a:sym typeface="Calibri"/>
                  <a:rtl val="0"/>
                </a:rPr>
                <a:t>Ruby</a:t>
              </a:r>
            </a:p>
          </p:txBody>
        </p:sp>
        <p:sp>
          <p:nvSpPr>
            <p:cNvPr id="26" name="Shape 251"/>
            <p:cNvSpPr txBox="1"/>
            <p:nvPr/>
          </p:nvSpPr>
          <p:spPr>
            <a:xfrm>
              <a:off x="2702850" y="2421225"/>
              <a:ext cx="666000" cy="457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F3F3F3"/>
                  </a:solidFill>
                  <a:latin typeface="Calibri"/>
                  <a:ea typeface="Calibri"/>
                  <a:cs typeface="Calibri"/>
                  <a:sym typeface="Calibri"/>
                  <a:rtl val="0"/>
                </a:rPr>
                <a:t>Scala</a:t>
              </a:r>
            </a:p>
          </p:txBody>
        </p:sp>
      </p:grpSp>
      <p:grpSp>
        <p:nvGrpSpPr>
          <p:cNvPr id="27" name="Shape 252"/>
          <p:cNvGrpSpPr/>
          <p:nvPr/>
        </p:nvGrpSpPr>
        <p:grpSpPr>
          <a:xfrm>
            <a:off x="152400" y="4093052"/>
            <a:ext cx="3431275" cy="783748"/>
            <a:chOff x="281800" y="2943750"/>
            <a:chExt cx="3431275" cy="783748"/>
          </a:xfrm>
        </p:grpSpPr>
        <p:sp>
          <p:nvSpPr>
            <p:cNvPr id="28" name="Shape 253"/>
            <p:cNvSpPr txBox="1"/>
            <p:nvPr/>
          </p:nvSpPr>
          <p:spPr>
            <a:xfrm>
              <a:off x="281800" y="2943750"/>
              <a:ext cx="1206299" cy="604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F3F3F3"/>
                  </a:solidFill>
                  <a:latin typeface="Calibri"/>
                  <a:ea typeface="Calibri"/>
                  <a:cs typeface="Calibri"/>
                  <a:sym typeface="Calibri"/>
                  <a:rtl val="0"/>
                </a:rPr>
                <a:t>200-300</a:t>
              </a:r>
            </a:p>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F3F3F3"/>
                  </a:solidFill>
                  <a:latin typeface="Calibri"/>
                  <a:ea typeface="Calibri"/>
                  <a:cs typeface="Calibri"/>
                  <a:sym typeface="Calibri"/>
                  <a:rtl val="0"/>
                </a:rPr>
                <a:t>req/sec-host</a:t>
              </a:r>
            </a:p>
          </p:txBody>
        </p:sp>
        <p:sp>
          <p:nvSpPr>
            <p:cNvPr id="29" name="Shape 254"/>
            <p:cNvSpPr txBox="1"/>
            <p:nvPr/>
          </p:nvSpPr>
          <p:spPr>
            <a:xfrm>
              <a:off x="2274875" y="2956200"/>
              <a:ext cx="1438200" cy="7712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F3F3F3"/>
                  </a:solidFill>
                  <a:latin typeface="Calibri"/>
                  <a:ea typeface="Calibri"/>
                  <a:cs typeface="Calibri"/>
                  <a:sym typeface="Calibri"/>
                  <a:rtl val="0"/>
                </a:rPr>
                <a:t>10.000-20.000</a:t>
              </a:r>
            </a:p>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F3F3F3"/>
                  </a:solidFill>
                  <a:latin typeface="Calibri"/>
                  <a:ea typeface="Calibri"/>
                  <a:cs typeface="Calibri"/>
                  <a:sym typeface="Calibri"/>
                  <a:rtl val="0"/>
                </a:rPr>
                <a:t>req/sec-host</a:t>
              </a:r>
            </a:p>
          </p:txBody>
        </p:sp>
      </p:grpSp>
    </p:spTree>
    <p:extLst>
      <p:ext uri="{BB962C8B-B14F-4D97-AF65-F5344CB8AC3E}">
        <p14:creationId xmlns:p14="http://schemas.microsoft.com/office/powerpoint/2010/main" val="105054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smtClean="0"/>
          </a:p>
          <a:p>
            <a:pPr marL="0" indent="0">
              <a:buNone/>
            </a:pPr>
            <a:endParaRPr lang="en-US" sz="2400" dirty="0" smtClean="0"/>
          </a:p>
        </p:txBody>
      </p:sp>
      <p:sp>
        <p:nvSpPr>
          <p:cNvPr id="3" name="Title 2"/>
          <p:cNvSpPr>
            <a:spLocks noGrp="1"/>
          </p:cNvSpPr>
          <p:nvPr>
            <p:ph type="title"/>
          </p:nvPr>
        </p:nvSpPr>
        <p:spPr/>
        <p:txBody>
          <a:bodyPr/>
          <a:lstStyle/>
          <a:p>
            <a:r>
              <a:rPr lang="en-US" dirty="0" smtClean="0"/>
              <a:t>Twitter</a:t>
            </a:r>
            <a:endParaRPr lang="en-US" dirty="0"/>
          </a:p>
        </p:txBody>
      </p:sp>
      <p:pic>
        <p:nvPicPr>
          <p:cNvPr id="30" name="Shape 274"/>
          <p:cNvPicPr preferRelativeResize="0"/>
          <p:nvPr/>
        </p:nvPicPr>
        <p:blipFill rotWithShape="1">
          <a:blip r:embed="rId3"/>
          <a:srcRect/>
          <a:stretch/>
        </p:blipFill>
        <p:spPr>
          <a:xfrm>
            <a:off x="6302547" y="2600102"/>
            <a:ext cx="490152" cy="552551"/>
          </a:xfrm>
          <a:prstGeom prst="rect">
            <a:avLst/>
          </a:prstGeom>
          <a:noFill/>
          <a:ln>
            <a:noFill/>
          </a:ln>
        </p:spPr>
      </p:pic>
      <p:sp>
        <p:nvSpPr>
          <p:cNvPr id="31" name="Shape 275"/>
          <p:cNvSpPr txBox="1"/>
          <p:nvPr/>
        </p:nvSpPr>
        <p:spPr>
          <a:xfrm>
            <a:off x="6026224" y="3068028"/>
            <a:ext cx="1042800" cy="457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1155CC"/>
              </a:buClr>
              <a:buSzPct val="25000"/>
              <a:buFont typeface="Arial"/>
              <a:buNone/>
            </a:pPr>
            <a:r>
              <a:rPr lang="nl" sz="1400" b="0" i="0" u="none" strike="noStrike" cap="none" baseline="0">
                <a:solidFill>
                  <a:srgbClr val="C9DAF8"/>
                </a:solidFill>
                <a:latin typeface="Arial"/>
                <a:ea typeface="Arial"/>
                <a:cs typeface="Arial"/>
                <a:sym typeface="Arial"/>
                <a:rtl val="0"/>
              </a:rPr>
              <a:t>Snowflake</a:t>
            </a:r>
          </a:p>
        </p:txBody>
      </p:sp>
      <p:grpSp>
        <p:nvGrpSpPr>
          <p:cNvPr id="32" name="Shape 276"/>
          <p:cNvGrpSpPr/>
          <p:nvPr/>
        </p:nvGrpSpPr>
        <p:grpSpPr>
          <a:xfrm>
            <a:off x="1552477" y="5199676"/>
            <a:ext cx="5231988" cy="797075"/>
            <a:chOff x="1120300" y="4071250"/>
            <a:chExt cx="5231988" cy="797075"/>
          </a:xfrm>
        </p:grpSpPr>
        <p:grpSp>
          <p:nvGrpSpPr>
            <p:cNvPr id="33" name="Shape 277"/>
            <p:cNvGrpSpPr/>
            <p:nvPr/>
          </p:nvGrpSpPr>
          <p:grpSpPr>
            <a:xfrm>
              <a:off x="1120300" y="4071250"/>
              <a:ext cx="5231988" cy="797075"/>
              <a:chOff x="1120300" y="4071250"/>
              <a:chExt cx="5231988" cy="797075"/>
            </a:xfrm>
          </p:grpSpPr>
          <p:grpSp>
            <p:nvGrpSpPr>
              <p:cNvPr id="35" name="Shape 278"/>
              <p:cNvGrpSpPr/>
              <p:nvPr/>
            </p:nvGrpSpPr>
            <p:grpSpPr>
              <a:xfrm>
                <a:off x="2428300" y="4074525"/>
                <a:ext cx="1307999" cy="793800"/>
                <a:chOff x="1026925" y="2762675"/>
                <a:chExt cx="1307999" cy="793800"/>
              </a:xfrm>
            </p:grpSpPr>
            <p:sp>
              <p:nvSpPr>
                <p:cNvPr id="51" name="Shape 279"/>
                <p:cNvSpPr/>
                <p:nvPr/>
              </p:nvSpPr>
              <p:spPr>
                <a:xfrm>
                  <a:off x="1026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52" name="Shape 280"/>
                <p:cNvSpPr/>
                <p:nvPr/>
              </p:nvSpPr>
              <p:spPr>
                <a:xfrm>
                  <a:off x="1353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53" name="Shape 281"/>
                <p:cNvSpPr/>
                <p:nvPr/>
              </p:nvSpPr>
              <p:spPr>
                <a:xfrm>
                  <a:off x="1680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54" name="Shape 282"/>
                <p:cNvSpPr/>
                <p:nvPr/>
              </p:nvSpPr>
              <p:spPr>
                <a:xfrm>
                  <a:off x="2007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grpSp>
          <p:grpSp>
            <p:nvGrpSpPr>
              <p:cNvPr id="36" name="Shape 283"/>
              <p:cNvGrpSpPr/>
              <p:nvPr/>
            </p:nvGrpSpPr>
            <p:grpSpPr>
              <a:xfrm>
                <a:off x="1120300" y="4074525"/>
                <a:ext cx="1307999" cy="793800"/>
                <a:chOff x="1026925" y="2762675"/>
                <a:chExt cx="1307999" cy="793800"/>
              </a:xfrm>
            </p:grpSpPr>
            <p:sp>
              <p:nvSpPr>
                <p:cNvPr id="47" name="Shape 284"/>
                <p:cNvSpPr/>
                <p:nvPr/>
              </p:nvSpPr>
              <p:spPr>
                <a:xfrm>
                  <a:off x="1026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48" name="Shape 285"/>
                <p:cNvSpPr/>
                <p:nvPr/>
              </p:nvSpPr>
              <p:spPr>
                <a:xfrm>
                  <a:off x="1353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49" name="Shape 286"/>
                <p:cNvSpPr/>
                <p:nvPr/>
              </p:nvSpPr>
              <p:spPr>
                <a:xfrm>
                  <a:off x="1680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50" name="Shape 287"/>
                <p:cNvSpPr/>
                <p:nvPr/>
              </p:nvSpPr>
              <p:spPr>
                <a:xfrm>
                  <a:off x="2007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grpSp>
          <p:grpSp>
            <p:nvGrpSpPr>
              <p:cNvPr id="37" name="Shape 288"/>
              <p:cNvGrpSpPr/>
              <p:nvPr/>
            </p:nvGrpSpPr>
            <p:grpSpPr>
              <a:xfrm>
                <a:off x="3736300" y="4071250"/>
                <a:ext cx="1307999" cy="793800"/>
                <a:chOff x="1026925" y="2762675"/>
                <a:chExt cx="1307999" cy="793800"/>
              </a:xfrm>
            </p:grpSpPr>
            <p:sp>
              <p:nvSpPr>
                <p:cNvPr id="43" name="Shape 289"/>
                <p:cNvSpPr/>
                <p:nvPr/>
              </p:nvSpPr>
              <p:spPr>
                <a:xfrm>
                  <a:off x="1026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44" name="Shape 290"/>
                <p:cNvSpPr/>
                <p:nvPr/>
              </p:nvSpPr>
              <p:spPr>
                <a:xfrm>
                  <a:off x="1353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45" name="Shape 291"/>
                <p:cNvSpPr/>
                <p:nvPr/>
              </p:nvSpPr>
              <p:spPr>
                <a:xfrm>
                  <a:off x="1680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46" name="Shape 292"/>
                <p:cNvSpPr/>
                <p:nvPr/>
              </p:nvSpPr>
              <p:spPr>
                <a:xfrm>
                  <a:off x="2007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grpSp>
          <p:grpSp>
            <p:nvGrpSpPr>
              <p:cNvPr id="38" name="Shape 293"/>
              <p:cNvGrpSpPr/>
              <p:nvPr/>
            </p:nvGrpSpPr>
            <p:grpSpPr>
              <a:xfrm>
                <a:off x="5044289" y="4071250"/>
                <a:ext cx="1307999" cy="793800"/>
                <a:chOff x="1026925" y="2762675"/>
                <a:chExt cx="1307999" cy="793800"/>
              </a:xfrm>
            </p:grpSpPr>
            <p:sp>
              <p:nvSpPr>
                <p:cNvPr id="39" name="Shape 294"/>
                <p:cNvSpPr/>
                <p:nvPr/>
              </p:nvSpPr>
              <p:spPr>
                <a:xfrm>
                  <a:off x="1026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40" name="Shape 295"/>
                <p:cNvSpPr/>
                <p:nvPr/>
              </p:nvSpPr>
              <p:spPr>
                <a:xfrm>
                  <a:off x="1353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41" name="Shape 296"/>
                <p:cNvSpPr/>
                <p:nvPr/>
              </p:nvSpPr>
              <p:spPr>
                <a:xfrm>
                  <a:off x="1680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42" name="Shape 297"/>
                <p:cNvSpPr/>
                <p:nvPr/>
              </p:nvSpPr>
              <p:spPr>
                <a:xfrm>
                  <a:off x="2007925" y="2762675"/>
                  <a:ext cx="326999" cy="793800"/>
                </a:xfrm>
                <a:prstGeom prst="can">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grpSp>
        </p:grpSp>
        <p:sp>
          <p:nvSpPr>
            <p:cNvPr id="34" name="Shape 298"/>
            <p:cNvSpPr txBox="1"/>
            <p:nvPr/>
          </p:nvSpPr>
          <p:spPr>
            <a:xfrm>
              <a:off x="3409287" y="4307950"/>
              <a:ext cx="766387" cy="457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nl" sz="1400" b="0" i="0" u="none" strike="noStrike" cap="none" baseline="0" dirty="0" smtClean="0">
                  <a:solidFill>
                    <a:srgbClr val="000000"/>
                  </a:solidFill>
                  <a:latin typeface="Arial"/>
                  <a:ea typeface="Arial"/>
                  <a:cs typeface="Arial"/>
                  <a:sym typeface="Arial"/>
                  <a:rtl val="0"/>
                </a:rPr>
                <a:t>MySql</a:t>
              </a:r>
              <a:endParaRPr lang="nl" sz="1400" b="0" i="0" u="none" strike="noStrike" cap="none" baseline="0" dirty="0">
                <a:solidFill>
                  <a:srgbClr val="000000"/>
                </a:solidFill>
                <a:latin typeface="Arial"/>
                <a:ea typeface="Arial"/>
                <a:cs typeface="Arial"/>
                <a:sym typeface="Arial"/>
                <a:rtl val="0"/>
              </a:endParaRPr>
            </a:p>
          </p:txBody>
        </p:sp>
      </p:grpSp>
      <p:sp>
        <p:nvSpPr>
          <p:cNvPr id="55" name="Shape 299"/>
          <p:cNvSpPr/>
          <p:nvPr/>
        </p:nvSpPr>
        <p:spPr>
          <a:xfrm>
            <a:off x="1552477" y="4782651"/>
            <a:ext cx="5231999" cy="420300"/>
          </a:xfrm>
          <a:prstGeom prst="cube">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000000"/>
                </a:solidFill>
                <a:latin typeface="Arial"/>
                <a:ea typeface="Arial"/>
                <a:cs typeface="Arial"/>
                <a:sym typeface="Arial"/>
                <a:rtl val="0"/>
              </a:rPr>
              <a:t>Gizzard</a:t>
            </a:r>
          </a:p>
        </p:txBody>
      </p:sp>
      <p:sp>
        <p:nvSpPr>
          <p:cNvPr id="56" name="Shape 300"/>
          <p:cNvSpPr/>
          <p:nvPr/>
        </p:nvSpPr>
        <p:spPr>
          <a:xfrm>
            <a:off x="3408227" y="4395662"/>
            <a:ext cx="1187100" cy="420300"/>
          </a:xfrm>
          <a:prstGeom prst="cube">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000000"/>
                </a:solidFill>
                <a:latin typeface="Arial"/>
                <a:ea typeface="Arial"/>
                <a:cs typeface="Arial"/>
                <a:sym typeface="Arial"/>
                <a:rtl val="0"/>
              </a:rPr>
              <a:t>T-Flock</a:t>
            </a:r>
          </a:p>
        </p:txBody>
      </p:sp>
      <p:sp>
        <p:nvSpPr>
          <p:cNvPr id="57" name="Shape 301"/>
          <p:cNvSpPr/>
          <p:nvPr/>
        </p:nvSpPr>
        <p:spPr>
          <a:xfrm>
            <a:off x="1591402" y="4395676"/>
            <a:ext cx="1042800" cy="420300"/>
          </a:xfrm>
          <a:prstGeom prst="cube">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000000"/>
                </a:solidFill>
                <a:latin typeface="Arial"/>
                <a:ea typeface="Arial"/>
                <a:cs typeface="Arial"/>
                <a:sym typeface="Arial"/>
                <a:rtl val="0"/>
              </a:rPr>
              <a:t>T-Bird</a:t>
            </a:r>
          </a:p>
        </p:txBody>
      </p:sp>
      <p:sp>
        <p:nvSpPr>
          <p:cNvPr id="58" name="Shape 302"/>
          <p:cNvSpPr/>
          <p:nvPr/>
        </p:nvSpPr>
        <p:spPr>
          <a:xfrm>
            <a:off x="5369352" y="4395676"/>
            <a:ext cx="1416898" cy="420300"/>
          </a:xfrm>
          <a:prstGeom prst="cube">
            <a:avLst>
              <a:gd name="adj" fmla="val 25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nl" sz="1400" b="0" i="0" u="none" strike="noStrike" cap="none" baseline="0">
                <a:solidFill>
                  <a:srgbClr val="000000"/>
                </a:solidFill>
                <a:latin typeface="Arial"/>
                <a:ea typeface="Arial"/>
                <a:cs typeface="Arial"/>
                <a:sym typeface="Arial"/>
                <a:rtl val="0"/>
              </a:rPr>
              <a:t>FlockDb</a:t>
            </a:r>
          </a:p>
        </p:txBody>
      </p:sp>
      <p:sp>
        <p:nvSpPr>
          <p:cNvPr id="59" name="Shape 303"/>
          <p:cNvSpPr/>
          <p:nvPr/>
        </p:nvSpPr>
        <p:spPr>
          <a:xfrm>
            <a:off x="2999602" y="3956047"/>
            <a:ext cx="1307946" cy="486260"/>
          </a:xfrm>
          <a:prstGeom prst="roundRect">
            <a:avLst>
              <a:gd name="adj" fmla="val 38402"/>
            </a:avLst>
          </a:prstGeom>
          <a:solidFill>
            <a:srgbClr val="434343"/>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Verdana"/>
              <a:buNone/>
            </a:pPr>
            <a:r>
              <a:rPr lang="nl" sz="1400" b="0" i="0" u="none" strike="noStrike" cap="none" baseline="0" dirty="0">
                <a:solidFill>
                  <a:srgbClr val="FFFFFF"/>
                </a:solidFill>
                <a:latin typeface="Verdana"/>
                <a:ea typeface="Verdana"/>
                <a:cs typeface="Verdana"/>
                <a:sym typeface="Verdana"/>
                <a:rtl val="0"/>
              </a:rPr>
              <a:t>Secondary</a:t>
            </a:r>
          </a:p>
          <a:p>
            <a:pPr marL="0" marR="0" lvl="0" indent="0" algn="ctr" rtl="0">
              <a:lnSpc>
                <a:spcPct val="100000"/>
              </a:lnSpc>
              <a:spcBef>
                <a:spcPts val="0"/>
              </a:spcBef>
              <a:spcAft>
                <a:spcPts val="0"/>
              </a:spcAft>
              <a:buClr>
                <a:schemeClr val="dk1"/>
              </a:buClr>
              <a:buSzPct val="25000"/>
              <a:buFont typeface="Verdana"/>
              <a:buNone/>
            </a:pPr>
            <a:r>
              <a:rPr lang="nl" sz="1400" b="0" i="0" u="none" strike="noStrike" cap="none" baseline="0" dirty="0">
                <a:solidFill>
                  <a:srgbClr val="FFFFFF"/>
                </a:solidFill>
                <a:latin typeface="Verdana"/>
                <a:ea typeface="Verdana"/>
                <a:cs typeface="Verdana"/>
                <a:sym typeface="Verdana"/>
                <a:rtl val="0"/>
              </a:rPr>
              <a:t>indexes</a:t>
            </a:r>
          </a:p>
        </p:txBody>
      </p:sp>
      <p:sp>
        <p:nvSpPr>
          <p:cNvPr id="60" name="Shape 304"/>
          <p:cNvSpPr/>
          <p:nvPr/>
        </p:nvSpPr>
        <p:spPr>
          <a:xfrm>
            <a:off x="5126686" y="3944039"/>
            <a:ext cx="1308146" cy="486249"/>
          </a:xfrm>
          <a:prstGeom prst="roundRect">
            <a:avLst>
              <a:gd name="adj" fmla="val 38402"/>
            </a:avLst>
          </a:prstGeom>
          <a:solidFill>
            <a:srgbClr val="434343"/>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Verdana"/>
              <a:buNone/>
            </a:pPr>
            <a:r>
              <a:rPr lang="nl" sz="1400" b="0" i="0" u="none" strike="noStrike" cap="none" baseline="0" dirty="0">
                <a:solidFill>
                  <a:srgbClr val="FFFFFF"/>
                </a:solidFill>
                <a:latin typeface="Verdana"/>
                <a:ea typeface="Verdana"/>
                <a:cs typeface="Verdana"/>
                <a:sym typeface="Verdana"/>
                <a:rtl val="0"/>
              </a:rPr>
              <a:t>ID mapping</a:t>
            </a:r>
          </a:p>
        </p:txBody>
      </p:sp>
      <p:sp>
        <p:nvSpPr>
          <p:cNvPr id="61" name="Shape 305"/>
          <p:cNvSpPr/>
          <p:nvPr/>
        </p:nvSpPr>
        <p:spPr>
          <a:xfrm>
            <a:off x="1180729" y="3979461"/>
            <a:ext cx="1307879" cy="486180"/>
          </a:xfrm>
          <a:prstGeom prst="roundRect">
            <a:avLst>
              <a:gd name="adj" fmla="val 38402"/>
            </a:avLst>
          </a:prstGeom>
          <a:solidFill>
            <a:srgbClr val="434343"/>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Verdana"/>
              <a:buNone/>
            </a:pPr>
            <a:r>
              <a:rPr lang="nl" sz="1400" b="0" i="0" u="none" strike="noStrike" cap="none" baseline="0" dirty="0">
                <a:solidFill>
                  <a:srgbClr val="FFFFFF"/>
                </a:solidFill>
                <a:latin typeface="Verdana"/>
                <a:ea typeface="Verdana"/>
                <a:cs typeface="Verdana"/>
                <a:sym typeface="Verdana"/>
                <a:rtl val="0"/>
              </a:rPr>
              <a:t>Tweets</a:t>
            </a:r>
          </a:p>
        </p:txBody>
      </p:sp>
      <p:sp>
        <p:nvSpPr>
          <p:cNvPr id="62" name="Shape 306"/>
          <p:cNvSpPr/>
          <p:nvPr/>
        </p:nvSpPr>
        <p:spPr>
          <a:xfrm>
            <a:off x="6784465" y="2824962"/>
            <a:ext cx="1621868" cy="364777"/>
          </a:xfrm>
          <a:prstGeom prst="roundRect">
            <a:avLst>
              <a:gd name="adj" fmla="val 38402"/>
            </a:avLst>
          </a:prstGeom>
          <a:solidFill>
            <a:srgbClr val="434343"/>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Verdana"/>
              <a:buNone/>
            </a:pPr>
            <a:r>
              <a:rPr lang="nl" sz="1400" b="0" i="0" u="none" strike="noStrike" cap="none" baseline="0" dirty="0">
                <a:solidFill>
                  <a:srgbClr val="FFFFFF"/>
                </a:solidFill>
                <a:latin typeface="Verdana"/>
                <a:ea typeface="Verdana"/>
                <a:cs typeface="Verdana"/>
                <a:sym typeface="Verdana"/>
                <a:rtl val="0"/>
              </a:rPr>
              <a:t>ID generation</a:t>
            </a:r>
          </a:p>
        </p:txBody>
      </p:sp>
      <p:sp>
        <p:nvSpPr>
          <p:cNvPr id="63" name="Shape 307"/>
          <p:cNvSpPr/>
          <p:nvPr/>
        </p:nvSpPr>
        <p:spPr>
          <a:xfrm>
            <a:off x="969152" y="2855176"/>
            <a:ext cx="1564324" cy="420300"/>
          </a:xfrm>
          <a:prstGeom prst="cube">
            <a:avLst>
              <a:gd name="adj" fmla="val 9469"/>
            </a:avLst>
          </a:prstGeom>
          <a:solidFill>
            <a:srgbClr val="B6D7A8"/>
          </a:solidFill>
          <a:ln w="19050" cap="flat">
            <a:solidFill>
              <a:srgbClr val="274E13"/>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nl" dirty="0"/>
              <a:t>TwemCache</a:t>
            </a:r>
          </a:p>
        </p:txBody>
      </p:sp>
    </p:spTree>
    <p:extLst>
      <p:ext uri="{BB962C8B-B14F-4D97-AF65-F5344CB8AC3E}">
        <p14:creationId xmlns:p14="http://schemas.microsoft.com/office/powerpoint/2010/main" val="825298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10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10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smtClean="0"/>
          </a:p>
          <a:p>
            <a:pPr marL="0" indent="0">
              <a:buNone/>
            </a:pPr>
            <a:endParaRPr lang="en-US" sz="2400" dirty="0" smtClean="0"/>
          </a:p>
        </p:txBody>
      </p:sp>
      <p:sp>
        <p:nvSpPr>
          <p:cNvPr id="3" name="Title 2"/>
          <p:cNvSpPr>
            <a:spLocks noGrp="1"/>
          </p:cNvSpPr>
          <p:nvPr>
            <p:ph type="title"/>
          </p:nvPr>
        </p:nvSpPr>
        <p:spPr/>
        <p:txBody>
          <a:bodyPr/>
          <a:lstStyle/>
          <a:p>
            <a:r>
              <a:rPr lang="en-US" dirty="0" smtClean="0"/>
              <a:t>Twitter</a:t>
            </a:r>
            <a:endParaRPr lang="en-US" dirty="0"/>
          </a:p>
        </p:txBody>
      </p:sp>
      <p:sp>
        <p:nvSpPr>
          <p:cNvPr id="64" name="Content Placeholder 1"/>
          <p:cNvSpPr txBox="1">
            <a:spLocks/>
          </p:cNvSpPr>
          <p:nvPr/>
        </p:nvSpPr>
        <p:spPr bwMode="auto">
          <a:xfrm>
            <a:off x="609600" y="1828800"/>
            <a:ext cx="8229600" cy="484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558DBE"/>
              </a:buClr>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558DBE"/>
              </a:buClr>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558DBE"/>
              </a:buClr>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tabLst>
                <a:tab pos="3206750" algn="l"/>
                <a:tab pos="5711825" algn="l"/>
              </a:tabLst>
            </a:pPr>
            <a:r>
              <a:rPr lang="en-US" dirty="0" smtClean="0"/>
              <a:t>Cassandra	Hadoop	</a:t>
            </a:r>
            <a:r>
              <a:rPr lang="en-US" dirty="0" err="1" smtClean="0"/>
              <a:t>Vertica</a:t>
            </a:r>
            <a:endParaRPr lang="en-US" dirty="0" smtClean="0"/>
          </a:p>
          <a:p>
            <a:pPr marL="4572000" indent="-4572000">
              <a:spcBef>
                <a:spcPts val="600"/>
              </a:spcBef>
              <a:spcAft>
                <a:spcPts val="0"/>
              </a:spcAft>
              <a:buClr>
                <a:srgbClr val="FFFFFF"/>
              </a:buClr>
              <a:buSzPct val="100000"/>
              <a:buFont typeface="Arial" panose="020B0604020202020204" pitchFamily="34" charset="0"/>
              <a:buNone/>
              <a:tabLst>
                <a:tab pos="3206750" algn="l"/>
                <a:tab pos="5711825" algn="l"/>
              </a:tabLst>
            </a:pPr>
            <a:endParaRPr lang="en-US" sz="2400" dirty="0" smtClean="0">
              <a:solidFill>
                <a:srgbClr val="FFFFFF"/>
              </a:solidFill>
            </a:endParaRPr>
          </a:p>
          <a:p>
            <a:pPr marL="0" indent="0">
              <a:spcBef>
                <a:spcPts val="600"/>
              </a:spcBef>
              <a:spcAft>
                <a:spcPts val="0"/>
              </a:spcAft>
              <a:buClr>
                <a:srgbClr val="FFFFFF"/>
              </a:buClr>
              <a:buSzPct val="100000"/>
              <a:buFont typeface="Arial" panose="020B0604020202020204" pitchFamily="34" charset="0"/>
              <a:buNone/>
              <a:tabLst>
                <a:tab pos="3206750" algn="l"/>
                <a:tab pos="5711825" algn="l"/>
              </a:tabLst>
            </a:pPr>
            <a:r>
              <a:rPr lang="en-US" sz="2000" dirty="0" smtClean="0">
                <a:solidFill>
                  <a:srgbClr val="FFFFFF"/>
                </a:solidFill>
              </a:rPr>
              <a:t>High velocity writes	Large datasets	Analytics</a:t>
            </a:r>
          </a:p>
          <a:p>
            <a:pPr marL="0" indent="0">
              <a:spcBef>
                <a:spcPts val="600"/>
              </a:spcBef>
              <a:spcAft>
                <a:spcPts val="0"/>
              </a:spcAft>
              <a:buClr>
                <a:srgbClr val="FFFFFF"/>
              </a:buClr>
              <a:buSzPct val="100000"/>
              <a:buFont typeface="Arial" panose="020B0604020202020204" pitchFamily="34" charset="0"/>
              <a:buNone/>
              <a:tabLst>
                <a:tab pos="3206750" algn="l"/>
                <a:tab pos="5711825" algn="l"/>
              </a:tabLst>
            </a:pPr>
            <a:r>
              <a:rPr lang="en-US" sz="2000" dirty="0" err="1" smtClean="0">
                <a:solidFill>
                  <a:srgbClr val="FFFFFF"/>
                </a:solidFill>
              </a:rPr>
              <a:t>Schemaless</a:t>
            </a:r>
            <a:r>
              <a:rPr lang="en-US" sz="2000" dirty="0" smtClean="0">
                <a:solidFill>
                  <a:srgbClr val="FFFFFF"/>
                </a:solidFill>
              </a:rPr>
              <a:t> design		Large aggregations</a:t>
            </a:r>
          </a:p>
          <a:p>
            <a:pPr marL="0" indent="0">
              <a:spcBef>
                <a:spcPts val="600"/>
              </a:spcBef>
              <a:spcAft>
                <a:spcPts val="0"/>
              </a:spcAft>
              <a:buClr>
                <a:srgbClr val="FFFFFF"/>
              </a:buClr>
              <a:buSzPct val="100000"/>
              <a:buFont typeface="Arial" panose="020B0604020202020204" pitchFamily="34" charset="0"/>
              <a:buNone/>
              <a:tabLst>
                <a:tab pos="3206750" algn="l"/>
                <a:tab pos="5711825" algn="l"/>
              </a:tabLst>
            </a:pPr>
            <a:endParaRPr lang="en-US" sz="2000" dirty="0" smtClean="0">
              <a:solidFill>
                <a:srgbClr val="FFFFFF"/>
              </a:solidFill>
            </a:endParaRPr>
          </a:p>
          <a:p>
            <a:pPr marL="0" indent="0">
              <a:spcBef>
                <a:spcPts val="600"/>
              </a:spcBef>
              <a:spcAft>
                <a:spcPts val="0"/>
              </a:spcAft>
              <a:buClr>
                <a:srgbClr val="FFFFFF"/>
              </a:buClr>
              <a:buSzPct val="100000"/>
              <a:buFont typeface="Arial" panose="020B0604020202020204" pitchFamily="34" charset="0"/>
              <a:buNone/>
              <a:tabLst>
                <a:tab pos="3206750" algn="l"/>
                <a:tab pos="5711825" algn="l"/>
              </a:tabLst>
            </a:pPr>
            <a:endParaRPr lang="en-US" sz="2000" dirty="0">
              <a:solidFill>
                <a:srgbClr val="FFFFFF"/>
              </a:solidFill>
            </a:endParaRPr>
          </a:p>
          <a:p>
            <a:pPr marL="0" indent="0">
              <a:spcBef>
                <a:spcPts val="600"/>
              </a:spcBef>
              <a:spcAft>
                <a:spcPts val="0"/>
              </a:spcAft>
              <a:buClr>
                <a:srgbClr val="FFFFFF"/>
              </a:buClr>
              <a:buSzPct val="100000"/>
              <a:buFont typeface="Arial" panose="020B0604020202020204" pitchFamily="34" charset="0"/>
              <a:buNone/>
              <a:tabLst>
                <a:tab pos="3206750" algn="l"/>
                <a:tab pos="5711825" algn="l"/>
              </a:tabLst>
            </a:pPr>
            <a:r>
              <a:rPr lang="en-US" sz="2000" dirty="0" smtClean="0">
                <a:solidFill>
                  <a:srgbClr val="FFFFFF"/>
                </a:solidFill>
              </a:rPr>
              <a:t>Places of interest	Apache logs	Data mining</a:t>
            </a:r>
          </a:p>
          <a:p>
            <a:pPr marL="0" indent="0">
              <a:spcBef>
                <a:spcPts val="600"/>
              </a:spcBef>
              <a:spcAft>
                <a:spcPts val="0"/>
              </a:spcAft>
              <a:buClr>
                <a:srgbClr val="FFFFFF"/>
              </a:buClr>
              <a:buSzPct val="100000"/>
              <a:buFont typeface="Arial" panose="020B0604020202020204" pitchFamily="34" charset="0"/>
              <a:buNone/>
              <a:tabLst>
                <a:tab pos="3206750" algn="l"/>
                <a:tab pos="5711825" algn="l"/>
              </a:tabLst>
            </a:pPr>
            <a:r>
              <a:rPr lang="en-US" sz="2000" dirty="0" smtClean="0">
                <a:solidFill>
                  <a:srgbClr val="FFFFFF"/>
                </a:solidFill>
              </a:rPr>
              <a:t>Data mining		Real time analytics</a:t>
            </a:r>
          </a:p>
          <a:p>
            <a:pPr marL="0" indent="0">
              <a:spcBef>
                <a:spcPts val="600"/>
              </a:spcBef>
              <a:spcAft>
                <a:spcPts val="0"/>
              </a:spcAft>
              <a:buClr>
                <a:srgbClr val="FFFFFF"/>
              </a:buClr>
              <a:buSzPct val="100000"/>
              <a:buFont typeface="Arial" panose="020B0604020202020204" pitchFamily="34" charset="0"/>
              <a:buNone/>
              <a:tabLst>
                <a:tab pos="3206750" algn="l"/>
                <a:tab pos="5711825" algn="l"/>
              </a:tabLst>
            </a:pPr>
            <a:r>
              <a:rPr lang="en-US" sz="2000" dirty="0" smtClean="0">
                <a:solidFill>
                  <a:srgbClr val="FFFFFF"/>
                </a:solidFill>
              </a:rPr>
              <a:t>Top tweets</a:t>
            </a:r>
          </a:p>
          <a:p>
            <a:pPr marL="0" indent="0">
              <a:spcBef>
                <a:spcPts val="600"/>
              </a:spcBef>
              <a:spcAft>
                <a:spcPts val="0"/>
              </a:spcAft>
              <a:buClr>
                <a:srgbClr val="FFFFFF"/>
              </a:buClr>
              <a:buSzPct val="100000"/>
              <a:buFont typeface="Arial" panose="020B0604020202020204" pitchFamily="34" charset="0"/>
              <a:buNone/>
              <a:tabLst>
                <a:tab pos="3206750" algn="l"/>
                <a:tab pos="5711825" algn="l"/>
              </a:tabLst>
            </a:pPr>
            <a:r>
              <a:rPr lang="en-US" sz="2000" dirty="0" smtClean="0">
                <a:solidFill>
                  <a:srgbClr val="FFFFFF"/>
                </a:solidFill>
              </a:rPr>
              <a:t>Local trends</a:t>
            </a:r>
          </a:p>
        </p:txBody>
      </p:sp>
    </p:spTree>
    <p:extLst>
      <p:ext uri="{BB962C8B-B14F-4D97-AF65-F5344CB8AC3E}">
        <p14:creationId xmlns:p14="http://schemas.microsoft.com/office/powerpoint/2010/main" val="303284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smtClean="0"/>
          </a:p>
          <a:p>
            <a:pPr marL="0" indent="0">
              <a:buNone/>
            </a:pPr>
            <a:endParaRPr lang="en-US" sz="2400" dirty="0" smtClean="0"/>
          </a:p>
        </p:txBody>
      </p:sp>
      <p:sp>
        <p:nvSpPr>
          <p:cNvPr id="3" name="Title 2"/>
          <p:cNvSpPr>
            <a:spLocks noGrp="1"/>
          </p:cNvSpPr>
          <p:nvPr>
            <p:ph type="title"/>
          </p:nvPr>
        </p:nvSpPr>
        <p:spPr/>
        <p:txBody>
          <a:bodyPr/>
          <a:lstStyle/>
          <a:p>
            <a:r>
              <a:rPr lang="en-US" dirty="0" smtClean="0"/>
              <a:t>Twitter</a:t>
            </a:r>
            <a:endParaRPr lang="en-US" dirty="0"/>
          </a:p>
        </p:txBody>
      </p:sp>
      <p:sp>
        <p:nvSpPr>
          <p:cNvPr id="64" name="Content Placeholder 1"/>
          <p:cNvSpPr txBox="1">
            <a:spLocks/>
          </p:cNvSpPr>
          <p:nvPr/>
        </p:nvSpPr>
        <p:spPr bwMode="auto">
          <a:xfrm>
            <a:off x="609600" y="1828800"/>
            <a:ext cx="8229600" cy="484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558DBE"/>
              </a:buClr>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558DBE"/>
              </a:buClr>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558DBE"/>
              </a:buClr>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tabLst>
                <a:tab pos="3657600" algn="l"/>
              </a:tabLst>
            </a:pPr>
            <a:r>
              <a:rPr lang="en-US" dirty="0" smtClean="0"/>
              <a:t>Configuration Management (1/2)</a:t>
            </a:r>
          </a:p>
          <a:p>
            <a:pPr marL="0" indent="0">
              <a:spcBef>
                <a:spcPts val="600"/>
              </a:spcBef>
              <a:spcAft>
                <a:spcPts val="0"/>
              </a:spcAft>
              <a:buClr>
                <a:srgbClr val="FFFFFF"/>
              </a:buClr>
              <a:buSzPct val="100000"/>
              <a:buFont typeface="Arial" panose="020B0604020202020204" pitchFamily="34" charset="0"/>
              <a:buNone/>
              <a:tabLst>
                <a:tab pos="3657600" algn="l"/>
              </a:tabLst>
            </a:pPr>
            <a:endParaRPr lang="en-US" sz="2400" dirty="0" smtClean="0">
              <a:solidFill>
                <a:srgbClr val="FFFFFF"/>
              </a:solidFill>
            </a:endParaRPr>
          </a:p>
          <a:p>
            <a:pPr marL="0" indent="0">
              <a:spcBef>
                <a:spcPts val="600"/>
              </a:spcBef>
              <a:spcAft>
                <a:spcPts val="0"/>
              </a:spcAft>
              <a:buClr>
                <a:srgbClr val="FFFFFF"/>
              </a:buClr>
              <a:buSzPct val="100000"/>
              <a:buFont typeface="Arial" panose="020B0604020202020204" pitchFamily="34" charset="0"/>
              <a:buNone/>
              <a:tabLst>
                <a:tab pos="3657600" algn="l"/>
              </a:tabLst>
            </a:pPr>
            <a:r>
              <a:rPr lang="en-US" sz="2400" dirty="0" smtClean="0">
                <a:solidFill>
                  <a:srgbClr val="FFFFFF"/>
                </a:solidFill>
              </a:rPr>
              <a:t>Puppet + SVN</a:t>
            </a:r>
          </a:p>
          <a:p>
            <a:pPr marL="914400" lvl="1" indent="-317500">
              <a:spcBef>
                <a:spcPts val="0"/>
              </a:spcBef>
              <a:buClr>
                <a:srgbClr val="FFFFFF"/>
              </a:buClr>
              <a:buSzPct val="100000"/>
              <a:buFont typeface="Calibri"/>
              <a:buChar char="‐"/>
              <a:tabLst>
                <a:tab pos="3657600" algn="l"/>
              </a:tabLst>
            </a:pPr>
            <a:r>
              <a:rPr lang="en-US" sz="2400" dirty="0">
                <a:solidFill>
                  <a:srgbClr val="FFFFFF"/>
                </a:solidFill>
              </a:rPr>
              <a:t>post commit idiot checks</a:t>
            </a:r>
          </a:p>
          <a:p>
            <a:pPr marL="914400" lvl="1" indent="-317500">
              <a:spcBef>
                <a:spcPts val="0"/>
              </a:spcBef>
              <a:buClr>
                <a:srgbClr val="FFFFFF"/>
              </a:buClr>
              <a:buSzPct val="100000"/>
              <a:buFont typeface="Calibri"/>
              <a:buChar char="‐"/>
              <a:tabLst>
                <a:tab pos="3657600" algn="l"/>
              </a:tabLst>
            </a:pPr>
            <a:r>
              <a:rPr lang="en-US" sz="2400" dirty="0">
                <a:solidFill>
                  <a:srgbClr val="FFFFFF"/>
                </a:solidFill>
              </a:rPr>
              <a:t>no logging into machines</a:t>
            </a:r>
          </a:p>
          <a:p>
            <a:pPr marL="914400" lvl="1" indent="-317500">
              <a:spcBef>
                <a:spcPts val="0"/>
              </a:spcBef>
              <a:buClr>
                <a:srgbClr val="FFFFFF"/>
              </a:buClr>
              <a:buSzPct val="100000"/>
              <a:buFont typeface="Calibri"/>
              <a:buChar char="‐"/>
              <a:tabLst>
                <a:tab pos="3657600" algn="l"/>
              </a:tabLst>
            </a:pPr>
            <a:r>
              <a:rPr lang="en-US" sz="2400" dirty="0" err="1">
                <a:solidFill>
                  <a:srgbClr val="FFFFFF"/>
                </a:solidFill>
              </a:rPr>
              <a:t>darkmode</a:t>
            </a:r>
            <a:r>
              <a:rPr lang="en-US" sz="2400" dirty="0">
                <a:solidFill>
                  <a:srgbClr val="FFFFFF"/>
                </a:solidFill>
              </a:rPr>
              <a:t> / soft launches</a:t>
            </a:r>
          </a:p>
          <a:p>
            <a:pPr marL="0" indent="0">
              <a:spcBef>
                <a:spcPts val="600"/>
              </a:spcBef>
              <a:spcAft>
                <a:spcPts val="0"/>
              </a:spcAft>
              <a:buClr>
                <a:srgbClr val="FFFFFF"/>
              </a:buClr>
              <a:buSzPct val="100000"/>
              <a:buFont typeface="Arial" panose="020B0604020202020204" pitchFamily="34" charset="0"/>
              <a:buNone/>
              <a:tabLst>
                <a:tab pos="3319463" algn="l"/>
              </a:tabLst>
            </a:pPr>
            <a:r>
              <a:rPr lang="en-US" sz="2400" dirty="0" smtClean="0">
                <a:solidFill>
                  <a:srgbClr val="FFFFFF"/>
                </a:solidFill>
              </a:rPr>
              <a:t>Logging</a:t>
            </a:r>
          </a:p>
          <a:p>
            <a:pPr marL="914400" lvl="1" indent="-317500">
              <a:spcBef>
                <a:spcPts val="0"/>
              </a:spcBef>
              <a:buClr>
                <a:srgbClr val="FFFFFF"/>
              </a:buClr>
              <a:buSzPct val="100000"/>
              <a:buFont typeface="Calibri"/>
              <a:buChar char="‐"/>
              <a:tabLst>
                <a:tab pos="3432175" algn="l"/>
              </a:tabLst>
            </a:pPr>
            <a:r>
              <a:rPr lang="en-US" sz="2400" dirty="0" smtClean="0">
                <a:solidFill>
                  <a:srgbClr val="FFFFFF"/>
                </a:solidFill>
              </a:rPr>
              <a:t>whale watcher</a:t>
            </a:r>
          </a:p>
          <a:p>
            <a:pPr marL="914400" lvl="1" indent="-317500">
              <a:spcBef>
                <a:spcPts val="0"/>
              </a:spcBef>
              <a:buClr>
                <a:srgbClr val="FFFFFF"/>
              </a:buClr>
              <a:buSzPct val="100000"/>
              <a:buFont typeface="Calibri"/>
              <a:buChar char="‐"/>
              <a:tabLst>
                <a:tab pos="3319463" algn="l"/>
              </a:tabLst>
            </a:pPr>
            <a:r>
              <a:rPr lang="en-US" sz="2400" dirty="0" smtClean="0">
                <a:solidFill>
                  <a:srgbClr val="FFFFFF"/>
                </a:solidFill>
              </a:rPr>
              <a:t>deploy blocker</a:t>
            </a:r>
            <a:endParaRPr lang="en-US" sz="2400" dirty="0">
              <a:solidFill>
                <a:srgbClr val="FFFFFF"/>
              </a:solidFill>
            </a:endParaRPr>
          </a:p>
          <a:p>
            <a:pPr marL="914400" lvl="1" indent="-317500">
              <a:spcBef>
                <a:spcPts val="0"/>
              </a:spcBef>
              <a:buClr>
                <a:srgbClr val="FFFFFF"/>
              </a:buClr>
              <a:buSzPct val="100000"/>
              <a:buFont typeface="Calibri"/>
              <a:buChar char="‐"/>
              <a:tabLst>
                <a:tab pos="3319463" algn="l"/>
              </a:tabLst>
            </a:pPr>
            <a:endParaRPr lang="en-US" sz="2400" dirty="0" smtClean="0">
              <a:solidFill>
                <a:srgbClr val="FFFFFF"/>
              </a:solidFill>
            </a:endParaRPr>
          </a:p>
        </p:txBody>
      </p:sp>
    </p:spTree>
    <p:extLst>
      <p:ext uri="{BB962C8B-B14F-4D97-AF65-F5344CB8AC3E}">
        <p14:creationId xmlns:p14="http://schemas.microsoft.com/office/powerpoint/2010/main" val="420511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smtClean="0"/>
          </a:p>
          <a:p>
            <a:pPr marL="0" indent="0">
              <a:buNone/>
            </a:pPr>
            <a:endParaRPr lang="en-US" sz="2400" dirty="0" smtClean="0"/>
          </a:p>
        </p:txBody>
      </p:sp>
      <p:sp>
        <p:nvSpPr>
          <p:cNvPr id="3" name="Title 2"/>
          <p:cNvSpPr>
            <a:spLocks noGrp="1"/>
          </p:cNvSpPr>
          <p:nvPr>
            <p:ph type="title"/>
          </p:nvPr>
        </p:nvSpPr>
        <p:spPr/>
        <p:txBody>
          <a:bodyPr/>
          <a:lstStyle/>
          <a:p>
            <a:r>
              <a:rPr lang="en-US" dirty="0" smtClean="0"/>
              <a:t>Twitter</a:t>
            </a:r>
            <a:endParaRPr lang="en-US" dirty="0"/>
          </a:p>
        </p:txBody>
      </p:sp>
      <p:sp>
        <p:nvSpPr>
          <p:cNvPr id="64" name="Content Placeholder 1"/>
          <p:cNvSpPr txBox="1">
            <a:spLocks/>
          </p:cNvSpPr>
          <p:nvPr/>
        </p:nvSpPr>
        <p:spPr bwMode="auto">
          <a:xfrm>
            <a:off x="609600" y="1828800"/>
            <a:ext cx="8229600" cy="484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558DBE"/>
              </a:buClr>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558DBE"/>
              </a:buClr>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558DBE"/>
              </a:buClr>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tabLst>
                <a:tab pos="3657600" algn="l"/>
              </a:tabLst>
            </a:pPr>
            <a:r>
              <a:rPr lang="en-US" dirty="0" smtClean="0"/>
              <a:t>Configuration Management (2/2)</a:t>
            </a:r>
          </a:p>
          <a:p>
            <a:pPr marL="0" indent="0">
              <a:spcBef>
                <a:spcPts val="600"/>
              </a:spcBef>
              <a:spcAft>
                <a:spcPts val="0"/>
              </a:spcAft>
              <a:buClr>
                <a:srgbClr val="FFFFFF"/>
              </a:buClr>
              <a:buSzPct val="100000"/>
              <a:buFont typeface="Arial" panose="020B0604020202020204" pitchFamily="34" charset="0"/>
              <a:buNone/>
              <a:tabLst>
                <a:tab pos="3657600" algn="l"/>
              </a:tabLst>
            </a:pPr>
            <a:endParaRPr lang="en-US" sz="2400" dirty="0" smtClean="0">
              <a:solidFill>
                <a:srgbClr val="FFFFFF"/>
              </a:solidFill>
            </a:endParaRPr>
          </a:p>
          <a:p>
            <a:pPr marL="0" indent="0">
              <a:spcBef>
                <a:spcPts val="600"/>
              </a:spcBef>
              <a:spcAft>
                <a:spcPts val="0"/>
              </a:spcAft>
              <a:buClr>
                <a:srgbClr val="FFFFFF"/>
              </a:buClr>
              <a:buSzPct val="100000"/>
              <a:buFont typeface="Arial" panose="020B0604020202020204" pitchFamily="34" charset="0"/>
              <a:buNone/>
              <a:tabLst>
                <a:tab pos="3657600" algn="l"/>
              </a:tabLst>
            </a:pPr>
            <a:r>
              <a:rPr lang="en-US" sz="2400" dirty="0" smtClean="0">
                <a:solidFill>
                  <a:srgbClr val="FFFFFF"/>
                </a:solidFill>
              </a:rPr>
              <a:t>Loony</a:t>
            </a:r>
          </a:p>
          <a:p>
            <a:pPr marL="914400" lvl="1" indent="-317500">
              <a:spcBef>
                <a:spcPts val="0"/>
              </a:spcBef>
              <a:buClr>
                <a:srgbClr val="FFFFFF"/>
              </a:buClr>
              <a:buSzPct val="100000"/>
              <a:buFont typeface="Calibri"/>
              <a:buChar char="‐"/>
              <a:tabLst>
                <a:tab pos="3432175" algn="l"/>
              </a:tabLst>
            </a:pPr>
            <a:r>
              <a:rPr lang="en-US" sz="2400" dirty="0" smtClean="0">
                <a:solidFill>
                  <a:srgbClr val="FFFFFF"/>
                </a:solidFill>
              </a:rPr>
              <a:t>central machine database</a:t>
            </a:r>
          </a:p>
          <a:p>
            <a:pPr marL="914400" lvl="1" indent="-317500">
              <a:spcBef>
                <a:spcPts val="0"/>
              </a:spcBef>
              <a:buClr>
                <a:srgbClr val="FFFFFF"/>
              </a:buClr>
              <a:buSzPct val="100000"/>
              <a:buFont typeface="Calibri"/>
              <a:buChar char="‐"/>
              <a:tabLst>
                <a:tab pos="3432175" algn="l"/>
              </a:tabLst>
            </a:pPr>
            <a:endParaRPr lang="en-US" sz="2400" dirty="0">
              <a:solidFill>
                <a:srgbClr val="FFFFFF"/>
              </a:solidFill>
            </a:endParaRPr>
          </a:p>
          <a:p>
            <a:pPr marL="0" lvl="1" indent="0">
              <a:spcBef>
                <a:spcPts val="0"/>
              </a:spcBef>
              <a:buClr>
                <a:srgbClr val="FFFFFF"/>
              </a:buClr>
              <a:buSzPct val="100000"/>
              <a:buNone/>
              <a:tabLst>
                <a:tab pos="3432175" algn="l"/>
              </a:tabLst>
            </a:pPr>
            <a:r>
              <a:rPr lang="en-US" sz="2400" dirty="0" smtClean="0">
                <a:solidFill>
                  <a:srgbClr val="FFFFFF"/>
                </a:solidFill>
              </a:rPr>
              <a:t>Deployment</a:t>
            </a:r>
          </a:p>
          <a:p>
            <a:pPr marL="914400" lvl="1" indent="-317500">
              <a:spcBef>
                <a:spcPts val="0"/>
              </a:spcBef>
              <a:buClr>
                <a:srgbClr val="FFFFFF"/>
              </a:buClr>
              <a:buSzPct val="100000"/>
              <a:buFont typeface="Calibri"/>
              <a:buChar char="‐"/>
            </a:pPr>
            <a:r>
              <a:rPr lang="en-US" sz="2400" dirty="0" err="1" smtClean="0">
                <a:solidFill>
                  <a:srgbClr val="FFFFFF"/>
                </a:solidFill>
              </a:rPr>
              <a:t>bittorrent</a:t>
            </a:r>
            <a:endParaRPr lang="en-US" sz="2400" dirty="0" smtClean="0">
              <a:solidFill>
                <a:srgbClr val="FFFFFF"/>
              </a:solidFill>
            </a:endParaRPr>
          </a:p>
          <a:p>
            <a:pPr marL="914400" lvl="1" indent="-317500">
              <a:spcBef>
                <a:spcPts val="0"/>
              </a:spcBef>
              <a:buClr>
                <a:srgbClr val="FFFFFF"/>
              </a:buClr>
              <a:buSzPct val="100000"/>
              <a:buFont typeface="Calibri"/>
              <a:buChar char="‐"/>
            </a:pPr>
            <a:r>
              <a:rPr lang="en-US" sz="2400" dirty="0" smtClean="0">
                <a:solidFill>
                  <a:srgbClr val="FFFFFF"/>
                </a:solidFill>
              </a:rPr>
              <a:t>30-60 sec </a:t>
            </a:r>
            <a:r>
              <a:rPr lang="en-US" sz="2400" dirty="0" err="1" smtClean="0">
                <a:solidFill>
                  <a:srgbClr val="FFFFFF"/>
                </a:solidFill>
              </a:rPr>
              <a:t>voor</a:t>
            </a:r>
            <a:r>
              <a:rPr lang="en-US" sz="2400" dirty="0" smtClean="0">
                <a:solidFill>
                  <a:srgbClr val="FFFFFF"/>
                </a:solidFill>
              </a:rPr>
              <a:t> &gt;1K machines</a:t>
            </a:r>
            <a:endParaRPr lang="en-US" sz="2400" dirty="0">
              <a:solidFill>
                <a:srgbClr val="FFFFFF"/>
              </a:solidFill>
            </a:endParaRPr>
          </a:p>
        </p:txBody>
      </p:sp>
    </p:spTree>
    <p:extLst>
      <p:ext uri="{BB962C8B-B14F-4D97-AF65-F5344CB8AC3E}">
        <p14:creationId xmlns:p14="http://schemas.microsoft.com/office/powerpoint/2010/main" val="2483248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p:cNvSpPr>
            <a:spLocks noGrp="1"/>
          </p:cNvSpPr>
          <p:nvPr>
            <p:ph idx="1"/>
          </p:nvPr>
        </p:nvSpPr>
        <p:spPr>
          <a:xfrm>
            <a:off x="457200" y="1828800"/>
            <a:ext cx="8229600" cy="4953000"/>
          </a:xfrm>
        </p:spPr>
        <p:txBody>
          <a:bodyPr/>
          <a:lstStyle/>
          <a:p>
            <a:pPr marL="0" indent="0">
              <a:buNone/>
            </a:pPr>
            <a:r>
              <a:rPr lang="en-US" altLang="en-US" dirty="0" err="1" smtClean="0"/>
              <a:t>Ontwikkelingen</a:t>
            </a:r>
            <a:endParaRPr lang="en-US" altLang="en-US" sz="2400" dirty="0" smtClean="0"/>
          </a:p>
          <a:p>
            <a:pPr marL="914400" lvl="1" indent="-317500">
              <a:spcBef>
                <a:spcPts val="0"/>
              </a:spcBef>
              <a:buClr>
                <a:srgbClr val="FFFFFF"/>
              </a:buClr>
              <a:buSzPct val="100000"/>
              <a:buFont typeface="Calibri"/>
              <a:buChar char="‐"/>
            </a:pPr>
            <a:r>
              <a:rPr lang="nl" sz="2400" dirty="0" smtClean="0">
                <a:solidFill>
                  <a:srgbClr val="FFFFFF"/>
                </a:solidFill>
              </a:rPr>
              <a:t>Elke oplossing heeft zijn eigen “sweet spot”</a:t>
            </a:r>
          </a:p>
          <a:p>
            <a:pPr marL="914400" lvl="1" indent="-317500">
              <a:spcBef>
                <a:spcPts val="0"/>
              </a:spcBef>
              <a:buClr>
                <a:srgbClr val="FFFFFF"/>
              </a:buClr>
              <a:buSzPct val="100000"/>
              <a:buFont typeface="Calibri"/>
              <a:buChar char="‐"/>
            </a:pPr>
            <a:r>
              <a:rPr lang="nl" sz="2400" dirty="0" smtClean="0">
                <a:solidFill>
                  <a:srgbClr val="FFFFFF"/>
                </a:solidFill>
              </a:rPr>
              <a:t>BigData vraagt om andere oplossingen</a:t>
            </a:r>
          </a:p>
          <a:p>
            <a:pPr marL="596900" lvl="1" indent="0">
              <a:spcBef>
                <a:spcPts val="0"/>
              </a:spcBef>
              <a:buClr>
                <a:srgbClr val="FFFFFF"/>
              </a:buClr>
              <a:buSzPct val="100000"/>
              <a:buNone/>
            </a:pPr>
            <a:endParaRPr lang="nl" sz="2400" dirty="0" smtClean="0">
              <a:solidFill>
                <a:srgbClr val="FFFFFF"/>
              </a:solidFill>
            </a:endParaRPr>
          </a:p>
          <a:p>
            <a:pPr marL="0" lvl="1" indent="0">
              <a:spcBef>
                <a:spcPts val="0"/>
              </a:spcBef>
              <a:buClr>
                <a:srgbClr val="FFFFFF"/>
              </a:buClr>
              <a:buSzPct val="100000"/>
              <a:buNone/>
            </a:pPr>
            <a:r>
              <a:rPr lang="nl" sz="3200" dirty="0" smtClean="0">
                <a:solidFill>
                  <a:srgbClr val="FFFFFF"/>
                </a:solidFill>
              </a:rPr>
              <a:t>Onderwerpen</a:t>
            </a:r>
            <a:endParaRPr lang="nl" sz="2400" dirty="0">
              <a:solidFill>
                <a:srgbClr val="FFFFFF"/>
              </a:solidFill>
            </a:endParaRPr>
          </a:p>
          <a:p>
            <a:pPr marL="914400" lvl="1" indent="-317500">
              <a:spcBef>
                <a:spcPts val="0"/>
              </a:spcBef>
              <a:buClr>
                <a:srgbClr val="FFFFFF"/>
              </a:buClr>
              <a:buSzPct val="100000"/>
              <a:buFont typeface="Calibri"/>
              <a:buChar char="‐"/>
            </a:pPr>
            <a:r>
              <a:rPr lang="nl" sz="2400" dirty="0" smtClean="0">
                <a:solidFill>
                  <a:srgbClr val="FFFFFF"/>
                </a:solidFill>
              </a:rPr>
              <a:t>Load Balancing</a:t>
            </a:r>
          </a:p>
          <a:p>
            <a:pPr marL="914400" lvl="1" indent="-317500">
              <a:spcBef>
                <a:spcPts val="0"/>
              </a:spcBef>
              <a:buClr>
                <a:srgbClr val="FFFFFF"/>
              </a:buClr>
              <a:buSzPct val="100000"/>
              <a:buFont typeface="Calibri"/>
              <a:buChar char="‐"/>
            </a:pPr>
            <a:r>
              <a:rPr lang="nl" sz="2400" dirty="0" smtClean="0">
                <a:solidFill>
                  <a:srgbClr val="FFFFFF"/>
                </a:solidFill>
              </a:rPr>
              <a:t>Caching</a:t>
            </a:r>
          </a:p>
          <a:p>
            <a:pPr marL="914400" lvl="1" indent="-317500">
              <a:spcBef>
                <a:spcPts val="0"/>
              </a:spcBef>
              <a:buClr>
                <a:srgbClr val="FFFFFF"/>
              </a:buClr>
              <a:buSzPct val="100000"/>
              <a:buFont typeface="Calibri"/>
              <a:buChar char="‐"/>
            </a:pPr>
            <a:r>
              <a:rPr lang="nl" sz="2400" dirty="0" smtClean="0">
                <a:solidFill>
                  <a:srgbClr val="FFFFFF"/>
                </a:solidFill>
              </a:rPr>
              <a:t>Sharding</a:t>
            </a:r>
          </a:p>
          <a:p>
            <a:pPr marL="914400" lvl="1" indent="-317500">
              <a:spcBef>
                <a:spcPts val="0"/>
              </a:spcBef>
              <a:buClr>
                <a:srgbClr val="FFFFFF"/>
              </a:buClr>
              <a:buSzPct val="100000"/>
              <a:buFont typeface="Calibri"/>
              <a:buChar char="‐"/>
            </a:pPr>
            <a:r>
              <a:rPr lang="nl" sz="2400" dirty="0" smtClean="0">
                <a:solidFill>
                  <a:srgbClr val="FFFFFF"/>
                </a:solidFill>
              </a:rPr>
              <a:t>CDN</a:t>
            </a:r>
          </a:p>
          <a:p>
            <a:pPr marL="914400" lvl="1" indent="-317500">
              <a:spcBef>
                <a:spcPts val="0"/>
              </a:spcBef>
              <a:buClr>
                <a:srgbClr val="FFFFFF"/>
              </a:buClr>
              <a:buSzPct val="100000"/>
              <a:buFont typeface="Calibri"/>
              <a:buChar char="‐"/>
            </a:pPr>
            <a:r>
              <a:rPr lang="nl" sz="2400" dirty="0" smtClean="0">
                <a:solidFill>
                  <a:srgbClr val="FFFFFF"/>
                </a:solidFill>
              </a:rPr>
              <a:t>NO SQL</a:t>
            </a:r>
            <a:endParaRPr lang="nl" sz="2400" dirty="0">
              <a:solidFill>
                <a:srgbClr val="FFFFFF"/>
              </a:solidFill>
            </a:endParaRPr>
          </a:p>
          <a:p>
            <a:pPr marL="0" indent="0">
              <a:buNone/>
            </a:pPr>
            <a:endParaRPr lang="en-US" altLang="en-US" sz="2400" dirty="0" smtClean="0"/>
          </a:p>
        </p:txBody>
      </p:sp>
      <p:sp>
        <p:nvSpPr>
          <p:cNvPr id="6147" name="Title 2"/>
          <p:cNvSpPr>
            <a:spLocks noGrp="1"/>
          </p:cNvSpPr>
          <p:nvPr>
            <p:ph type="title"/>
          </p:nvPr>
        </p:nvSpPr>
        <p:spPr bwMode="auto">
          <a:xfrm>
            <a:off x="2209800" y="177800"/>
            <a:ext cx="64770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altLang="en-US" dirty="0" err="1"/>
              <a:t>Technologiëen</a:t>
            </a:r>
            <a:r>
              <a:rPr lang="en-US" altLang="en-US" dirty="0"/>
              <a:t> </a:t>
            </a:r>
            <a:r>
              <a:rPr lang="en-US" altLang="en-US" dirty="0" err="1"/>
              <a:t>en</a:t>
            </a:r>
            <a:r>
              <a:rPr lang="en-US" altLang="en-US" dirty="0"/>
              <a:t> </a:t>
            </a:r>
            <a:r>
              <a:rPr lang="en-US" altLang="en-US" dirty="0" err="1"/>
              <a:t>ontwikkelingen</a:t>
            </a:r>
            <a:endParaRPr lang="en-US" altLang="en-US" dirty="0" smtClean="0"/>
          </a:p>
        </p:txBody>
      </p:sp>
    </p:spTree>
    <p:extLst>
      <p:ext uri="{BB962C8B-B14F-4D97-AF65-F5344CB8AC3E}">
        <p14:creationId xmlns:p14="http://schemas.microsoft.com/office/powerpoint/2010/main" val="2101760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xfrm>
            <a:off x="2209800" y="177800"/>
            <a:ext cx="64770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en-US" dirty="0" smtClean="0"/>
              <a:t>Load balancing</a:t>
            </a:r>
            <a:endParaRPr lang="nl-NL" altLang="en-US" dirty="0" smtClean="0"/>
          </a:p>
        </p:txBody>
      </p:sp>
      <p:sp>
        <p:nvSpPr>
          <p:cNvPr id="5" name="TextBox 4"/>
          <p:cNvSpPr txBox="1"/>
          <p:nvPr/>
        </p:nvSpPr>
        <p:spPr>
          <a:xfrm>
            <a:off x="304799"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en-US" sz="2400" dirty="0" err="1">
                <a:solidFill>
                  <a:schemeClr val="lt1"/>
                </a:solidFill>
                <a:latin typeface="Calibri"/>
                <a:cs typeface="Calibri"/>
              </a:rPr>
              <a:t>HAProxy</a:t>
            </a:r>
            <a:endParaRPr lang="en-US" sz="2400" dirty="0">
              <a:solidFill>
                <a:schemeClr val="lt1"/>
              </a:solidFill>
              <a:latin typeface="Calibri"/>
              <a:cs typeface="Calibri"/>
            </a:endParaRPr>
          </a:p>
          <a:p>
            <a:pPr eaLnBrk="1" fontAlgn="auto" hangingPunct="1">
              <a:spcBef>
                <a:spcPts val="0"/>
              </a:spcBef>
              <a:spcAft>
                <a:spcPts val="0"/>
              </a:spcAft>
              <a:defRPr/>
            </a:pPr>
            <a:endParaRPr lang="en-US" sz="2400" dirty="0">
              <a:solidFill>
                <a:schemeClr val="lt1"/>
              </a:solidFill>
              <a:latin typeface="Calibri"/>
              <a:cs typeface="Calibri"/>
            </a:endParaRPr>
          </a:p>
          <a:p>
            <a:pPr eaLnBrk="1" fontAlgn="auto" hangingPunct="1">
              <a:spcBef>
                <a:spcPts val="0"/>
              </a:spcBef>
              <a:spcAft>
                <a:spcPts val="0"/>
              </a:spcAft>
              <a:defRPr/>
            </a:pPr>
            <a:r>
              <a:rPr lang="en-US" sz="2400" dirty="0" err="1">
                <a:solidFill>
                  <a:schemeClr val="lt1"/>
                </a:solidFill>
                <a:latin typeface="Calibri"/>
                <a:cs typeface="Calibri"/>
              </a:rPr>
              <a:t>Nginx</a:t>
            </a:r>
            <a:r>
              <a:rPr lang="en-US" sz="2400" dirty="0">
                <a:solidFill>
                  <a:schemeClr val="lt1"/>
                </a:solidFill>
                <a:latin typeface="Calibri"/>
                <a:cs typeface="Calibri"/>
              </a:rPr>
              <a:t>  </a:t>
            </a:r>
          </a:p>
          <a:p>
            <a:pPr eaLnBrk="1" fontAlgn="auto" hangingPunct="1">
              <a:spcBef>
                <a:spcPts val="0"/>
              </a:spcBef>
              <a:spcAft>
                <a:spcPts val="0"/>
              </a:spcAft>
              <a:defRPr/>
            </a:pPr>
            <a:endParaRPr lang="en-US" sz="2400" dirty="0">
              <a:solidFill>
                <a:schemeClr val="lt1"/>
              </a:solidFill>
              <a:latin typeface="Calibri"/>
              <a:cs typeface="Calibri"/>
            </a:endParaRPr>
          </a:p>
          <a:p>
            <a:pPr eaLnBrk="1" fontAlgn="auto" hangingPunct="1">
              <a:spcBef>
                <a:spcPts val="0"/>
              </a:spcBef>
              <a:spcAft>
                <a:spcPts val="0"/>
              </a:spcAft>
              <a:defRPr/>
            </a:pPr>
            <a:r>
              <a:rPr lang="en-US" sz="2400" dirty="0" smtClean="0">
                <a:solidFill>
                  <a:schemeClr val="lt1"/>
                </a:solidFill>
                <a:latin typeface="Calibri"/>
                <a:cs typeface="Calibri"/>
              </a:rPr>
              <a:t>Azure LB/ILB</a:t>
            </a:r>
            <a:endParaRPr lang="nl-NL" sz="1600" dirty="0">
              <a:latin typeface="+mn-lt"/>
              <a:ea typeface="+mn-ea"/>
            </a:endParaRPr>
          </a:p>
        </p:txBody>
      </p:sp>
      <p:sp>
        <p:nvSpPr>
          <p:cNvPr id="6" name="TextBox 5"/>
          <p:cNvSpPr txBox="1"/>
          <p:nvPr/>
        </p:nvSpPr>
        <p:spPr>
          <a:xfrm>
            <a:off x="3200400"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en-US" sz="2000" dirty="0">
                <a:solidFill>
                  <a:schemeClr val="lt1"/>
                </a:solidFill>
                <a:latin typeface="Calibri" panose="020F0502020204030204" pitchFamily="34" charset="0"/>
              </a:rPr>
              <a:t>Requests </a:t>
            </a:r>
            <a:r>
              <a:rPr lang="en-US" sz="2000" dirty="0" err="1">
                <a:solidFill>
                  <a:schemeClr val="lt1"/>
                </a:solidFill>
                <a:latin typeface="Calibri" panose="020F0502020204030204" pitchFamily="34" charset="0"/>
              </a:rPr>
              <a:t>verspreiden</a:t>
            </a:r>
            <a:r>
              <a:rPr lang="en-US" sz="2000" dirty="0">
                <a:solidFill>
                  <a:schemeClr val="lt1"/>
                </a:solidFill>
                <a:latin typeface="Calibri" panose="020F0502020204030204" pitchFamily="34" charset="0"/>
              </a:rPr>
              <a:t> over </a:t>
            </a:r>
            <a:r>
              <a:rPr lang="en-US" sz="2000" dirty="0" err="1">
                <a:solidFill>
                  <a:schemeClr val="lt1"/>
                </a:solidFill>
                <a:latin typeface="Calibri" panose="020F0502020204030204" pitchFamily="34" charset="0"/>
              </a:rPr>
              <a:t>meerdere</a:t>
            </a:r>
            <a:r>
              <a:rPr lang="en-US" sz="2000" dirty="0">
                <a:solidFill>
                  <a:schemeClr val="lt1"/>
                </a:solidFill>
                <a:latin typeface="Calibri" panose="020F0502020204030204" pitchFamily="34" charset="0"/>
              </a:rPr>
              <a:t> servers/nodes/data </a:t>
            </a:r>
            <a:r>
              <a:rPr lang="en-US" sz="2000" dirty="0" smtClean="0">
                <a:solidFill>
                  <a:schemeClr val="lt1"/>
                </a:solidFill>
                <a:latin typeface="Calibri" panose="020F0502020204030204" pitchFamily="34" charset="0"/>
              </a:rPr>
              <a:t>centers</a:t>
            </a:r>
            <a:r>
              <a:rPr lang="en-US" sz="2000" dirty="0">
                <a:solidFill>
                  <a:schemeClr val="lt1"/>
                </a:solidFill>
                <a:latin typeface="Calibri" panose="020F0502020204030204" pitchFamily="34" charset="0"/>
              </a:rPr>
              <a:t/>
            </a:r>
            <a:br>
              <a:rPr lang="en-US" sz="2000" dirty="0">
                <a:solidFill>
                  <a:schemeClr val="lt1"/>
                </a:solidFill>
                <a:latin typeface="Calibri" panose="020F0502020204030204" pitchFamily="34" charset="0"/>
              </a:rPr>
            </a:br>
            <a:r>
              <a:rPr lang="en-US" sz="2000" dirty="0">
                <a:solidFill>
                  <a:schemeClr val="lt1"/>
                </a:solidFill>
                <a:latin typeface="Calibri" panose="020F0502020204030204" pitchFamily="34" charset="0"/>
              </a:rPr>
              <a:t> </a:t>
            </a:r>
            <a:br>
              <a:rPr lang="en-US" sz="2000" dirty="0">
                <a:solidFill>
                  <a:schemeClr val="lt1"/>
                </a:solidFill>
                <a:latin typeface="Calibri" panose="020F0502020204030204" pitchFamily="34" charset="0"/>
              </a:rPr>
            </a:br>
            <a:r>
              <a:rPr lang="en-US" sz="2000" dirty="0">
                <a:solidFill>
                  <a:schemeClr val="lt1"/>
                </a:solidFill>
                <a:latin typeface="Calibri" panose="020F0502020204030204" pitchFamily="34" charset="0"/>
              </a:rPr>
              <a:t>Op basis van:</a:t>
            </a:r>
          </a:p>
          <a:p>
            <a:pPr eaLnBrk="1" fontAlgn="auto" hangingPunct="1">
              <a:spcBef>
                <a:spcPts val="0"/>
              </a:spcBef>
              <a:spcAft>
                <a:spcPts val="0"/>
              </a:spcAft>
              <a:defRPr/>
            </a:pPr>
            <a:r>
              <a:rPr lang="en-US" sz="2000" dirty="0">
                <a:solidFill>
                  <a:schemeClr val="lt1"/>
                </a:solidFill>
                <a:latin typeface="Calibri" panose="020F0502020204030204" pitchFamily="34" charset="0"/>
              </a:rPr>
              <a:t>- Round Robin</a:t>
            </a:r>
          </a:p>
          <a:p>
            <a:pPr eaLnBrk="1" fontAlgn="auto" hangingPunct="1">
              <a:spcBef>
                <a:spcPts val="0"/>
              </a:spcBef>
              <a:spcAft>
                <a:spcPts val="0"/>
              </a:spcAft>
              <a:defRPr/>
            </a:pPr>
            <a:r>
              <a:rPr lang="en-US" sz="2000" dirty="0" smtClean="0">
                <a:solidFill>
                  <a:schemeClr val="lt1"/>
                </a:solidFill>
                <a:latin typeface="Calibri" panose="020F0502020204030204" pitchFamily="34" charset="0"/>
              </a:rPr>
              <a:t>- Geo </a:t>
            </a:r>
            <a:r>
              <a:rPr lang="en-US" sz="2000" dirty="0" err="1">
                <a:solidFill>
                  <a:schemeClr val="lt1"/>
                </a:solidFill>
                <a:latin typeface="Calibri" panose="020F0502020204030204" pitchFamily="34" charset="0"/>
              </a:rPr>
              <a:t>locatie</a:t>
            </a:r>
            <a:r>
              <a:rPr lang="en-US" sz="2000" dirty="0">
                <a:solidFill>
                  <a:schemeClr val="lt1"/>
                </a:solidFill>
                <a:latin typeface="Calibri" panose="020F0502020204030204" pitchFamily="34" charset="0"/>
              </a:rPr>
              <a:t/>
            </a:r>
            <a:br>
              <a:rPr lang="en-US" sz="2000" dirty="0">
                <a:solidFill>
                  <a:schemeClr val="lt1"/>
                </a:solidFill>
                <a:latin typeface="Calibri" panose="020F0502020204030204" pitchFamily="34" charset="0"/>
              </a:rPr>
            </a:br>
            <a:r>
              <a:rPr lang="en-US" sz="2000" dirty="0">
                <a:solidFill>
                  <a:schemeClr val="lt1"/>
                </a:solidFill>
                <a:latin typeface="Calibri" panose="020F0502020204030204" pitchFamily="34" charset="0"/>
              </a:rPr>
              <a:t>- Least </a:t>
            </a:r>
            <a:r>
              <a:rPr lang="en-US" sz="2000" dirty="0" smtClean="0">
                <a:solidFill>
                  <a:schemeClr val="lt1"/>
                </a:solidFill>
                <a:latin typeface="Calibri" panose="020F0502020204030204" pitchFamily="34" charset="0"/>
              </a:rPr>
              <a:t>connection</a:t>
            </a:r>
            <a:endParaRPr lang="nl-NL" sz="1400" dirty="0" smtClean="0">
              <a:latin typeface="Calibri" panose="020F0502020204030204" pitchFamily="34" charset="0"/>
            </a:endParaRPr>
          </a:p>
          <a:p>
            <a:pPr eaLnBrk="1" fontAlgn="auto" hangingPunct="1">
              <a:spcBef>
                <a:spcPts val="0"/>
              </a:spcBef>
              <a:spcAft>
                <a:spcPts val="0"/>
              </a:spcAft>
              <a:defRPr/>
            </a:pPr>
            <a:r>
              <a:rPr lang="en-US" sz="2000" dirty="0">
                <a:solidFill>
                  <a:schemeClr val="lt1"/>
                </a:solidFill>
                <a:latin typeface="Calibri" panose="020F0502020204030204" pitchFamily="34" charset="0"/>
              </a:rPr>
              <a:t>- </a:t>
            </a:r>
            <a:r>
              <a:rPr lang="en-US" sz="2000" dirty="0" smtClean="0">
                <a:solidFill>
                  <a:schemeClr val="lt1"/>
                </a:solidFill>
                <a:latin typeface="Calibri" panose="020F0502020204030204" pitchFamily="34" charset="0"/>
              </a:rPr>
              <a:t>Hash</a:t>
            </a:r>
            <a:r>
              <a:rPr lang="en-US" sz="1400" dirty="0">
                <a:solidFill>
                  <a:schemeClr val="lt1"/>
                </a:solidFill>
                <a:latin typeface="Calibri" panose="020F0502020204030204" pitchFamily="34" charset="0"/>
              </a:rPr>
              <a:t/>
            </a:r>
            <a:br>
              <a:rPr lang="en-US" sz="1400" dirty="0">
                <a:solidFill>
                  <a:schemeClr val="lt1"/>
                </a:solidFill>
                <a:latin typeface="Calibri" panose="020F0502020204030204" pitchFamily="34" charset="0"/>
              </a:rPr>
            </a:br>
            <a:endParaRPr lang="nl-NL" sz="1400" dirty="0">
              <a:latin typeface="Calibri" panose="020F0502020204030204" pitchFamily="34" charset="0"/>
            </a:endParaRPr>
          </a:p>
        </p:txBody>
      </p:sp>
      <p:sp>
        <p:nvSpPr>
          <p:cNvPr id="8" name="TextBox 7"/>
          <p:cNvSpPr txBox="1"/>
          <p:nvPr/>
        </p:nvSpPr>
        <p:spPr>
          <a:xfrm>
            <a:off x="6096000"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err="1">
                <a:solidFill>
                  <a:schemeClr val="lt1"/>
                </a:solidFill>
                <a:latin typeface="Calibri"/>
                <a:cs typeface="Calibri"/>
              </a:rPr>
              <a:t>HAProxy</a:t>
            </a:r>
            <a:r>
              <a:rPr lang="nl-NL" sz="2000" dirty="0">
                <a:solidFill>
                  <a:schemeClr val="lt1"/>
                </a:solidFill>
                <a:latin typeface="Calibri"/>
                <a:cs typeface="Calibri"/>
              </a:rPr>
              <a:t> beschikt over de meeste mogelijkheden (SSL support in </a:t>
            </a:r>
            <a:r>
              <a:rPr lang="nl-NL" sz="2000" dirty="0" smtClean="0">
                <a:solidFill>
                  <a:schemeClr val="lt1"/>
                </a:solidFill>
                <a:latin typeface="Calibri"/>
                <a:cs typeface="Calibri"/>
              </a:rPr>
              <a:t>ontwikkeling</a:t>
            </a:r>
            <a:r>
              <a:rPr lang="nl-NL" sz="2000" dirty="0">
                <a:solidFill>
                  <a:schemeClr val="lt1"/>
                </a:solidFill>
                <a:latin typeface="Calibri"/>
                <a:cs typeface="Calibri"/>
              </a:rPr>
              <a:t>)</a:t>
            </a:r>
          </a:p>
          <a:p>
            <a:pPr eaLnBrk="1" fontAlgn="auto" hangingPunct="1">
              <a:spcBef>
                <a:spcPts val="0"/>
              </a:spcBef>
              <a:spcAft>
                <a:spcPts val="0"/>
              </a:spcAft>
              <a:defRPr/>
            </a:pPr>
            <a:endParaRPr lang="nl-NL" sz="2000" dirty="0">
              <a:solidFill>
                <a:schemeClr val="lt1"/>
              </a:solidFill>
              <a:latin typeface="Calibri"/>
              <a:cs typeface="Calibri"/>
            </a:endParaRPr>
          </a:p>
          <a:p>
            <a:pPr eaLnBrk="1" fontAlgn="auto" hangingPunct="1">
              <a:spcBef>
                <a:spcPts val="0"/>
              </a:spcBef>
              <a:spcAft>
                <a:spcPts val="0"/>
              </a:spcAft>
              <a:defRPr/>
            </a:pPr>
            <a:r>
              <a:rPr lang="nl-NL" sz="2000" dirty="0" err="1">
                <a:solidFill>
                  <a:schemeClr val="lt1"/>
                </a:solidFill>
                <a:latin typeface="Calibri"/>
                <a:cs typeface="Calibri"/>
              </a:rPr>
              <a:t>Nginx</a:t>
            </a:r>
            <a:r>
              <a:rPr lang="nl-NL" sz="2000" dirty="0">
                <a:solidFill>
                  <a:schemeClr val="lt1"/>
                </a:solidFill>
                <a:latin typeface="Calibri"/>
                <a:cs typeface="Calibri"/>
              </a:rPr>
              <a:t> erg geschikt voor high load en biedt SSL </a:t>
            </a:r>
            <a:r>
              <a:rPr lang="nl-NL" sz="2000" dirty="0" smtClean="0">
                <a:solidFill>
                  <a:schemeClr val="lt1"/>
                </a:solidFill>
                <a:latin typeface="Calibri"/>
                <a:cs typeface="Calibri"/>
              </a:rPr>
              <a:t>support</a:t>
            </a:r>
          </a:p>
          <a:p>
            <a:pPr eaLnBrk="1" fontAlgn="auto" hangingPunct="1">
              <a:spcBef>
                <a:spcPts val="0"/>
              </a:spcBef>
              <a:spcAft>
                <a:spcPts val="0"/>
              </a:spcAft>
              <a:defRPr/>
            </a:pPr>
            <a:r>
              <a:rPr lang="nl-NL" sz="2000" dirty="0" smtClean="0">
                <a:solidFill>
                  <a:schemeClr val="lt1"/>
                </a:solidFill>
                <a:latin typeface="Calibri"/>
                <a:cs typeface="Calibri"/>
              </a:rPr>
              <a:t> </a:t>
            </a:r>
            <a:endParaRPr lang="nl-NL" sz="2000" dirty="0">
              <a:solidFill>
                <a:schemeClr val="lt1"/>
              </a:solidFill>
              <a:latin typeface="Calibri"/>
              <a:cs typeface="Calibri"/>
            </a:endParaRPr>
          </a:p>
          <a:p>
            <a:pPr eaLnBrk="1" fontAlgn="auto" hangingPunct="1">
              <a:spcBef>
                <a:spcPts val="0"/>
              </a:spcBef>
              <a:spcAft>
                <a:spcPts val="0"/>
              </a:spcAft>
              <a:defRPr/>
            </a:pPr>
            <a:r>
              <a:rPr lang="nl-NL" sz="2000" dirty="0" err="1" smtClean="0">
                <a:solidFill>
                  <a:schemeClr val="lt1"/>
                </a:solidFill>
                <a:latin typeface="Calibri"/>
                <a:cs typeface="Calibri"/>
              </a:rPr>
              <a:t>Azure</a:t>
            </a:r>
            <a:r>
              <a:rPr lang="nl-NL" sz="2000" dirty="0" smtClean="0">
                <a:solidFill>
                  <a:schemeClr val="lt1"/>
                </a:solidFill>
                <a:latin typeface="Calibri"/>
                <a:cs typeface="Calibri"/>
              </a:rPr>
              <a:t> LB/ILB, </a:t>
            </a:r>
            <a:r>
              <a:rPr lang="nl-NL" sz="2000" dirty="0">
                <a:solidFill>
                  <a:schemeClr val="lt1"/>
                </a:solidFill>
                <a:latin typeface="Calibri"/>
                <a:cs typeface="Calibri"/>
              </a:rPr>
              <a:t>goede keuze bij gebruik van </a:t>
            </a:r>
            <a:r>
              <a:rPr lang="nl-NL" sz="2000" dirty="0" err="1" smtClean="0">
                <a:solidFill>
                  <a:schemeClr val="lt1"/>
                </a:solidFill>
                <a:latin typeface="Calibri"/>
                <a:cs typeface="Calibri"/>
              </a:rPr>
              <a:t>Azure</a:t>
            </a:r>
            <a:endParaRPr lang="nl-NL" sz="2000" dirty="0">
              <a:solidFill>
                <a:schemeClr val="lt1"/>
              </a:solidFill>
              <a:latin typeface="Calibri"/>
              <a:cs typeface="Calibri"/>
            </a:endParaRPr>
          </a:p>
        </p:txBody>
      </p:sp>
    </p:spTree>
    <p:extLst>
      <p:ext uri="{BB962C8B-B14F-4D97-AF65-F5344CB8AC3E}">
        <p14:creationId xmlns:p14="http://schemas.microsoft.com/office/powerpoint/2010/main" val="511757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953000"/>
          </a:xfrm>
          <a:noFill/>
        </p:spPr>
        <p:txBody>
          <a:bodyPr/>
          <a:lstStyle/>
          <a:p>
            <a:pPr marL="0" indent="0">
              <a:buNone/>
            </a:pPr>
            <a:r>
              <a:rPr lang="en-US" dirty="0" smtClean="0"/>
              <a:t>… </a:t>
            </a:r>
            <a:r>
              <a:rPr lang="en-US" dirty="0" err="1" smtClean="0"/>
              <a:t>betekent</a:t>
            </a:r>
            <a:r>
              <a:rPr lang="en-US" dirty="0" smtClean="0"/>
              <a:t> </a:t>
            </a:r>
            <a:r>
              <a:rPr lang="en-US" dirty="0" err="1" smtClean="0"/>
              <a:t>dat</a:t>
            </a:r>
            <a:r>
              <a:rPr lang="en-US" dirty="0" smtClean="0"/>
              <a:t> de </a:t>
            </a:r>
            <a:r>
              <a:rPr lang="en-US" dirty="0" err="1" smtClean="0"/>
              <a:t>architectuur</a:t>
            </a:r>
            <a:r>
              <a:rPr lang="en-US" dirty="0" smtClean="0"/>
              <a:t> efficient </a:t>
            </a:r>
            <a:r>
              <a:rPr lang="en-US" dirty="0" err="1" smtClean="0"/>
              <a:t>kan</a:t>
            </a:r>
            <a:r>
              <a:rPr lang="en-US" dirty="0" smtClean="0"/>
              <a:t> </a:t>
            </a:r>
            <a:r>
              <a:rPr lang="en-US" dirty="0" err="1" smtClean="0"/>
              <a:t>omgaan</a:t>
            </a:r>
            <a:r>
              <a:rPr lang="en-US" dirty="0" smtClean="0"/>
              <a:t> met </a:t>
            </a:r>
            <a:r>
              <a:rPr lang="en-US" dirty="0" err="1" smtClean="0"/>
              <a:t>groei</a:t>
            </a:r>
            <a:r>
              <a:rPr lang="en-US" dirty="0" smtClean="0"/>
              <a:t>, </a:t>
            </a:r>
            <a:r>
              <a:rPr lang="en-US" dirty="0" err="1" smtClean="0"/>
              <a:t>zonder</a:t>
            </a:r>
            <a:r>
              <a:rPr lang="en-US" dirty="0" smtClean="0"/>
              <a:t> bottlenecks op </a:t>
            </a:r>
            <a:r>
              <a:rPr lang="en-US" dirty="0" err="1" smtClean="0"/>
              <a:t>kritische</a:t>
            </a:r>
            <a:r>
              <a:rPr lang="en-US" dirty="0" smtClean="0"/>
              <a:t> </a:t>
            </a:r>
            <a:r>
              <a:rPr lang="en-US" dirty="0" err="1" smtClean="0"/>
              <a:t>momenten</a:t>
            </a: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Web Scale</a:t>
            </a:r>
            <a:endParaRPr lang="en-US" dirty="0"/>
          </a:p>
        </p:txBody>
      </p:sp>
    </p:spTree>
    <p:extLst>
      <p:ext uri="{BB962C8B-B14F-4D97-AF65-F5344CB8AC3E}">
        <p14:creationId xmlns:p14="http://schemas.microsoft.com/office/powerpoint/2010/main" val="1029253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xfrm>
            <a:off x="2209800" y="177800"/>
            <a:ext cx="64770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en-US" dirty="0" smtClean="0"/>
              <a:t>Caching</a:t>
            </a:r>
            <a:endParaRPr lang="nl-NL" altLang="en-US" dirty="0" smtClean="0"/>
          </a:p>
        </p:txBody>
      </p:sp>
      <p:sp>
        <p:nvSpPr>
          <p:cNvPr id="5" name="TextBox 4"/>
          <p:cNvSpPr txBox="1"/>
          <p:nvPr/>
        </p:nvSpPr>
        <p:spPr>
          <a:xfrm>
            <a:off x="304799"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en-US" sz="2400" dirty="0" err="1">
                <a:solidFill>
                  <a:schemeClr val="lt1"/>
                </a:solidFill>
                <a:latin typeface="Calibri"/>
                <a:cs typeface="Calibri"/>
              </a:rPr>
              <a:t>Memcached</a:t>
            </a:r>
            <a:r>
              <a:rPr lang="en-US" sz="2400" dirty="0">
                <a:solidFill>
                  <a:schemeClr val="lt1"/>
                </a:solidFill>
                <a:latin typeface="Calibri"/>
                <a:cs typeface="Calibri"/>
              </a:rPr>
              <a:t> </a:t>
            </a:r>
          </a:p>
          <a:p>
            <a:pPr eaLnBrk="1" fontAlgn="auto" hangingPunct="1">
              <a:spcBef>
                <a:spcPts val="0"/>
              </a:spcBef>
              <a:spcAft>
                <a:spcPts val="0"/>
              </a:spcAft>
              <a:defRPr/>
            </a:pPr>
            <a:endParaRPr lang="en-US" sz="2400" dirty="0">
              <a:solidFill>
                <a:schemeClr val="lt1"/>
              </a:solidFill>
              <a:latin typeface="Calibri"/>
              <a:cs typeface="Calibri"/>
            </a:endParaRPr>
          </a:p>
          <a:p>
            <a:pPr eaLnBrk="1" fontAlgn="auto" hangingPunct="1">
              <a:spcBef>
                <a:spcPts val="0"/>
              </a:spcBef>
              <a:spcAft>
                <a:spcPts val="0"/>
              </a:spcAft>
              <a:defRPr/>
            </a:pPr>
            <a:r>
              <a:rPr lang="en-US" sz="2400" dirty="0" err="1">
                <a:solidFill>
                  <a:schemeClr val="lt1"/>
                </a:solidFill>
                <a:latin typeface="Calibri"/>
                <a:cs typeface="Calibri"/>
              </a:rPr>
              <a:t>Redis</a:t>
            </a:r>
            <a:endParaRPr lang="en-US" sz="2400" dirty="0">
              <a:solidFill>
                <a:schemeClr val="lt1"/>
              </a:solidFill>
              <a:latin typeface="Calibri"/>
              <a:cs typeface="Calibri"/>
            </a:endParaRPr>
          </a:p>
        </p:txBody>
      </p:sp>
      <p:sp>
        <p:nvSpPr>
          <p:cNvPr id="6" name="TextBox 5"/>
          <p:cNvSpPr txBox="1"/>
          <p:nvPr/>
        </p:nvSpPr>
        <p:spPr>
          <a:xfrm>
            <a:off x="3200400"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a:solidFill>
                  <a:schemeClr val="lt1"/>
                </a:solidFill>
                <a:latin typeface="Calibri" panose="020F0502020204030204" pitchFamily="34" charset="0"/>
              </a:rPr>
              <a:t>Ontlasten van backend systemen en versnellen van </a:t>
            </a:r>
            <a:r>
              <a:rPr lang="nl-NL" sz="2000" dirty="0" smtClean="0">
                <a:solidFill>
                  <a:schemeClr val="lt1"/>
                </a:solidFill>
                <a:latin typeface="Calibri" panose="020F0502020204030204" pitchFamily="34" charset="0"/>
              </a:rPr>
              <a:t>applicatie</a:t>
            </a:r>
            <a:endParaRPr lang="nl-NL" sz="2000" dirty="0">
              <a:solidFill>
                <a:schemeClr val="lt1"/>
              </a:solidFill>
              <a:latin typeface="Calibri" panose="020F0502020204030204" pitchFamily="34" charset="0"/>
            </a:endParaRPr>
          </a:p>
          <a:p>
            <a:pPr eaLnBrk="1" fontAlgn="auto" hangingPunct="1">
              <a:spcBef>
                <a:spcPts val="0"/>
              </a:spcBef>
              <a:spcAft>
                <a:spcPts val="0"/>
              </a:spcAft>
              <a:defRPr/>
            </a:pPr>
            <a:endParaRPr lang="nl-NL" sz="2000" dirty="0">
              <a:solidFill>
                <a:schemeClr val="lt1"/>
              </a:solidFill>
              <a:latin typeface="Calibri" panose="020F0502020204030204" pitchFamily="34" charset="0"/>
            </a:endParaRPr>
          </a:p>
          <a:p>
            <a:pPr eaLnBrk="1" fontAlgn="auto" hangingPunct="1">
              <a:spcBef>
                <a:spcPts val="0"/>
              </a:spcBef>
              <a:spcAft>
                <a:spcPts val="0"/>
              </a:spcAft>
              <a:defRPr/>
            </a:pPr>
            <a:r>
              <a:rPr lang="nl-NL" sz="2000" dirty="0">
                <a:solidFill>
                  <a:schemeClr val="lt1"/>
                </a:solidFill>
                <a:latin typeface="Calibri" panose="020F0502020204030204" pitchFamily="34" charset="0"/>
              </a:rPr>
              <a:t>Is een goede aanvulling op nagenoeg elke applicatie</a:t>
            </a:r>
            <a:endParaRPr lang="nl-NL" sz="1400" dirty="0">
              <a:latin typeface="Calibri" panose="020F0502020204030204" pitchFamily="34" charset="0"/>
            </a:endParaRPr>
          </a:p>
        </p:txBody>
      </p:sp>
      <p:sp>
        <p:nvSpPr>
          <p:cNvPr id="8" name="TextBox 7"/>
          <p:cNvSpPr txBox="1"/>
          <p:nvPr/>
        </p:nvSpPr>
        <p:spPr>
          <a:xfrm>
            <a:off x="6096000"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err="1" smtClean="0">
                <a:solidFill>
                  <a:schemeClr val="lt1"/>
                </a:solidFill>
                <a:latin typeface="Calibri"/>
                <a:cs typeface="Calibri"/>
              </a:rPr>
              <a:t>Memcached</a:t>
            </a:r>
            <a:r>
              <a:rPr lang="nl-NL" sz="2000" dirty="0" smtClean="0">
                <a:solidFill>
                  <a:schemeClr val="lt1"/>
                </a:solidFill>
                <a:latin typeface="Calibri"/>
                <a:cs typeface="Calibri"/>
              </a:rPr>
              <a:t> </a:t>
            </a:r>
            <a:r>
              <a:rPr lang="nl-NL" sz="2000" dirty="0">
                <a:solidFill>
                  <a:schemeClr val="lt1"/>
                </a:solidFill>
                <a:latin typeface="Calibri"/>
                <a:cs typeface="Calibri"/>
              </a:rPr>
              <a:t>erg eenvoudig in gebruik en </a:t>
            </a:r>
            <a:r>
              <a:rPr lang="nl-NL" sz="2000" dirty="0" smtClean="0">
                <a:solidFill>
                  <a:schemeClr val="lt1"/>
                </a:solidFill>
                <a:latin typeface="Calibri"/>
                <a:cs typeface="Calibri"/>
              </a:rPr>
              <a:t>beheer</a:t>
            </a:r>
            <a:endParaRPr lang="nl-NL" sz="2000" dirty="0">
              <a:solidFill>
                <a:schemeClr val="lt1"/>
              </a:solidFill>
              <a:latin typeface="Calibri"/>
              <a:cs typeface="Calibri"/>
            </a:endParaRPr>
          </a:p>
          <a:p>
            <a:pPr eaLnBrk="1" fontAlgn="auto" hangingPunct="1">
              <a:spcBef>
                <a:spcPts val="0"/>
              </a:spcBef>
              <a:spcAft>
                <a:spcPts val="0"/>
              </a:spcAft>
              <a:defRPr/>
            </a:pPr>
            <a:endParaRPr lang="nl-NL" sz="2000" dirty="0">
              <a:solidFill>
                <a:schemeClr val="lt1"/>
              </a:solidFill>
              <a:latin typeface="Calibri"/>
              <a:cs typeface="Calibri"/>
            </a:endParaRPr>
          </a:p>
          <a:p>
            <a:pPr eaLnBrk="1" fontAlgn="auto" hangingPunct="1">
              <a:spcBef>
                <a:spcPts val="0"/>
              </a:spcBef>
              <a:spcAft>
                <a:spcPts val="0"/>
              </a:spcAft>
              <a:defRPr/>
            </a:pPr>
            <a:r>
              <a:rPr lang="nl-NL" sz="2000" dirty="0" err="1">
                <a:solidFill>
                  <a:schemeClr val="lt1"/>
                </a:solidFill>
                <a:latin typeface="Calibri"/>
                <a:cs typeface="Calibri"/>
              </a:rPr>
              <a:t>Redis</a:t>
            </a:r>
            <a:r>
              <a:rPr lang="nl-NL" sz="2000" dirty="0">
                <a:solidFill>
                  <a:schemeClr val="lt1"/>
                </a:solidFill>
                <a:latin typeface="Calibri"/>
                <a:cs typeface="Calibri"/>
              </a:rPr>
              <a:t> bevat meer datatypes en complexe methodes die het bruikbaar maken voor </a:t>
            </a:r>
            <a:r>
              <a:rPr lang="nl-NL" sz="2000" dirty="0" err="1">
                <a:solidFill>
                  <a:schemeClr val="lt1"/>
                </a:solidFill>
                <a:latin typeface="Calibri"/>
                <a:cs typeface="Calibri"/>
              </a:rPr>
              <a:t>meedere</a:t>
            </a:r>
            <a:r>
              <a:rPr lang="nl-NL" sz="2000" dirty="0">
                <a:solidFill>
                  <a:schemeClr val="lt1"/>
                </a:solidFill>
                <a:latin typeface="Calibri"/>
                <a:cs typeface="Calibri"/>
              </a:rPr>
              <a:t> doeleinden. Top 10 lijsten, </a:t>
            </a:r>
            <a:r>
              <a:rPr lang="nl-NL" sz="2000" dirty="0" err="1">
                <a:solidFill>
                  <a:schemeClr val="lt1"/>
                </a:solidFill>
                <a:latin typeface="Calibri"/>
                <a:cs typeface="Calibri"/>
              </a:rPr>
              <a:t>publish</a:t>
            </a:r>
            <a:r>
              <a:rPr lang="nl-NL" sz="2000" dirty="0">
                <a:solidFill>
                  <a:schemeClr val="lt1"/>
                </a:solidFill>
                <a:latin typeface="Calibri"/>
                <a:cs typeface="Calibri"/>
              </a:rPr>
              <a:t>/</a:t>
            </a:r>
            <a:r>
              <a:rPr lang="nl-NL" sz="2000" dirty="0" err="1">
                <a:solidFill>
                  <a:schemeClr val="lt1"/>
                </a:solidFill>
                <a:latin typeface="Calibri"/>
                <a:cs typeface="Calibri"/>
              </a:rPr>
              <a:t>subscribe</a:t>
            </a:r>
            <a:r>
              <a:rPr lang="nl-NL" sz="2000" dirty="0">
                <a:solidFill>
                  <a:schemeClr val="lt1"/>
                </a:solidFill>
                <a:latin typeface="Calibri"/>
                <a:cs typeface="Calibri"/>
              </a:rPr>
              <a:t> etc.</a:t>
            </a:r>
          </a:p>
          <a:p>
            <a:pPr eaLnBrk="1" fontAlgn="auto" hangingPunct="1">
              <a:spcBef>
                <a:spcPts val="0"/>
              </a:spcBef>
              <a:spcAft>
                <a:spcPts val="0"/>
              </a:spcAft>
              <a:defRPr/>
            </a:pPr>
            <a:endParaRPr lang="nl-NL" sz="2000" dirty="0">
              <a:solidFill>
                <a:schemeClr val="lt1"/>
              </a:solidFill>
              <a:latin typeface="Calibri"/>
              <a:cs typeface="Calibri"/>
            </a:endParaRPr>
          </a:p>
          <a:p>
            <a:pPr eaLnBrk="1" fontAlgn="auto" hangingPunct="1">
              <a:spcBef>
                <a:spcPts val="0"/>
              </a:spcBef>
              <a:spcAft>
                <a:spcPts val="0"/>
              </a:spcAft>
              <a:defRPr/>
            </a:pPr>
            <a:r>
              <a:rPr lang="nl-NL" sz="2000" dirty="0" smtClean="0">
                <a:solidFill>
                  <a:schemeClr val="lt1"/>
                </a:solidFill>
                <a:latin typeface="Calibri"/>
                <a:cs typeface="Calibri"/>
              </a:rPr>
              <a:t>bv: Twitter </a:t>
            </a:r>
            <a:r>
              <a:rPr lang="nl-NL" sz="2000" dirty="0">
                <a:solidFill>
                  <a:schemeClr val="lt1"/>
                </a:solidFill>
                <a:latin typeface="Calibri"/>
                <a:cs typeface="Calibri"/>
              </a:rPr>
              <a:t>bewaart </a:t>
            </a:r>
            <a:r>
              <a:rPr lang="nl-NL" sz="2000" dirty="0" err="1">
                <a:solidFill>
                  <a:schemeClr val="lt1"/>
                </a:solidFill>
                <a:latin typeface="Calibri"/>
                <a:cs typeface="Calibri"/>
              </a:rPr>
              <a:t>timelines</a:t>
            </a:r>
            <a:r>
              <a:rPr lang="nl-NL" sz="2000" dirty="0">
                <a:solidFill>
                  <a:schemeClr val="lt1"/>
                </a:solidFill>
                <a:latin typeface="Calibri"/>
                <a:cs typeface="Calibri"/>
              </a:rPr>
              <a:t> alleen in </a:t>
            </a:r>
            <a:r>
              <a:rPr lang="nl-NL" sz="2000" dirty="0" err="1" smtClean="0">
                <a:solidFill>
                  <a:schemeClr val="lt1"/>
                </a:solidFill>
                <a:latin typeface="Calibri"/>
                <a:cs typeface="Calibri"/>
              </a:rPr>
              <a:t>Redis</a:t>
            </a:r>
            <a:endParaRPr lang="nl-NL" sz="2000" dirty="0">
              <a:solidFill>
                <a:schemeClr val="lt1"/>
              </a:solidFill>
              <a:latin typeface="Calibri"/>
              <a:cs typeface="Calibri"/>
            </a:endParaRPr>
          </a:p>
        </p:txBody>
      </p:sp>
    </p:spTree>
    <p:extLst>
      <p:ext uri="{BB962C8B-B14F-4D97-AF65-F5344CB8AC3E}">
        <p14:creationId xmlns:p14="http://schemas.microsoft.com/office/powerpoint/2010/main" val="2940772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xfrm>
            <a:off x="2209800" y="177800"/>
            <a:ext cx="64770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en-US" dirty="0" err="1" smtClean="0"/>
              <a:t>Sharding</a:t>
            </a:r>
            <a:endParaRPr lang="nl-NL" altLang="en-US" dirty="0" smtClean="0"/>
          </a:p>
        </p:txBody>
      </p:sp>
      <p:sp>
        <p:nvSpPr>
          <p:cNvPr id="5" name="TextBox 4"/>
          <p:cNvSpPr txBox="1"/>
          <p:nvPr/>
        </p:nvSpPr>
        <p:spPr>
          <a:xfrm>
            <a:off x="304799"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en-US" sz="2400" dirty="0" err="1" smtClean="0">
                <a:solidFill>
                  <a:schemeClr val="lt1"/>
                </a:solidFill>
                <a:latin typeface="Calibri"/>
                <a:cs typeface="Calibri"/>
              </a:rPr>
              <a:t>WebscaleSQL</a:t>
            </a:r>
            <a:endParaRPr lang="en-US" sz="2400" dirty="0" smtClean="0">
              <a:solidFill>
                <a:schemeClr val="lt1"/>
              </a:solidFill>
              <a:latin typeface="Calibri"/>
              <a:cs typeface="Calibri"/>
            </a:endParaRPr>
          </a:p>
          <a:p>
            <a:pPr eaLnBrk="1" fontAlgn="auto" hangingPunct="1">
              <a:spcBef>
                <a:spcPts val="0"/>
              </a:spcBef>
              <a:spcAft>
                <a:spcPts val="0"/>
              </a:spcAft>
              <a:defRPr/>
            </a:pPr>
            <a:r>
              <a:rPr lang="en-US" sz="2400" dirty="0" smtClean="0">
                <a:solidFill>
                  <a:schemeClr val="lt1"/>
                </a:solidFill>
                <a:latin typeface="Calibri"/>
                <a:cs typeface="Calibri"/>
              </a:rPr>
              <a:t>Gizzard</a:t>
            </a:r>
            <a:endParaRPr lang="en-US" sz="2400" dirty="0">
              <a:solidFill>
                <a:schemeClr val="lt1"/>
              </a:solidFill>
              <a:latin typeface="Calibri"/>
              <a:cs typeface="Calibri"/>
            </a:endParaRPr>
          </a:p>
          <a:p>
            <a:pPr eaLnBrk="1" fontAlgn="auto" hangingPunct="1">
              <a:spcBef>
                <a:spcPts val="0"/>
              </a:spcBef>
              <a:spcAft>
                <a:spcPts val="0"/>
              </a:spcAft>
              <a:defRPr/>
            </a:pPr>
            <a:r>
              <a:rPr lang="en-US" sz="2400" dirty="0">
                <a:solidFill>
                  <a:schemeClr val="lt1"/>
                </a:solidFill>
                <a:latin typeface="Calibri"/>
                <a:cs typeface="Calibri"/>
              </a:rPr>
              <a:t>Custom </a:t>
            </a:r>
            <a:r>
              <a:rPr lang="en-US" sz="2400" dirty="0" err="1">
                <a:solidFill>
                  <a:schemeClr val="lt1"/>
                </a:solidFill>
                <a:latin typeface="Calibri"/>
                <a:cs typeface="Calibri"/>
              </a:rPr>
              <a:t>sharding</a:t>
            </a:r>
            <a:endParaRPr lang="en-US" sz="2400" dirty="0">
              <a:solidFill>
                <a:schemeClr val="lt1"/>
              </a:solidFill>
              <a:latin typeface="Calibri"/>
              <a:cs typeface="Calibri"/>
            </a:endParaRPr>
          </a:p>
          <a:p>
            <a:pPr eaLnBrk="1" fontAlgn="auto" hangingPunct="1">
              <a:spcBef>
                <a:spcPts val="0"/>
              </a:spcBef>
              <a:spcAft>
                <a:spcPts val="0"/>
              </a:spcAft>
              <a:defRPr/>
            </a:pPr>
            <a:endParaRPr lang="en-US" sz="2400" dirty="0">
              <a:solidFill>
                <a:schemeClr val="lt1"/>
              </a:solidFill>
              <a:latin typeface="Calibri"/>
              <a:cs typeface="Calibri"/>
            </a:endParaRPr>
          </a:p>
          <a:p>
            <a:pPr eaLnBrk="1" fontAlgn="auto" hangingPunct="1">
              <a:spcBef>
                <a:spcPts val="0"/>
              </a:spcBef>
              <a:spcAft>
                <a:spcPts val="0"/>
              </a:spcAft>
              <a:defRPr/>
            </a:pPr>
            <a:r>
              <a:rPr lang="en-US" sz="2400" dirty="0">
                <a:solidFill>
                  <a:schemeClr val="lt1"/>
                </a:solidFill>
                <a:latin typeface="Calibri"/>
                <a:cs typeface="Calibri"/>
              </a:rPr>
              <a:t>Backend met </a:t>
            </a:r>
            <a:r>
              <a:rPr lang="en-US" sz="2400" dirty="0" err="1">
                <a:solidFill>
                  <a:schemeClr val="lt1"/>
                </a:solidFill>
                <a:latin typeface="Calibri"/>
                <a:cs typeface="Calibri"/>
              </a:rPr>
              <a:t>sharding</a:t>
            </a:r>
            <a:r>
              <a:rPr lang="en-US" sz="2400" dirty="0">
                <a:solidFill>
                  <a:schemeClr val="lt1"/>
                </a:solidFill>
                <a:latin typeface="Calibri"/>
                <a:cs typeface="Calibri"/>
              </a:rPr>
              <a:t> features </a:t>
            </a:r>
            <a:r>
              <a:rPr lang="en-US" sz="2400" dirty="0" err="1">
                <a:solidFill>
                  <a:schemeClr val="lt1"/>
                </a:solidFill>
                <a:latin typeface="Calibri"/>
                <a:cs typeface="Calibri"/>
              </a:rPr>
              <a:t>bv</a:t>
            </a:r>
            <a:r>
              <a:rPr lang="en-US" sz="2400" dirty="0">
                <a:solidFill>
                  <a:schemeClr val="lt1"/>
                </a:solidFill>
                <a:latin typeface="Calibri"/>
                <a:cs typeface="Calibri"/>
              </a:rPr>
              <a:t> </a:t>
            </a:r>
            <a:r>
              <a:rPr lang="en-US" sz="2400" dirty="0" err="1">
                <a:solidFill>
                  <a:schemeClr val="lt1"/>
                </a:solidFill>
                <a:latin typeface="Calibri"/>
                <a:cs typeface="Calibri"/>
              </a:rPr>
              <a:t>MongoDB</a:t>
            </a:r>
            <a:r>
              <a:rPr lang="en-US" sz="2400" dirty="0">
                <a:solidFill>
                  <a:schemeClr val="lt1"/>
                </a:solidFill>
                <a:latin typeface="Calibri"/>
                <a:cs typeface="Calibri"/>
              </a:rPr>
              <a:t>, </a:t>
            </a:r>
            <a:r>
              <a:rPr lang="en-US" sz="2400" dirty="0" err="1" smtClean="0">
                <a:solidFill>
                  <a:schemeClr val="lt1"/>
                </a:solidFill>
                <a:latin typeface="Calibri"/>
                <a:cs typeface="Calibri"/>
              </a:rPr>
              <a:t>HBase</a:t>
            </a:r>
            <a:r>
              <a:rPr lang="en-US" sz="2400" dirty="0" smtClean="0">
                <a:solidFill>
                  <a:schemeClr val="lt1"/>
                </a:solidFill>
                <a:latin typeface="Calibri"/>
                <a:cs typeface="Calibri"/>
              </a:rPr>
              <a:t>.</a:t>
            </a:r>
          </a:p>
        </p:txBody>
      </p:sp>
      <p:sp>
        <p:nvSpPr>
          <p:cNvPr id="6" name="TextBox 5"/>
          <p:cNvSpPr txBox="1"/>
          <p:nvPr/>
        </p:nvSpPr>
        <p:spPr>
          <a:xfrm>
            <a:off x="3200400"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a:solidFill>
                  <a:schemeClr val="lt1"/>
                </a:solidFill>
                <a:latin typeface="Calibri" panose="020F0502020204030204" pitchFamily="34" charset="0"/>
              </a:rPr>
              <a:t>Horizontaal </a:t>
            </a:r>
            <a:r>
              <a:rPr lang="nl-NL" sz="2000" dirty="0" err="1">
                <a:solidFill>
                  <a:schemeClr val="lt1"/>
                </a:solidFill>
                <a:latin typeface="Calibri" panose="020F0502020204030204" pitchFamily="34" charset="0"/>
              </a:rPr>
              <a:t>partitioneren</a:t>
            </a:r>
            <a:r>
              <a:rPr lang="nl-NL" sz="2000" dirty="0">
                <a:solidFill>
                  <a:schemeClr val="lt1"/>
                </a:solidFill>
                <a:latin typeface="Calibri" panose="020F0502020204030204" pitchFamily="34" charset="0"/>
              </a:rPr>
              <a:t> van database, verschillende </a:t>
            </a:r>
            <a:r>
              <a:rPr lang="nl-NL" sz="2000" dirty="0" err="1" smtClean="0">
                <a:solidFill>
                  <a:schemeClr val="lt1"/>
                </a:solidFill>
                <a:latin typeface="Calibri" panose="020F0502020204030204" pitchFamily="34" charset="0"/>
              </a:rPr>
              <a:t>rows</a:t>
            </a:r>
            <a:r>
              <a:rPr lang="nl-NL" sz="2000" dirty="0" smtClean="0">
                <a:solidFill>
                  <a:schemeClr val="lt1"/>
                </a:solidFill>
                <a:latin typeface="Calibri" panose="020F0502020204030204" pitchFamily="34" charset="0"/>
              </a:rPr>
              <a:t> </a:t>
            </a:r>
            <a:r>
              <a:rPr lang="nl-NL" sz="2000" dirty="0">
                <a:solidFill>
                  <a:schemeClr val="lt1"/>
                </a:solidFill>
                <a:latin typeface="Calibri" panose="020F0502020204030204" pitchFamily="34" charset="0"/>
              </a:rPr>
              <a:t>in verschillende databases met zelfde </a:t>
            </a:r>
            <a:r>
              <a:rPr lang="nl-NL" sz="2000" dirty="0" smtClean="0">
                <a:solidFill>
                  <a:schemeClr val="lt1"/>
                </a:solidFill>
                <a:latin typeface="Calibri" panose="020F0502020204030204" pitchFamily="34" charset="0"/>
              </a:rPr>
              <a:t>schema</a:t>
            </a:r>
          </a:p>
          <a:p>
            <a:pPr eaLnBrk="1" fontAlgn="auto" hangingPunct="1">
              <a:spcBef>
                <a:spcPts val="0"/>
              </a:spcBef>
              <a:spcAft>
                <a:spcPts val="0"/>
              </a:spcAft>
              <a:defRPr/>
            </a:pPr>
            <a:endParaRPr lang="nl-NL" sz="2000" dirty="0">
              <a:solidFill>
                <a:schemeClr val="lt1"/>
              </a:solidFill>
              <a:latin typeface="Calibri" panose="020F0502020204030204" pitchFamily="34" charset="0"/>
            </a:endParaRPr>
          </a:p>
          <a:p>
            <a:pPr eaLnBrk="1" fontAlgn="auto" hangingPunct="1">
              <a:spcBef>
                <a:spcPts val="0"/>
              </a:spcBef>
              <a:spcAft>
                <a:spcPts val="0"/>
              </a:spcAft>
              <a:defRPr/>
            </a:pPr>
            <a:r>
              <a:rPr lang="nl-NL" sz="2000" dirty="0">
                <a:solidFill>
                  <a:schemeClr val="lt1"/>
                </a:solidFill>
                <a:latin typeface="Calibri" panose="020F0502020204030204" pitchFamily="34" charset="0"/>
              </a:rPr>
              <a:t>Noodzakelijk wanneer </a:t>
            </a:r>
            <a:r>
              <a:rPr lang="nl-NL" sz="2000" dirty="0" smtClean="0">
                <a:solidFill>
                  <a:schemeClr val="lt1"/>
                </a:solidFill>
                <a:latin typeface="Calibri" panose="020F0502020204030204" pitchFamily="34" charset="0"/>
              </a:rPr>
              <a:t>één </a:t>
            </a:r>
            <a:r>
              <a:rPr lang="nl-NL" sz="2000" dirty="0">
                <a:solidFill>
                  <a:schemeClr val="lt1"/>
                </a:solidFill>
                <a:latin typeface="Calibri" panose="020F0502020204030204" pitchFamily="34" charset="0"/>
              </a:rPr>
              <a:t>database node niet meer toereikend </a:t>
            </a:r>
            <a:r>
              <a:rPr lang="nl-NL" sz="2000" dirty="0" smtClean="0">
                <a:solidFill>
                  <a:schemeClr val="lt1"/>
                </a:solidFill>
                <a:latin typeface="Calibri" panose="020F0502020204030204" pitchFamily="34" charset="0"/>
              </a:rPr>
              <a:t>is</a:t>
            </a:r>
            <a:endParaRPr lang="nl-NL" sz="2000" dirty="0">
              <a:solidFill>
                <a:schemeClr val="lt1"/>
              </a:solidFill>
              <a:latin typeface="Calibri" panose="020F0502020204030204" pitchFamily="34" charset="0"/>
            </a:endParaRPr>
          </a:p>
        </p:txBody>
      </p:sp>
      <p:sp>
        <p:nvSpPr>
          <p:cNvPr id="8" name="TextBox 7"/>
          <p:cNvSpPr txBox="1"/>
          <p:nvPr/>
        </p:nvSpPr>
        <p:spPr>
          <a:xfrm>
            <a:off x="6096000"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err="1">
                <a:solidFill>
                  <a:schemeClr val="lt1"/>
                </a:solidFill>
                <a:latin typeface="Calibri"/>
                <a:cs typeface="Calibri"/>
              </a:rPr>
              <a:t>WebscaleSQL</a:t>
            </a:r>
            <a:r>
              <a:rPr lang="nl-NL" sz="2000" dirty="0">
                <a:solidFill>
                  <a:schemeClr val="lt1"/>
                </a:solidFill>
                <a:latin typeface="Calibri"/>
                <a:cs typeface="Calibri"/>
              </a:rPr>
              <a:t> is </a:t>
            </a:r>
            <a:r>
              <a:rPr lang="nl-NL" sz="2000" dirty="0" smtClean="0">
                <a:solidFill>
                  <a:schemeClr val="lt1"/>
                </a:solidFill>
                <a:latin typeface="Calibri"/>
                <a:cs typeface="Calibri"/>
              </a:rPr>
              <a:t>gebaseerd </a:t>
            </a:r>
            <a:r>
              <a:rPr lang="nl-NL" sz="2000" dirty="0">
                <a:solidFill>
                  <a:schemeClr val="lt1"/>
                </a:solidFill>
                <a:latin typeface="Calibri"/>
                <a:cs typeface="Calibri"/>
              </a:rPr>
              <a:t>op </a:t>
            </a:r>
            <a:r>
              <a:rPr lang="nl-NL" sz="2000" dirty="0" err="1" smtClean="0">
                <a:solidFill>
                  <a:schemeClr val="lt1"/>
                </a:solidFill>
                <a:latin typeface="Calibri"/>
                <a:cs typeface="Calibri"/>
              </a:rPr>
              <a:t>MySQL</a:t>
            </a:r>
            <a:endParaRPr lang="nl-NL" sz="2000" dirty="0" smtClean="0">
              <a:solidFill>
                <a:schemeClr val="lt1"/>
              </a:solidFill>
              <a:latin typeface="Calibri"/>
              <a:cs typeface="Calibri"/>
            </a:endParaRPr>
          </a:p>
          <a:p>
            <a:pPr eaLnBrk="1" fontAlgn="auto" hangingPunct="1">
              <a:spcBef>
                <a:spcPts val="0"/>
              </a:spcBef>
              <a:spcAft>
                <a:spcPts val="0"/>
              </a:spcAft>
              <a:defRPr/>
            </a:pPr>
            <a:r>
              <a:rPr lang="nl-NL" sz="2000" dirty="0" smtClean="0">
                <a:solidFill>
                  <a:schemeClr val="lt1"/>
                </a:solidFill>
                <a:latin typeface="Calibri"/>
                <a:cs typeface="Calibri"/>
              </a:rPr>
              <a:t> </a:t>
            </a:r>
            <a:endParaRPr lang="nl-NL" sz="2000" dirty="0">
              <a:solidFill>
                <a:schemeClr val="lt1"/>
              </a:solidFill>
              <a:latin typeface="Calibri"/>
              <a:cs typeface="Calibri"/>
            </a:endParaRPr>
          </a:p>
          <a:p>
            <a:pPr eaLnBrk="1" fontAlgn="auto" hangingPunct="1">
              <a:spcBef>
                <a:spcPts val="0"/>
              </a:spcBef>
              <a:spcAft>
                <a:spcPts val="0"/>
              </a:spcAft>
              <a:defRPr/>
            </a:pPr>
            <a:r>
              <a:rPr lang="nl-NL" sz="2000" dirty="0" err="1">
                <a:solidFill>
                  <a:schemeClr val="lt1"/>
                </a:solidFill>
                <a:latin typeface="Calibri"/>
                <a:cs typeface="Calibri"/>
              </a:rPr>
              <a:t>Sharding</a:t>
            </a:r>
            <a:r>
              <a:rPr lang="nl-NL" sz="2000" dirty="0">
                <a:solidFill>
                  <a:schemeClr val="lt1"/>
                </a:solidFill>
                <a:latin typeface="Calibri"/>
                <a:cs typeface="Calibri"/>
              </a:rPr>
              <a:t> vindt vaak plaats op basis van geografische locatie</a:t>
            </a:r>
            <a:r>
              <a:rPr lang="nl-NL" sz="2000" dirty="0" smtClean="0">
                <a:solidFill>
                  <a:schemeClr val="lt1"/>
                </a:solidFill>
                <a:latin typeface="Calibri"/>
                <a:cs typeface="Calibri"/>
              </a:rPr>
              <a:t>.</a:t>
            </a:r>
            <a:endParaRPr lang="nl-NL" sz="2000" dirty="0">
              <a:solidFill>
                <a:schemeClr val="lt1"/>
              </a:solidFill>
              <a:latin typeface="Calibri"/>
              <a:cs typeface="Calibri"/>
            </a:endParaRPr>
          </a:p>
          <a:p>
            <a:pPr eaLnBrk="1" fontAlgn="auto" hangingPunct="1">
              <a:spcBef>
                <a:spcPts val="0"/>
              </a:spcBef>
              <a:spcAft>
                <a:spcPts val="0"/>
              </a:spcAft>
              <a:defRPr/>
            </a:pPr>
            <a:r>
              <a:rPr lang="nl-NL" sz="2000" dirty="0">
                <a:solidFill>
                  <a:schemeClr val="lt1"/>
                </a:solidFill>
                <a:latin typeface="Calibri"/>
                <a:cs typeface="Calibri"/>
              </a:rPr>
              <a:t/>
            </a:r>
            <a:br>
              <a:rPr lang="nl-NL" sz="2000" dirty="0">
                <a:solidFill>
                  <a:schemeClr val="lt1"/>
                </a:solidFill>
                <a:latin typeface="Calibri"/>
                <a:cs typeface="Calibri"/>
              </a:rPr>
            </a:br>
            <a:r>
              <a:rPr lang="nl-NL" sz="2000" dirty="0">
                <a:solidFill>
                  <a:schemeClr val="lt1"/>
                </a:solidFill>
                <a:latin typeface="Calibri"/>
                <a:cs typeface="Calibri"/>
              </a:rPr>
              <a:t>Bestaande relationeel model blijft </a:t>
            </a:r>
            <a:r>
              <a:rPr lang="nl-NL" sz="2000" dirty="0" smtClean="0">
                <a:solidFill>
                  <a:schemeClr val="lt1"/>
                </a:solidFill>
                <a:latin typeface="Calibri"/>
                <a:cs typeface="Calibri"/>
              </a:rPr>
              <a:t>bruikbaar</a:t>
            </a:r>
          </a:p>
        </p:txBody>
      </p:sp>
    </p:spTree>
    <p:extLst>
      <p:ext uri="{BB962C8B-B14F-4D97-AF65-F5344CB8AC3E}">
        <p14:creationId xmlns:p14="http://schemas.microsoft.com/office/powerpoint/2010/main" val="2459701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xfrm>
            <a:off x="2209800" y="177800"/>
            <a:ext cx="66294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en-US" dirty="0" smtClean="0"/>
              <a:t>Content Delivery Network</a:t>
            </a:r>
            <a:endParaRPr lang="nl-NL" altLang="en-US" dirty="0" smtClean="0"/>
          </a:p>
        </p:txBody>
      </p:sp>
      <p:sp>
        <p:nvSpPr>
          <p:cNvPr id="5" name="TextBox 4"/>
          <p:cNvSpPr txBox="1"/>
          <p:nvPr/>
        </p:nvSpPr>
        <p:spPr>
          <a:xfrm>
            <a:off x="304799"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400" dirty="0">
                <a:solidFill>
                  <a:schemeClr val="lt1"/>
                </a:solidFill>
                <a:latin typeface="Calibri"/>
                <a:cs typeface="Calibri"/>
              </a:rPr>
              <a:t>Veel CDN aanbieders beschikbaar:</a:t>
            </a:r>
            <a:r>
              <a:rPr lang="nl-NL" sz="2400">
                <a:solidFill>
                  <a:schemeClr val="lt1"/>
                </a:solidFill>
                <a:latin typeface="Calibri"/>
                <a:cs typeface="Calibri"/>
              </a:rPr>
              <a:t/>
            </a:r>
            <a:br>
              <a:rPr lang="nl-NL" sz="2400">
                <a:solidFill>
                  <a:schemeClr val="lt1"/>
                </a:solidFill>
                <a:latin typeface="Calibri"/>
                <a:cs typeface="Calibri"/>
              </a:rPr>
            </a:br>
            <a:endParaRPr lang="nl-NL" sz="2400" smtClean="0">
              <a:solidFill>
                <a:schemeClr val="lt1"/>
              </a:solidFill>
              <a:latin typeface="Calibri"/>
              <a:cs typeface="Calibri"/>
            </a:endParaRPr>
          </a:p>
          <a:p>
            <a:pPr eaLnBrk="1" fontAlgn="auto" hangingPunct="1">
              <a:spcBef>
                <a:spcPts val="0"/>
              </a:spcBef>
              <a:spcAft>
                <a:spcPts val="0"/>
              </a:spcAft>
              <a:defRPr/>
            </a:pPr>
            <a:r>
              <a:rPr lang="nl-NL" sz="2400" dirty="0" smtClean="0">
                <a:solidFill>
                  <a:schemeClr val="lt1"/>
                </a:solidFill>
                <a:latin typeface="Calibri"/>
                <a:cs typeface="Calibri"/>
              </a:rPr>
              <a:t>Microsoft </a:t>
            </a:r>
            <a:r>
              <a:rPr lang="nl-NL" sz="2400" dirty="0" err="1" smtClean="0">
                <a:solidFill>
                  <a:schemeClr val="lt1"/>
                </a:solidFill>
                <a:latin typeface="Calibri"/>
                <a:cs typeface="Calibri"/>
              </a:rPr>
              <a:t>Azure</a:t>
            </a:r>
            <a:endParaRPr lang="nl-NL" sz="2400" dirty="0" smtClean="0">
              <a:solidFill>
                <a:schemeClr val="lt1"/>
              </a:solidFill>
              <a:latin typeface="Calibri"/>
              <a:cs typeface="Calibri"/>
            </a:endParaRPr>
          </a:p>
          <a:p>
            <a:pPr eaLnBrk="1" fontAlgn="auto" hangingPunct="1">
              <a:spcBef>
                <a:spcPts val="0"/>
              </a:spcBef>
              <a:spcAft>
                <a:spcPts val="0"/>
              </a:spcAft>
              <a:defRPr/>
            </a:pPr>
            <a:r>
              <a:rPr lang="nl-NL" sz="2400" dirty="0" err="1" smtClean="0">
                <a:solidFill>
                  <a:schemeClr val="lt1"/>
                </a:solidFill>
                <a:latin typeface="Calibri"/>
                <a:cs typeface="Calibri"/>
              </a:rPr>
              <a:t>Amazon</a:t>
            </a:r>
            <a:r>
              <a:rPr lang="nl-NL" sz="2400" dirty="0" smtClean="0">
                <a:solidFill>
                  <a:schemeClr val="lt1"/>
                </a:solidFill>
                <a:latin typeface="Calibri"/>
                <a:cs typeface="Calibri"/>
              </a:rPr>
              <a:t> Cloudfront</a:t>
            </a:r>
            <a:endParaRPr lang="en-US" sz="2400" dirty="0" smtClean="0">
              <a:solidFill>
                <a:schemeClr val="lt1"/>
              </a:solidFill>
              <a:latin typeface="Calibri"/>
              <a:cs typeface="Calibri"/>
            </a:endParaRPr>
          </a:p>
        </p:txBody>
      </p:sp>
      <p:sp>
        <p:nvSpPr>
          <p:cNvPr id="6" name="TextBox 5"/>
          <p:cNvSpPr txBox="1"/>
          <p:nvPr/>
        </p:nvSpPr>
        <p:spPr>
          <a:xfrm>
            <a:off x="3200400"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a:solidFill>
                  <a:schemeClr val="lt1"/>
                </a:solidFill>
                <a:latin typeface="Calibri" panose="020F0502020204030204" pitchFamily="34" charset="0"/>
              </a:rPr>
              <a:t>Verlagen van netwerk </a:t>
            </a:r>
            <a:r>
              <a:rPr lang="nl-NL" sz="2000" dirty="0" err="1">
                <a:solidFill>
                  <a:schemeClr val="lt1"/>
                </a:solidFill>
                <a:latin typeface="Calibri" panose="020F0502020204030204" pitchFamily="34" charset="0"/>
              </a:rPr>
              <a:t>latency</a:t>
            </a:r>
            <a:r>
              <a:rPr lang="nl-NL" sz="2000" dirty="0">
                <a:solidFill>
                  <a:schemeClr val="lt1"/>
                </a:solidFill>
                <a:latin typeface="Calibri" panose="020F0502020204030204" pitchFamily="34" charset="0"/>
              </a:rPr>
              <a:t> bij het serveren van </a:t>
            </a:r>
            <a:r>
              <a:rPr lang="nl-NL" sz="2000" dirty="0" smtClean="0">
                <a:solidFill>
                  <a:schemeClr val="lt1"/>
                </a:solidFill>
                <a:latin typeface="Calibri" panose="020F0502020204030204" pitchFamily="34" charset="0"/>
              </a:rPr>
              <a:t>statische content</a:t>
            </a:r>
          </a:p>
          <a:p>
            <a:pPr eaLnBrk="1" fontAlgn="auto" hangingPunct="1">
              <a:spcBef>
                <a:spcPts val="0"/>
              </a:spcBef>
              <a:spcAft>
                <a:spcPts val="0"/>
              </a:spcAft>
              <a:defRPr/>
            </a:pPr>
            <a:endParaRPr lang="nl-NL" sz="2000" dirty="0" smtClean="0">
              <a:solidFill>
                <a:schemeClr val="lt1"/>
              </a:solidFill>
              <a:latin typeface="Calibri" panose="020F0502020204030204" pitchFamily="34" charset="0"/>
            </a:endParaRPr>
          </a:p>
          <a:p>
            <a:pPr eaLnBrk="1" fontAlgn="auto" hangingPunct="1">
              <a:spcBef>
                <a:spcPts val="0"/>
              </a:spcBef>
              <a:spcAft>
                <a:spcPts val="0"/>
              </a:spcAft>
              <a:defRPr/>
            </a:pPr>
            <a:r>
              <a:rPr lang="nl-NL" sz="2000" dirty="0" smtClean="0">
                <a:solidFill>
                  <a:schemeClr val="lt1"/>
                </a:solidFill>
                <a:latin typeface="Calibri" panose="020F0502020204030204" pitchFamily="34" charset="0"/>
              </a:rPr>
              <a:t>HTML, CSS, JS, foto's, video's, etc.</a:t>
            </a:r>
            <a:endParaRPr lang="nl-NL" sz="2000" dirty="0">
              <a:solidFill>
                <a:schemeClr val="lt1"/>
              </a:solidFill>
              <a:latin typeface="Calibri" panose="020F0502020204030204" pitchFamily="34" charset="0"/>
            </a:endParaRPr>
          </a:p>
        </p:txBody>
      </p:sp>
      <p:sp>
        <p:nvSpPr>
          <p:cNvPr id="8" name="TextBox 7"/>
          <p:cNvSpPr txBox="1"/>
          <p:nvPr/>
        </p:nvSpPr>
        <p:spPr>
          <a:xfrm>
            <a:off x="6096000" y="1752600"/>
            <a:ext cx="2743200" cy="45720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a:solidFill>
                  <a:schemeClr val="lt1"/>
                </a:solidFill>
                <a:latin typeface="Calibri"/>
                <a:cs typeface="Calibri"/>
              </a:rPr>
              <a:t>Gebruikt servers verspreid over groot gebied zodat klanten met hoge availability en snelheid diensten kunnen </a:t>
            </a:r>
            <a:r>
              <a:rPr lang="nl-NL" sz="2000" dirty="0" smtClean="0">
                <a:solidFill>
                  <a:schemeClr val="lt1"/>
                </a:solidFill>
                <a:latin typeface="Calibri"/>
                <a:cs typeface="Calibri"/>
              </a:rPr>
              <a:t>gebruiken</a:t>
            </a:r>
            <a:endParaRPr lang="nl-NL" sz="2000" dirty="0">
              <a:solidFill>
                <a:schemeClr val="lt1"/>
              </a:solidFill>
              <a:latin typeface="Calibri"/>
              <a:cs typeface="Calibri"/>
            </a:endParaRPr>
          </a:p>
        </p:txBody>
      </p:sp>
    </p:spTree>
    <p:extLst>
      <p:ext uri="{BB962C8B-B14F-4D97-AF65-F5344CB8AC3E}">
        <p14:creationId xmlns:p14="http://schemas.microsoft.com/office/powerpoint/2010/main" val="3809531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xfrm>
            <a:off x="2209800" y="177800"/>
            <a:ext cx="66294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en-US" altLang="en-US" dirty="0" smtClean="0"/>
              <a:t>No SQL</a:t>
            </a:r>
            <a:endParaRPr lang="nl-NL" altLang="en-US" dirty="0" smtClean="0"/>
          </a:p>
        </p:txBody>
      </p:sp>
      <p:sp>
        <p:nvSpPr>
          <p:cNvPr id="5" name="TextBox 4"/>
          <p:cNvSpPr txBox="1"/>
          <p:nvPr/>
        </p:nvSpPr>
        <p:spPr>
          <a:xfrm>
            <a:off x="304799" y="1752600"/>
            <a:ext cx="2743200" cy="146304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400" dirty="0" err="1" smtClean="0">
                <a:solidFill>
                  <a:schemeClr val="lt1"/>
                </a:solidFill>
                <a:latin typeface="Calibri"/>
                <a:cs typeface="Calibri"/>
              </a:rPr>
              <a:t>HBase</a:t>
            </a:r>
            <a:endParaRPr lang="en-US" sz="2400" dirty="0" smtClean="0">
              <a:solidFill>
                <a:schemeClr val="lt1"/>
              </a:solidFill>
              <a:latin typeface="Calibri"/>
              <a:cs typeface="Calibri"/>
            </a:endParaRPr>
          </a:p>
        </p:txBody>
      </p:sp>
      <p:sp>
        <p:nvSpPr>
          <p:cNvPr id="6" name="TextBox 5"/>
          <p:cNvSpPr txBox="1"/>
          <p:nvPr/>
        </p:nvSpPr>
        <p:spPr>
          <a:xfrm>
            <a:off x="3200400" y="1752600"/>
            <a:ext cx="2743200" cy="1463040"/>
          </a:xfrm>
          <a:prstGeom prst="rect">
            <a:avLst/>
          </a:prstGeom>
          <a:solidFill>
            <a:schemeClr val="tx2">
              <a:lumMod val="60000"/>
              <a:lumOff val="40000"/>
            </a:schemeClr>
          </a:solidFill>
        </p:spPr>
        <p:txBody>
          <a:bodyPr anchor="ctr" anchorCtr="0">
            <a:noAutofit/>
          </a:bodyPr>
          <a:lstStyle/>
          <a:p>
            <a:pPr lvl="0">
              <a:lnSpc>
                <a:spcPct val="115000"/>
              </a:lnSpc>
              <a:spcBef>
                <a:spcPts val="0"/>
              </a:spcBef>
              <a:spcAft>
                <a:spcPts val="500"/>
              </a:spcAft>
            </a:pPr>
            <a:r>
              <a:rPr lang="nl" sz="1600" dirty="0">
                <a:solidFill>
                  <a:schemeClr val="lt1"/>
                </a:solidFill>
              </a:rPr>
              <a:t>Gedistribueerde database gebaseerd op </a:t>
            </a:r>
            <a:r>
              <a:rPr lang="nl" sz="1600" dirty="0" smtClean="0">
                <a:solidFill>
                  <a:schemeClr val="lt1"/>
                </a:solidFill>
              </a:rPr>
              <a:t>HDFS</a:t>
            </a:r>
          </a:p>
          <a:p>
            <a:pPr lvl="0">
              <a:lnSpc>
                <a:spcPct val="115000"/>
              </a:lnSpc>
              <a:spcBef>
                <a:spcPts val="0"/>
              </a:spcBef>
              <a:spcAft>
                <a:spcPts val="500"/>
              </a:spcAft>
            </a:pPr>
            <a:r>
              <a:rPr lang="nl" sz="1600" dirty="0" smtClean="0">
                <a:solidFill>
                  <a:schemeClr val="lt1"/>
                </a:solidFill>
              </a:rPr>
              <a:t>Gebaseerd </a:t>
            </a:r>
            <a:r>
              <a:rPr lang="nl" sz="1600" dirty="0">
                <a:solidFill>
                  <a:schemeClr val="lt1"/>
                </a:solidFill>
              </a:rPr>
              <a:t>op </a:t>
            </a:r>
            <a:r>
              <a:rPr lang="nl" sz="1600" dirty="0" smtClean="0">
                <a:solidFill>
                  <a:schemeClr val="lt1"/>
                </a:solidFill>
              </a:rPr>
              <a:t>BIGTABLE</a:t>
            </a:r>
            <a:endParaRPr lang="nl" sz="1600" dirty="0">
              <a:solidFill>
                <a:schemeClr val="lt1"/>
              </a:solidFill>
            </a:endParaRPr>
          </a:p>
        </p:txBody>
      </p:sp>
      <p:sp>
        <p:nvSpPr>
          <p:cNvPr id="8" name="TextBox 7"/>
          <p:cNvSpPr txBox="1"/>
          <p:nvPr/>
        </p:nvSpPr>
        <p:spPr>
          <a:xfrm>
            <a:off x="6096000" y="1752600"/>
            <a:ext cx="2743200" cy="146304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 sz="2000" dirty="0">
                <a:solidFill>
                  <a:schemeClr val="lt1"/>
                </a:solidFill>
              </a:rPr>
              <a:t>Meerwaarde bij biljoenen records en minimaal 5 nodes.</a:t>
            </a:r>
            <a:endParaRPr lang="nl-NL" sz="2000" dirty="0">
              <a:solidFill>
                <a:schemeClr val="lt1"/>
              </a:solidFill>
              <a:latin typeface="Calibri"/>
              <a:cs typeface="Calibri"/>
            </a:endParaRPr>
          </a:p>
        </p:txBody>
      </p:sp>
      <p:sp>
        <p:nvSpPr>
          <p:cNvPr id="7" name="TextBox 6"/>
          <p:cNvSpPr txBox="1"/>
          <p:nvPr/>
        </p:nvSpPr>
        <p:spPr>
          <a:xfrm>
            <a:off x="299580" y="3352800"/>
            <a:ext cx="2743200" cy="146304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400" dirty="0" smtClean="0">
                <a:solidFill>
                  <a:schemeClr val="lt1"/>
                </a:solidFill>
                <a:latin typeface="Calibri"/>
                <a:cs typeface="Calibri"/>
              </a:rPr>
              <a:t>Cassandra</a:t>
            </a:r>
            <a:endParaRPr lang="en-US" sz="2400" dirty="0" smtClean="0">
              <a:solidFill>
                <a:schemeClr val="lt1"/>
              </a:solidFill>
              <a:latin typeface="Calibri"/>
              <a:cs typeface="Calibri"/>
            </a:endParaRPr>
          </a:p>
        </p:txBody>
      </p:sp>
      <p:sp>
        <p:nvSpPr>
          <p:cNvPr id="9" name="TextBox 8"/>
          <p:cNvSpPr txBox="1"/>
          <p:nvPr/>
        </p:nvSpPr>
        <p:spPr>
          <a:xfrm>
            <a:off x="3195181" y="3352800"/>
            <a:ext cx="2743200" cy="1463040"/>
          </a:xfrm>
          <a:prstGeom prst="rect">
            <a:avLst/>
          </a:prstGeom>
          <a:solidFill>
            <a:schemeClr val="tx2">
              <a:lumMod val="60000"/>
              <a:lumOff val="40000"/>
            </a:schemeClr>
          </a:solidFill>
        </p:spPr>
        <p:txBody>
          <a:bodyPr anchor="ctr" anchorCtr="0">
            <a:noAutofit/>
          </a:bodyPr>
          <a:lstStyle/>
          <a:p>
            <a:pPr lvl="0">
              <a:lnSpc>
                <a:spcPct val="115000"/>
              </a:lnSpc>
              <a:spcBef>
                <a:spcPts val="0"/>
              </a:spcBef>
              <a:spcAft>
                <a:spcPts val="500"/>
              </a:spcAft>
            </a:pPr>
            <a:r>
              <a:rPr lang="nl" sz="1600" dirty="0">
                <a:solidFill>
                  <a:schemeClr val="lt1"/>
                </a:solidFill>
              </a:rPr>
              <a:t>Gedistribueerde database over gelijkwaardige nodes</a:t>
            </a:r>
          </a:p>
        </p:txBody>
      </p:sp>
      <p:sp>
        <p:nvSpPr>
          <p:cNvPr id="10" name="TextBox 9"/>
          <p:cNvSpPr txBox="1"/>
          <p:nvPr/>
        </p:nvSpPr>
        <p:spPr>
          <a:xfrm>
            <a:off x="6090781" y="3352800"/>
            <a:ext cx="2743200" cy="1463040"/>
          </a:xfrm>
          <a:prstGeom prst="rect">
            <a:avLst/>
          </a:prstGeom>
          <a:solidFill>
            <a:schemeClr val="tx2">
              <a:lumMod val="60000"/>
              <a:lumOff val="40000"/>
            </a:schemeClr>
          </a:solidFill>
        </p:spPr>
        <p:txBody>
          <a:bodyPr anchor="ctr" anchorCtr="0">
            <a:noAutofit/>
          </a:bodyPr>
          <a:lstStyle/>
          <a:p>
            <a:pPr lvl="0">
              <a:lnSpc>
                <a:spcPct val="115000"/>
              </a:lnSpc>
              <a:spcBef>
                <a:spcPts val="0"/>
              </a:spcBef>
              <a:spcAft>
                <a:spcPts val="500"/>
              </a:spcAft>
              <a:buClr>
                <a:schemeClr val="dk1"/>
              </a:buClr>
              <a:buSzPct val="78571"/>
            </a:pPr>
            <a:r>
              <a:rPr lang="nl" sz="2000" dirty="0">
                <a:solidFill>
                  <a:schemeClr val="lt1"/>
                </a:solidFill>
              </a:rPr>
              <a:t>CQL3 interface heeft veel overeenkomsten van “SQL</a:t>
            </a:r>
            <a:r>
              <a:rPr lang="nl" sz="2000" dirty="0" smtClean="0">
                <a:solidFill>
                  <a:schemeClr val="lt1"/>
                </a:solidFill>
              </a:rPr>
              <a:t>”</a:t>
            </a:r>
            <a:endParaRPr lang="nl" sz="2000" dirty="0">
              <a:solidFill>
                <a:schemeClr val="lt1"/>
              </a:solidFill>
            </a:endParaRPr>
          </a:p>
        </p:txBody>
      </p:sp>
      <p:sp>
        <p:nvSpPr>
          <p:cNvPr id="11" name="TextBox 10"/>
          <p:cNvSpPr txBox="1"/>
          <p:nvPr/>
        </p:nvSpPr>
        <p:spPr>
          <a:xfrm>
            <a:off x="289142" y="4953000"/>
            <a:ext cx="2743200" cy="146304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400" dirty="0" err="1" smtClean="0">
                <a:solidFill>
                  <a:schemeClr val="lt1"/>
                </a:solidFill>
                <a:latin typeface="Calibri"/>
                <a:cs typeface="Calibri"/>
              </a:rPr>
              <a:t>Redis</a:t>
            </a:r>
            <a:endParaRPr lang="en-US" sz="2400" dirty="0" smtClean="0">
              <a:solidFill>
                <a:schemeClr val="lt1"/>
              </a:solidFill>
              <a:latin typeface="Calibri"/>
              <a:cs typeface="Calibri"/>
            </a:endParaRPr>
          </a:p>
        </p:txBody>
      </p:sp>
      <p:sp>
        <p:nvSpPr>
          <p:cNvPr id="12" name="TextBox 11"/>
          <p:cNvSpPr txBox="1"/>
          <p:nvPr/>
        </p:nvSpPr>
        <p:spPr>
          <a:xfrm>
            <a:off x="3178480" y="4953000"/>
            <a:ext cx="2743200" cy="1463040"/>
          </a:xfrm>
          <a:prstGeom prst="rect">
            <a:avLst/>
          </a:prstGeom>
          <a:solidFill>
            <a:schemeClr val="tx2">
              <a:lumMod val="60000"/>
              <a:lumOff val="40000"/>
            </a:schemeClr>
          </a:solidFill>
        </p:spPr>
        <p:txBody>
          <a:bodyPr anchor="ctr" anchorCtr="0">
            <a:noAutofit/>
          </a:bodyPr>
          <a:lstStyle/>
          <a:p>
            <a:pPr lvl="0">
              <a:lnSpc>
                <a:spcPct val="115000"/>
              </a:lnSpc>
              <a:spcBef>
                <a:spcPts val="0"/>
              </a:spcBef>
              <a:spcAft>
                <a:spcPts val="500"/>
              </a:spcAft>
            </a:pPr>
            <a:r>
              <a:rPr lang="nl" sz="1600" dirty="0" smtClean="0">
                <a:solidFill>
                  <a:schemeClr val="lt1"/>
                </a:solidFill>
              </a:rPr>
              <a:t>In-memory </a:t>
            </a:r>
            <a:r>
              <a:rPr lang="nl" sz="1600" dirty="0">
                <a:solidFill>
                  <a:schemeClr val="lt1"/>
                </a:solidFill>
              </a:rPr>
              <a:t>database met disk persistance</a:t>
            </a:r>
          </a:p>
        </p:txBody>
      </p:sp>
      <p:sp>
        <p:nvSpPr>
          <p:cNvPr id="13" name="TextBox 12"/>
          <p:cNvSpPr txBox="1"/>
          <p:nvPr/>
        </p:nvSpPr>
        <p:spPr>
          <a:xfrm>
            <a:off x="6067818" y="4953000"/>
            <a:ext cx="2743200" cy="1463040"/>
          </a:xfrm>
          <a:prstGeom prst="rect">
            <a:avLst/>
          </a:prstGeom>
          <a:solidFill>
            <a:schemeClr val="tx2">
              <a:lumMod val="60000"/>
              <a:lumOff val="40000"/>
            </a:schemeClr>
          </a:solidFill>
        </p:spPr>
        <p:txBody>
          <a:bodyPr anchor="ctr" anchorCtr="0">
            <a:noAutofit/>
          </a:bodyPr>
          <a:lstStyle/>
          <a:p>
            <a:pPr lvl="0">
              <a:spcBef>
                <a:spcPts val="0"/>
              </a:spcBef>
              <a:spcAft>
                <a:spcPts val="500"/>
              </a:spcAft>
            </a:pPr>
            <a:r>
              <a:rPr lang="nl" sz="2000" dirty="0">
                <a:solidFill>
                  <a:schemeClr val="lt1"/>
                </a:solidFill>
              </a:rPr>
              <a:t>Zeer geschikt voor </a:t>
            </a:r>
            <a:r>
              <a:rPr lang="nl" sz="2000" dirty="0" smtClean="0">
                <a:solidFill>
                  <a:schemeClr val="lt1"/>
                </a:solidFill>
              </a:rPr>
              <a:t>datasets </a:t>
            </a:r>
            <a:r>
              <a:rPr lang="nl" sz="2000" dirty="0">
                <a:solidFill>
                  <a:schemeClr val="lt1"/>
                </a:solidFill>
              </a:rPr>
              <a:t>die veel </a:t>
            </a:r>
            <a:r>
              <a:rPr lang="nl" sz="2000" dirty="0" smtClean="0">
                <a:solidFill>
                  <a:schemeClr val="lt1"/>
                </a:solidFill>
              </a:rPr>
              <a:t>wijzigen</a:t>
            </a:r>
          </a:p>
          <a:p>
            <a:pPr lvl="0">
              <a:spcBef>
                <a:spcPts val="0"/>
              </a:spcBef>
              <a:spcAft>
                <a:spcPts val="500"/>
              </a:spcAft>
            </a:pPr>
            <a:r>
              <a:rPr lang="nl" sz="2000" dirty="0" smtClean="0">
                <a:solidFill>
                  <a:schemeClr val="lt1"/>
                </a:solidFill>
              </a:rPr>
              <a:t>Volledig </a:t>
            </a:r>
            <a:r>
              <a:rPr lang="nl" sz="2000" dirty="0">
                <a:solidFill>
                  <a:schemeClr val="lt1"/>
                </a:solidFill>
              </a:rPr>
              <a:t>in </a:t>
            </a:r>
            <a:r>
              <a:rPr lang="nl" sz="2000" dirty="0" smtClean="0">
                <a:solidFill>
                  <a:schemeClr val="lt1"/>
                </a:solidFill>
              </a:rPr>
              <a:t>memory</a:t>
            </a:r>
            <a:endParaRPr lang="nl" sz="2000" dirty="0">
              <a:solidFill>
                <a:schemeClr val="lt1"/>
              </a:solidFill>
            </a:endParaRPr>
          </a:p>
        </p:txBody>
      </p:sp>
    </p:spTree>
    <p:extLst>
      <p:ext uri="{BB962C8B-B14F-4D97-AF65-F5344CB8AC3E}">
        <p14:creationId xmlns:p14="http://schemas.microsoft.com/office/powerpoint/2010/main" val="1758339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3" name="Shape 423"/>
          <p:cNvPicPr preferRelativeResize="0"/>
          <p:nvPr/>
        </p:nvPicPr>
        <p:blipFill>
          <a:blip r:embed="rId3"/>
          <a:stretch>
            <a:fillRect/>
          </a:stretch>
        </p:blipFill>
        <p:spPr>
          <a:xfrm>
            <a:off x="219775" y="2399700"/>
            <a:ext cx="8704450" cy="2058600"/>
          </a:xfrm>
          <a:prstGeom prst="rect">
            <a:avLst/>
          </a:prstGeom>
          <a:noFill/>
          <a:ln>
            <a:noFill/>
          </a:ln>
        </p:spPr>
      </p:pic>
    </p:spTree>
    <p:extLst>
      <p:ext uri="{BB962C8B-B14F-4D97-AF65-F5344CB8AC3E}">
        <p14:creationId xmlns:p14="http://schemas.microsoft.com/office/powerpoint/2010/main" val="1708827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0" y="1828800"/>
            <a:ext cx="4572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pPr marL="0" indent="0">
              <a:buNone/>
            </a:pPr>
            <a:r>
              <a:rPr lang="en-US" dirty="0" smtClean="0"/>
              <a:t>Master/slave</a:t>
            </a:r>
            <a:endParaRPr lang="en-US" dirty="0"/>
          </a:p>
          <a:p>
            <a:pPr marL="0" indent="0">
              <a:buNone/>
            </a:pPr>
            <a:r>
              <a:rPr lang="en-US" dirty="0" err="1"/>
              <a:t>Fout</a:t>
            </a:r>
            <a:r>
              <a:rPr lang="en-US" dirty="0"/>
              <a:t> tolerant</a:t>
            </a:r>
          </a:p>
          <a:p>
            <a:pPr marL="0" indent="0">
              <a:buNone/>
            </a:pPr>
            <a:r>
              <a:rPr lang="en-US" dirty="0" err="1"/>
              <a:t>Replicerend</a:t>
            </a:r>
            <a:endParaRPr lang="en-US" dirty="0"/>
          </a:p>
          <a:p>
            <a:pPr marL="0" indent="0">
              <a:buNone/>
            </a:pPr>
            <a:r>
              <a:rPr lang="en-US" dirty="0"/>
              <a:t>Metadata</a:t>
            </a:r>
          </a:p>
        </p:txBody>
      </p:sp>
      <p:sp>
        <p:nvSpPr>
          <p:cNvPr id="3" name="Title 2"/>
          <p:cNvSpPr>
            <a:spLocks noGrp="1"/>
          </p:cNvSpPr>
          <p:nvPr>
            <p:ph type="title"/>
          </p:nvPr>
        </p:nvSpPr>
        <p:spPr/>
        <p:txBody>
          <a:bodyPr/>
          <a:lstStyle/>
          <a:p>
            <a:r>
              <a:rPr lang="en-US" dirty="0"/>
              <a:t>Hadoop File System</a:t>
            </a:r>
          </a:p>
        </p:txBody>
      </p:sp>
      <p:pic>
        <p:nvPicPr>
          <p:cNvPr id="4" name="Shape 428"/>
          <p:cNvPicPr preferRelativeResize="0">
            <a:picLocks noChangeAspect="1"/>
          </p:cNvPicPr>
          <p:nvPr/>
        </p:nvPicPr>
        <p:blipFill>
          <a:blip r:embed="rId2"/>
          <a:stretch>
            <a:fillRect/>
          </a:stretch>
        </p:blipFill>
        <p:spPr>
          <a:xfrm>
            <a:off x="5105400" y="5774060"/>
            <a:ext cx="3810000" cy="901060"/>
          </a:xfrm>
          <a:prstGeom prst="rect">
            <a:avLst/>
          </a:prstGeom>
          <a:noFill/>
          <a:ln>
            <a:noFill/>
          </a:ln>
        </p:spPr>
      </p:pic>
      <p:pic>
        <p:nvPicPr>
          <p:cNvPr id="5" name="Shape 431"/>
          <p:cNvPicPr preferRelativeResize="0"/>
          <p:nvPr/>
        </p:nvPicPr>
        <p:blipFill>
          <a:blip r:embed="rId3"/>
          <a:stretch>
            <a:fillRect/>
          </a:stretch>
        </p:blipFill>
        <p:spPr>
          <a:xfrm>
            <a:off x="5061250" y="2113576"/>
            <a:ext cx="3777950" cy="2610824"/>
          </a:xfrm>
          <a:prstGeom prst="rect">
            <a:avLst/>
          </a:prstGeom>
          <a:noFill/>
          <a:ln>
            <a:noFill/>
          </a:ln>
        </p:spPr>
      </p:pic>
    </p:spTree>
    <p:extLst>
      <p:ext uri="{BB962C8B-B14F-4D97-AF65-F5344CB8AC3E}">
        <p14:creationId xmlns:p14="http://schemas.microsoft.com/office/powerpoint/2010/main" val="1873051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0" y="1828800"/>
            <a:ext cx="4572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457200" y="1828800"/>
            <a:ext cx="4114800" cy="4846320"/>
          </a:xfrm>
        </p:spPr>
        <p:txBody>
          <a:bodyPr/>
          <a:lstStyle/>
          <a:p>
            <a:pPr marL="0" indent="0">
              <a:buNone/>
            </a:pPr>
            <a:r>
              <a:rPr lang="nl-NL" dirty="0"/>
              <a:t>Map</a:t>
            </a:r>
          </a:p>
          <a:p>
            <a:pPr marL="0" indent="0">
              <a:buNone/>
            </a:pPr>
            <a:r>
              <a:rPr lang="nl-NL" sz="2400" dirty="0"/>
              <a:t>Verdeel de data in kleinere </a:t>
            </a:r>
            <a:r>
              <a:rPr lang="nl-NL" sz="2400" dirty="0" smtClean="0"/>
              <a:t>brokken</a:t>
            </a:r>
          </a:p>
          <a:p>
            <a:pPr marL="0" indent="0">
              <a:buNone/>
            </a:pPr>
            <a:endParaRPr lang="nl-NL" sz="2400" dirty="0"/>
          </a:p>
          <a:p>
            <a:pPr marL="0" indent="0">
              <a:buNone/>
            </a:pPr>
            <a:r>
              <a:rPr lang="nl-NL" dirty="0" err="1"/>
              <a:t>Shuffle</a:t>
            </a:r>
            <a:endParaRPr lang="nl-NL" dirty="0"/>
          </a:p>
          <a:p>
            <a:pPr marL="0" indent="0">
              <a:buNone/>
            </a:pPr>
            <a:r>
              <a:rPr lang="nl-NL" sz="2400" dirty="0"/>
              <a:t>Verzamel de brokken op basis van </a:t>
            </a:r>
            <a:r>
              <a:rPr lang="nl-NL" sz="2400" dirty="0" smtClean="0"/>
              <a:t>sleutel</a:t>
            </a:r>
          </a:p>
          <a:p>
            <a:pPr marL="0" indent="0">
              <a:buNone/>
            </a:pPr>
            <a:endParaRPr lang="nl-NL" sz="2400" dirty="0"/>
          </a:p>
          <a:p>
            <a:pPr marL="0" indent="0">
              <a:buNone/>
            </a:pPr>
            <a:r>
              <a:rPr lang="nl-NL" dirty="0" err="1"/>
              <a:t>Reduce</a:t>
            </a:r>
            <a:endParaRPr lang="nl-NL" dirty="0"/>
          </a:p>
          <a:p>
            <a:pPr marL="0" indent="0">
              <a:buNone/>
            </a:pPr>
            <a:r>
              <a:rPr lang="nl-NL" sz="2400" dirty="0"/>
              <a:t>Filter de relevante data</a:t>
            </a:r>
            <a:endParaRPr lang="en-US" dirty="0"/>
          </a:p>
        </p:txBody>
      </p:sp>
      <p:sp>
        <p:nvSpPr>
          <p:cNvPr id="3" name="Title 2"/>
          <p:cNvSpPr>
            <a:spLocks noGrp="1"/>
          </p:cNvSpPr>
          <p:nvPr>
            <p:ph type="title"/>
          </p:nvPr>
        </p:nvSpPr>
        <p:spPr/>
        <p:txBody>
          <a:bodyPr/>
          <a:lstStyle/>
          <a:p>
            <a:r>
              <a:rPr lang="en-US" dirty="0" err="1"/>
              <a:t>MapReduce</a:t>
            </a:r>
            <a:endParaRPr lang="en-US" dirty="0"/>
          </a:p>
        </p:txBody>
      </p:sp>
      <p:pic>
        <p:nvPicPr>
          <p:cNvPr id="4" name="Shape 428"/>
          <p:cNvPicPr preferRelativeResize="0">
            <a:picLocks noChangeAspect="1"/>
          </p:cNvPicPr>
          <p:nvPr/>
        </p:nvPicPr>
        <p:blipFill>
          <a:blip r:embed="rId3"/>
          <a:stretch>
            <a:fillRect/>
          </a:stretch>
        </p:blipFill>
        <p:spPr>
          <a:xfrm>
            <a:off x="5105400" y="5774060"/>
            <a:ext cx="3810000" cy="901060"/>
          </a:xfrm>
          <a:prstGeom prst="rect">
            <a:avLst/>
          </a:prstGeom>
          <a:noFill/>
          <a:ln>
            <a:noFill/>
          </a:ln>
        </p:spPr>
      </p:pic>
      <p:pic>
        <p:nvPicPr>
          <p:cNvPr id="7" name="Shape 439"/>
          <p:cNvPicPr preferRelativeResize="0"/>
          <p:nvPr/>
        </p:nvPicPr>
        <p:blipFill>
          <a:blip r:embed="rId4"/>
          <a:stretch>
            <a:fillRect/>
          </a:stretch>
        </p:blipFill>
        <p:spPr>
          <a:xfrm>
            <a:off x="4807051" y="2057400"/>
            <a:ext cx="4184549" cy="2533774"/>
          </a:xfrm>
          <a:prstGeom prst="rect">
            <a:avLst/>
          </a:prstGeom>
          <a:noFill/>
          <a:ln>
            <a:noFill/>
          </a:ln>
        </p:spPr>
      </p:pic>
    </p:spTree>
    <p:extLst>
      <p:ext uri="{BB962C8B-B14F-4D97-AF65-F5344CB8AC3E}">
        <p14:creationId xmlns:p14="http://schemas.microsoft.com/office/powerpoint/2010/main" val="504388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846320"/>
          </a:xfrm>
        </p:spPr>
        <p:txBody>
          <a:bodyPr/>
          <a:lstStyle/>
          <a:p>
            <a:pPr marL="0" indent="0">
              <a:buNone/>
            </a:pPr>
            <a:r>
              <a:rPr lang="nl-NL" dirty="0"/>
              <a:t>Map</a:t>
            </a:r>
          </a:p>
          <a:p>
            <a:pPr marL="463550" indent="0">
              <a:buNone/>
            </a:pPr>
            <a:r>
              <a:rPr lang="nl-NL" sz="2400" dirty="0" smtClean="0"/>
              <a:t>map(value1) </a:t>
            </a:r>
            <a:r>
              <a:rPr lang="nl-NL" sz="2400" dirty="0"/>
              <a:t>-&gt; list&lt;key2,value2&gt;</a:t>
            </a:r>
            <a:endParaRPr lang="nl-NL" sz="2400" dirty="0" smtClean="0"/>
          </a:p>
          <a:p>
            <a:pPr marL="0" indent="0">
              <a:buNone/>
            </a:pPr>
            <a:endParaRPr lang="nl-NL" sz="2400" dirty="0"/>
          </a:p>
          <a:p>
            <a:pPr marL="0" indent="0">
              <a:buNone/>
            </a:pPr>
            <a:endParaRPr lang="nl-NL" sz="2400" dirty="0"/>
          </a:p>
          <a:p>
            <a:pPr marL="0" indent="0">
              <a:buNone/>
            </a:pPr>
            <a:r>
              <a:rPr lang="nl-NL" dirty="0" err="1"/>
              <a:t>Reduce</a:t>
            </a:r>
            <a:endParaRPr lang="nl-NL" dirty="0"/>
          </a:p>
          <a:p>
            <a:pPr marL="463550" indent="0">
              <a:buNone/>
            </a:pPr>
            <a:r>
              <a:rPr lang="nl-NL" sz="2400" dirty="0" err="1"/>
              <a:t>reduce</a:t>
            </a:r>
            <a:r>
              <a:rPr lang="nl-NL" sz="2400" dirty="0"/>
              <a:t>(key2, list&lt;value2&gt;) -&gt; list&lt;value3&gt;</a:t>
            </a:r>
            <a:endParaRPr lang="en-US" dirty="0"/>
          </a:p>
        </p:txBody>
      </p:sp>
      <p:sp>
        <p:nvSpPr>
          <p:cNvPr id="3" name="Title 2"/>
          <p:cNvSpPr>
            <a:spLocks noGrp="1"/>
          </p:cNvSpPr>
          <p:nvPr>
            <p:ph type="title"/>
          </p:nvPr>
        </p:nvSpPr>
        <p:spPr/>
        <p:txBody>
          <a:bodyPr/>
          <a:lstStyle/>
          <a:p>
            <a:r>
              <a:rPr lang="en-US" dirty="0" err="1"/>
              <a:t>MapReduce</a:t>
            </a:r>
            <a:endParaRPr lang="en-US" dirty="0"/>
          </a:p>
        </p:txBody>
      </p:sp>
    </p:spTree>
    <p:extLst>
      <p:ext uri="{BB962C8B-B14F-4D97-AF65-F5344CB8AC3E}">
        <p14:creationId xmlns:p14="http://schemas.microsoft.com/office/powerpoint/2010/main" val="308702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846320"/>
          </a:xfrm>
        </p:spPr>
        <p:txBody>
          <a:bodyPr/>
          <a:lstStyle/>
          <a:p>
            <a:pPr marL="0" indent="0">
              <a:buNone/>
            </a:pPr>
            <a:endParaRPr lang="en-US" dirty="0"/>
          </a:p>
        </p:txBody>
      </p:sp>
      <p:sp>
        <p:nvSpPr>
          <p:cNvPr id="3" name="Title 2"/>
          <p:cNvSpPr>
            <a:spLocks noGrp="1"/>
          </p:cNvSpPr>
          <p:nvPr>
            <p:ph type="title"/>
          </p:nvPr>
        </p:nvSpPr>
        <p:spPr/>
        <p:txBody>
          <a:bodyPr/>
          <a:lstStyle/>
          <a:p>
            <a:r>
              <a:rPr lang="en-US" dirty="0" smtClean="0"/>
              <a:t>Map</a:t>
            </a:r>
            <a:endParaRPr lang="en-US" dirty="0"/>
          </a:p>
        </p:txBody>
      </p:sp>
      <p:sp>
        <p:nvSpPr>
          <p:cNvPr id="8" name="Rectangle 7"/>
          <p:cNvSpPr/>
          <p:nvPr/>
        </p:nvSpPr>
        <p:spPr>
          <a:xfrm>
            <a:off x="0" y="1828800"/>
            <a:ext cx="9144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latin typeface="Consolas" panose="020B0609020204030204" pitchFamily="49" charset="0"/>
                <a:cs typeface="Consolas" panose="020B0609020204030204" pitchFamily="49" charset="0"/>
              </a:rPr>
              <a:t>public class </a:t>
            </a:r>
            <a:r>
              <a:rPr lang="en-US" dirty="0" err="1">
                <a:solidFill>
                  <a:schemeClr val="tx1"/>
                </a:solidFill>
                <a:latin typeface="Consolas" panose="020B0609020204030204" pitchFamily="49" charset="0"/>
                <a:cs typeface="Consolas" panose="020B0609020204030204" pitchFamily="49" charset="0"/>
              </a:rPr>
              <a:t>NamespaceMapper</a:t>
            </a:r>
            <a:r>
              <a:rPr lang="en-US" dirty="0">
                <a:solidFill>
                  <a:schemeClr val="tx1"/>
                </a:solidFill>
                <a:latin typeface="Consolas" panose="020B0609020204030204" pitchFamily="49" charset="0"/>
                <a:cs typeface="Consolas" panose="020B0609020204030204" pitchFamily="49" charset="0"/>
              </a:rPr>
              <a:t> : </a:t>
            </a:r>
            <a:r>
              <a:rPr lang="en-US" dirty="0" err="1">
                <a:solidFill>
                  <a:schemeClr val="tx1"/>
                </a:solidFill>
                <a:latin typeface="Consolas" panose="020B0609020204030204" pitchFamily="49" charset="0"/>
                <a:cs typeface="Consolas" panose="020B0609020204030204" pitchFamily="49" charset="0"/>
              </a:rPr>
              <a:t>MapperBase</a:t>
            </a:r>
            <a:endParaRPr lang="en-US" dirty="0">
              <a:solidFill>
                <a:schemeClr val="tx1"/>
              </a:solidFill>
              <a:latin typeface="Consolas" panose="020B0609020204030204" pitchFamily="49" charset="0"/>
              <a:cs typeface="Consolas" panose="020B0609020204030204" pitchFamily="49" charset="0"/>
            </a:endParaRPr>
          </a:p>
          <a:p>
            <a:r>
              <a:rPr lang="en-US" dirty="0">
                <a:solidFill>
                  <a:schemeClr val="tx1"/>
                </a:solidFill>
                <a:latin typeface="Consolas" panose="020B0609020204030204" pitchFamily="49" charset="0"/>
                <a:cs typeface="Consolas" panose="020B0609020204030204" pitchFamily="49" charset="0"/>
              </a:rPr>
              <a:t>{</a:t>
            </a:r>
          </a:p>
          <a:p>
            <a:r>
              <a:rPr lang="en-US" dirty="0" smtClean="0">
                <a:solidFill>
                  <a:schemeClr val="tx1"/>
                </a:solidFill>
                <a:latin typeface="Consolas" panose="020B0609020204030204" pitchFamily="49" charset="0"/>
                <a:cs typeface="Consolas" panose="020B0609020204030204" pitchFamily="49" charset="0"/>
              </a:rPr>
              <a:t>    public </a:t>
            </a:r>
            <a:r>
              <a:rPr lang="en-US" dirty="0">
                <a:solidFill>
                  <a:schemeClr val="tx1"/>
                </a:solidFill>
                <a:latin typeface="Consolas" panose="020B0609020204030204" pitchFamily="49" charset="0"/>
                <a:cs typeface="Consolas" panose="020B0609020204030204" pitchFamily="49" charset="0"/>
              </a:rPr>
              <a:t>override void Map(string </a:t>
            </a:r>
            <a:r>
              <a:rPr lang="en-US" dirty="0" err="1">
                <a:solidFill>
                  <a:schemeClr val="tx1"/>
                </a:solidFill>
                <a:latin typeface="Consolas" panose="020B0609020204030204" pitchFamily="49" charset="0"/>
                <a:cs typeface="Consolas" panose="020B0609020204030204" pitchFamily="49" charset="0"/>
              </a:rPr>
              <a:t>inputLine</a:t>
            </a:r>
            <a:r>
              <a:rPr lang="en-US" dirty="0">
                <a:solidFill>
                  <a:schemeClr val="tx1"/>
                </a:solidFill>
                <a:latin typeface="Consolas" panose="020B0609020204030204" pitchFamily="49" charset="0"/>
                <a:cs typeface="Consolas" panose="020B0609020204030204" pitchFamily="49" charset="0"/>
              </a:rPr>
              <a:t>, </a:t>
            </a:r>
            <a:r>
              <a:rPr lang="en-US" dirty="0" err="1">
                <a:solidFill>
                  <a:schemeClr val="tx1"/>
                </a:solidFill>
                <a:latin typeface="Consolas" panose="020B0609020204030204" pitchFamily="49" charset="0"/>
                <a:cs typeface="Consolas" panose="020B0609020204030204" pitchFamily="49" charset="0"/>
              </a:rPr>
              <a:t>MapperContext</a:t>
            </a:r>
            <a:r>
              <a:rPr lang="en-US" dirty="0">
                <a:solidFill>
                  <a:schemeClr val="tx1"/>
                </a:solidFill>
                <a:latin typeface="Consolas" panose="020B0609020204030204" pitchFamily="49" charset="0"/>
                <a:cs typeface="Consolas" panose="020B0609020204030204" pitchFamily="49" charset="0"/>
              </a:rPr>
              <a:t> context)</a:t>
            </a:r>
          </a:p>
          <a:p>
            <a:r>
              <a:rPr lang="en-US" dirty="0">
                <a:solidFill>
                  <a:schemeClr val="tx1"/>
                </a:solidFill>
                <a:latin typeface="Consolas" panose="020B0609020204030204" pitchFamily="49" charset="0"/>
                <a:cs typeface="Consolas" panose="020B0609020204030204" pitchFamily="49" charset="0"/>
              </a:rPr>
              <a:t>    {</a:t>
            </a:r>
          </a:p>
          <a:p>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 extract </a:t>
            </a:r>
            <a:r>
              <a:rPr lang="en-US" dirty="0">
                <a:solidFill>
                  <a:schemeClr val="tx1"/>
                </a:solidFill>
                <a:latin typeface="Consolas" panose="020B0609020204030204" pitchFamily="49" charset="0"/>
                <a:cs typeface="Consolas" panose="020B0609020204030204" pitchFamily="49" charset="0"/>
              </a:rPr>
              <a:t>the namespace declarations in the </a:t>
            </a:r>
            <a:r>
              <a:rPr lang="en-US" dirty="0" smtClean="0">
                <a:solidFill>
                  <a:schemeClr val="tx1"/>
                </a:solidFill>
                <a:latin typeface="Consolas" panose="020B0609020204030204" pitchFamily="49" charset="0"/>
                <a:cs typeface="Consolas" panose="020B0609020204030204" pitchFamily="49" charset="0"/>
              </a:rPr>
              <a:t>C# </a:t>
            </a:r>
            <a:r>
              <a:rPr lang="en-US" dirty="0">
                <a:solidFill>
                  <a:schemeClr val="tx1"/>
                </a:solidFill>
                <a:latin typeface="Consolas" panose="020B0609020204030204" pitchFamily="49" charset="0"/>
                <a:cs typeface="Consolas" panose="020B0609020204030204" pitchFamily="49" charset="0"/>
              </a:rPr>
              <a:t>files</a:t>
            </a:r>
          </a:p>
          <a:p>
            <a:r>
              <a:rPr lang="en-US" dirty="0">
                <a:solidFill>
                  <a:schemeClr val="tx1"/>
                </a:solidFill>
                <a:latin typeface="Consolas" panose="020B0609020204030204" pitchFamily="49" charset="0"/>
                <a:cs typeface="Consolas" panose="020B0609020204030204" pitchFamily="49" charset="0"/>
              </a:rPr>
              <a:t>        </a:t>
            </a:r>
            <a:r>
              <a:rPr lang="en-US" dirty="0" err="1">
                <a:solidFill>
                  <a:schemeClr val="tx1"/>
                </a:solidFill>
                <a:latin typeface="Consolas" panose="020B0609020204030204" pitchFamily="49" charset="0"/>
                <a:cs typeface="Consolas" panose="020B0609020204030204" pitchFamily="49" charset="0"/>
              </a:rPr>
              <a:t>var</a:t>
            </a:r>
            <a:r>
              <a:rPr lang="en-US" dirty="0">
                <a:solidFill>
                  <a:schemeClr val="tx1"/>
                </a:solidFill>
                <a:latin typeface="Consolas" panose="020B0609020204030204" pitchFamily="49" charset="0"/>
                <a:cs typeface="Consolas" panose="020B0609020204030204" pitchFamily="49" charset="0"/>
              </a:rPr>
              <a:t> </a:t>
            </a:r>
            <a:r>
              <a:rPr lang="en-US" dirty="0" err="1">
                <a:solidFill>
                  <a:schemeClr val="tx1"/>
                </a:solidFill>
                <a:latin typeface="Consolas" panose="020B0609020204030204" pitchFamily="49" charset="0"/>
                <a:cs typeface="Consolas" panose="020B0609020204030204" pitchFamily="49" charset="0"/>
              </a:rPr>
              <a:t>reg</a:t>
            </a:r>
            <a:r>
              <a:rPr lang="en-US" dirty="0">
                <a:solidFill>
                  <a:schemeClr val="tx1"/>
                </a:solidFill>
                <a:latin typeface="Consolas" panose="020B0609020204030204" pitchFamily="49" charset="0"/>
                <a:cs typeface="Consolas" panose="020B0609020204030204" pitchFamily="49" charset="0"/>
              </a:rPr>
              <a:t> = new Regex(@"(using)\s[A-za-z0-9_\.]*\;");</a:t>
            </a:r>
          </a:p>
          <a:p>
            <a:r>
              <a:rPr lang="en-US" dirty="0">
                <a:solidFill>
                  <a:schemeClr val="tx1"/>
                </a:solidFill>
                <a:latin typeface="Consolas" panose="020B0609020204030204" pitchFamily="49" charset="0"/>
                <a:cs typeface="Consolas" panose="020B0609020204030204" pitchFamily="49" charset="0"/>
              </a:rPr>
              <a:t>        </a:t>
            </a:r>
            <a:r>
              <a:rPr lang="en-US" dirty="0" err="1">
                <a:solidFill>
                  <a:schemeClr val="tx1"/>
                </a:solidFill>
                <a:latin typeface="Consolas" panose="020B0609020204030204" pitchFamily="49" charset="0"/>
                <a:cs typeface="Consolas" panose="020B0609020204030204" pitchFamily="49" charset="0"/>
              </a:rPr>
              <a:t>var</a:t>
            </a:r>
            <a:r>
              <a:rPr lang="en-US" dirty="0">
                <a:solidFill>
                  <a:schemeClr val="tx1"/>
                </a:solidFill>
                <a:latin typeface="Consolas" panose="020B0609020204030204" pitchFamily="49" charset="0"/>
                <a:cs typeface="Consolas" panose="020B0609020204030204" pitchFamily="49" charset="0"/>
              </a:rPr>
              <a:t> matches = </a:t>
            </a:r>
            <a:r>
              <a:rPr lang="en-US" dirty="0" err="1">
                <a:solidFill>
                  <a:schemeClr val="tx1"/>
                </a:solidFill>
                <a:latin typeface="Consolas" panose="020B0609020204030204" pitchFamily="49" charset="0"/>
                <a:cs typeface="Consolas" panose="020B0609020204030204" pitchFamily="49" charset="0"/>
              </a:rPr>
              <a:t>reg.Matches</a:t>
            </a:r>
            <a:r>
              <a:rPr lang="en-US" dirty="0">
                <a:solidFill>
                  <a:schemeClr val="tx1"/>
                </a:solidFill>
                <a:latin typeface="Consolas" panose="020B0609020204030204" pitchFamily="49" charset="0"/>
                <a:cs typeface="Consolas" panose="020B0609020204030204" pitchFamily="49" charset="0"/>
              </a:rPr>
              <a:t>(</a:t>
            </a:r>
            <a:r>
              <a:rPr lang="en-US" dirty="0" err="1">
                <a:solidFill>
                  <a:schemeClr val="tx1"/>
                </a:solidFill>
                <a:latin typeface="Consolas" panose="020B0609020204030204" pitchFamily="49" charset="0"/>
                <a:cs typeface="Consolas" panose="020B0609020204030204" pitchFamily="49" charset="0"/>
              </a:rPr>
              <a:t>inputLine</a:t>
            </a:r>
            <a:r>
              <a:rPr lang="en-US" dirty="0">
                <a:solidFill>
                  <a:schemeClr val="tx1"/>
                </a:solidFill>
                <a:latin typeface="Consolas" panose="020B0609020204030204" pitchFamily="49" charset="0"/>
                <a:cs typeface="Consolas" panose="020B0609020204030204" pitchFamily="49" charset="0"/>
              </a:rPr>
              <a:t>);</a:t>
            </a:r>
          </a:p>
          <a:p>
            <a:endParaRPr lang="en-US" dirty="0">
              <a:solidFill>
                <a:schemeClr val="tx1"/>
              </a:solidFill>
              <a:latin typeface="Consolas" panose="020B0609020204030204" pitchFamily="49" charset="0"/>
              <a:cs typeface="Consolas" panose="020B0609020204030204" pitchFamily="49" charset="0"/>
            </a:endParaRPr>
          </a:p>
          <a:p>
            <a:r>
              <a:rPr lang="en-US" dirty="0">
                <a:solidFill>
                  <a:schemeClr val="tx1"/>
                </a:solidFill>
                <a:latin typeface="Consolas" panose="020B0609020204030204" pitchFamily="49" charset="0"/>
                <a:cs typeface="Consolas" panose="020B0609020204030204" pitchFamily="49" charset="0"/>
              </a:rPr>
              <a:t>        </a:t>
            </a:r>
            <a:r>
              <a:rPr lang="en-US" dirty="0" err="1">
                <a:solidFill>
                  <a:schemeClr val="tx1"/>
                </a:solidFill>
                <a:latin typeface="Consolas" panose="020B0609020204030204" pitchFamily="49" charset="0"/>
                <a:cs typeface="Consolas" panose="020B0609020204030204" pitchFamily="49" charset="0"/>
              </a:rPr>
              <a:t>foreach</a:t>
            </a:r>
            <a:r>
              <a:rPr lang="en-US" dirty="0">
                <a:solidFill>
                  <a:schemeClr val="tx1"/>
                </a:solidFill>
                <a:latin typeface="Consolas" panose="020B0609020204030204" pitchFamily="49" charset="0"/>
                <a:cs typeface="Consolas" panose="020B0609020204030204" pitchFamily="49" charset="0"/>
              </a:rPr>
              <a:t> (Match </a:t>
            </a:r>
            <a:r>
              <a:rPr lang="en-US" dirty="0" err="1">
                <a:solidFill>
                  <a:schemeClr val="tx1"/>
                </a:solidFill>
                <a:latin typeface="Consolas" panose="020B0609020204030204" pitchFamily="49" charset="0"/>
                <a:cs typeface="Consolas" panose="020B0609020204030204" pitchFamily="49" charset="0"/>
              </a:rPr>
              <a:t>match</a:t>
            </a:r>
            <a:r>
              <a:rPr lang="en-US" dirty="0">
                <a:solidFill>
                  <a:schemeClr val="tx1"/>
                </a:solidFill>
                <a:latin typeface="Consolas" panose="020B0609020204030204" pitchFamily="49" charset="0"/>
                <a:cs typeface="Consolas" panose="020B0609020204030204" pitchFamily="49" charset="0"/>
              </a:rPr>
              <a:t> in matches)</a:t>
            </a:r>
          </a:p>
          <a:p>
            <a:r>
              <a:rPr lang="en-US" dirty="0">
                <a:solidFill>
                  <a:schemeClr val="tx1"/>
                </a:solidFill>
                <a:latin typeface="Consolas" panose="020B0609020204030204" pitchFamily="49" charset="0"/>
                <a:cs typeface="Consolas" panose="020B0609020204030204" pitchFamily="49" charset="0"/>
              </a:rPr>
              <a:t>        {</a:t>
            </a:r>
          </a:p>
          <a:p>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 just </a:t>
            </a:r>
            <a:r>
              <a:rPr lang="en-US" dirty="0">
                <a:solidFill>
                  <a:schemeClr val="tx1"/>
                </a:solidFill>
                <a:latin typeface="Consolas" panose="020B0609020204030204" pitchFamily="49" charset="0"/>
                <a:cs typeface="Consolas" panose="020B0609020204030204" pitchFamily="49" charset="0"/>
              </a:rPr>
              <a:t>emit the namespaces.</a:t>
            </a:r>
          </a:p>
          <a:p>
            <a:r>
              <a:rPr lang="en-US" dirty="0">
                <a:solidFill>
                  <a:schemeClr val="tx1"/>
                </a:solidFill>
                <a:latin typeface="Consolas" panose="020B0609020204030204" pitchFamily="49" charset="0"/>
                <a:cs typeface="Consolas" panose="020B0609020204030204" pitchFamily="49" charset="0"/>
              </a:rPr>
              <a:t>            </a:t>
            </a:r>
            <a:r>
              <a:rPr lang="en-US" dirty="0" err="1">
                <a:solidFill>
                  <a:schemeClr val="tx1"/>
                </a:solidFill>
                <a:latin typeface="Consolas" panose="020B0609020204030204" pitchFamily="49" charset="0"/>
                <a:cs typeface="Consolas" panose="020B0609020204030204" pitchFamily="49" charset="0"/>
              </a:rPr>
              <a:t>context.EmitKeyValue</a:t>
            </a:r>
            <a:r>
              <a:rPr lang="en-US" dirty="0">
                <a:solidFill>
                  <a:schemeClr val="tx1"/>
                </a:solidFill>
                <a:latin typeface="Consolas" panose="020B0609020204030204" pitchFamily="49" charset="0"/>
                <a:cs typeface="Consolas" panose="020B0609020204030204" pitchFamily="49" charset="0"/>
              </a:rPr>
              <a:t>(match.Value,"1");</a:t>
            </a:r>
          </a:p>
          <a:p>
            <a:r>
              <a:rPr lang="en-US" dirty="0">
                <a:solidFill>
                  <a:schemeClr val="tx1"/>
                </a:solidFill>
                <a:latin typeface="Consolas" panose="020B0609020204030204" pitchFamily="49" charset="0"/>
                <a:cs typeface="Consolas" panose="020B0609020204030204" pitchFamily="49" charset="0"/>
              </a:rPr>
              <a:t>        }</a:t>
            </a:r>
          </a:p>
          <a:p>
            <a:r>
              <a:rPr lang="en-US" dirty="0">
                <a:solidFill>
                  <a:schemeClr val="tx1"/>
                </a:solidFill>
                <a:latin typeface="Consolas" panose="020B0609020204030204" pitchFamily="49" charset="0"/>
                <a:cs typeface="Consolas" panose="020B0609020204030204" pitchFamily="49" charset="0"/>
              </a:rPr>
              <a:t>    }</a:t>
            </a:r>
          </a:p>
          <a:p>
            <a:r>
              <a:rPr lang="en-US"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27357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Reduce</a:t>
            </a:r>
            <a:endParaRPr lang="en-US" dirty="0"/>
          </a:p>
        </p:txBody>
      </p:sp>
      <p:sp>
        <p:nvSpPr>
          <p:cNvPr id="5" name="Rectangle 4"/>
          <p:cNvSpPr/>
          <p:nvPr/>
        </p:nvSpPr>
        <p:spPr>
          <a:xfrm>
            <a:off x="0" y="1828800"/>
            <a:ext cx="9144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latin typeface="Consolas" panose="020B0609020204030204" pitchFamily="49" charset="0"/>
                <a:cs typeface="Consolas" panose="020B0609020204030204" pitchFamily="49" charset="0"/>
              </a:rPr>
              <a:t>public class </a:t>
            </a:r>
            <a:r>
              <a:rPr lang="en-US" dirty="0" err="1">
                <a:solidFill>
                  <a:schemeClr val="tx1"/>
                </a:solidFill>
                <a:latin typeface="Consolas" panose="020B0609020204030204" pitchFamily="49" charset="0"/>
                <a:cs typeface="Consolas" panose="020B0609020204030204" pitchFamily="49" charset="0"/>
              </a:rPr>
              <a:t>NamespaceReducer</a:t>
            </a:r>
            <a:r>
              <a:rPr lang="en-US" dirty="0">
                <a:solidFill>
                  <a:schemeClr val="tx1"/>
                </a:solidFill>
                <a:latin typeface="Consolas" panose="020B0609020204030204" pitchFamily="49" charset="0"/>
                <a:cs typeface="Consolas" panose="020B0609020204030204" pitchFamily="49" charset="0"/>
              </a:rPr>
              <a:t> : </a:t>
            </a:r>
            <a:r>
              <a:rPr lang="en-US" dirty="0" err="1">
                <a:solidFill>
                  <a:schemeClr val="tx1"/>
                </a:solidFill>
                <a:latin typeface="Consolas" panose="020B0609020204030204" pitchFamily="49" charset="0"/>
                <a:cs typeface="Consolas" panose="020B0609020204030204" pitchFamily="49" charset="0"/>
              </a:rPr>
              <a:t>ReducerCombinerBase</a:t>
            </a:r>
            <a:endParaRPr lang="en-US" dirty="0">
              <a:solidFill>
                <a:schemeClr val="tx1"/>
              </a:solidFill>
              <a:latin typeface="Consolas" panose="020B0609020204030204" pitchFamily="49" charset="0"/>
              <a:cs typeface="Consolas" panose="020B0609020204030204" pitchFamily="49" charset="0"/>
            </a:endParaRPr>
          </a:p>
          <a:p>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 accepts </a:t>
            </a:r>
            <a:r>
              <a:rPr lang="en-US" dirty="0">
                <a:solidFill>
                  <a:schemeClr val="tx1"/>
                </a:solidFill>
                <a:latin typeface="Consolas" panose="020B0609020204030204" pitchFamily="49" charset="0"/>
                <a:cs typeface="Consolas" panose="020B0609020204030204" pitchFamily="49" charset="0"/>
              </a:rPr>
              <a:t>each key and count the </a:t>
            </a:r>
            <a:r>
              <a:rPr lang="en-US" dirty="0" err="1">
                <a:solidFill>
                  <a:schemeClr val="tx1"/>
                </a:solidFill>
                <a:latin typeface="Consolas" panose="020B0609020204030204" pitchFamily="49" charset="0"/>
                <a:cs typeface="Consolas" panose="020B0609020204030204" pitchFamily="49" charset="0"/>
              </a:rPr>
              <a:t>occurrances</a:t>
            </a:r>
            <a:endParaRPr lang="en-US" dirty="0">
              <a:solidFill>
                <a:schemeClr val="tx1"/>
              </a:solidFill>
              <a:latin typeface="Consolas" panose="020B0609020204030204" pitchFamily="49" charset="0"/>
              <a:cs typeface="Consolas" panose="020B0609020204030204" pitchFamily="49" charset="0"/>
            </a:endParaRPr>
          </a:p>
          <a:p>
            <a:r>
              <a:rPr lang="en-US" dirty="0">
                <a:solidFill>
                  <a:schemeClr val="tx1"/>
                </a:solidFill>
                <a:latin typeface="Consolas" panose="020B0609020204030204" pitchFamily="49" charset="0"/>
                <a:cs typeface="Consolas" panose="020B0609020204030204" pitchFamily="49" charset="0"/>
              </a:rPr>
              <a:t>    public override void Reduce(string key</a:t>
            </a:r>
            <a:r>
              <a:rPr lang="en-US" dirty="0" smtClean="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                               </a:t>
            </a:r>
            <a:r>
              <a:rPr lang="en-US" dirty="0" err="1" smtClean="0">
                <a:solidFill>
                  <a:schemeClr val="tx1"/>
                </a:solidFill>
                <a:latin typeface="Consolas" panose="020B0609020204030204" pitchFamily="49" charset="0"/>
                <a:cs typeface="Consolas" panose="020B0609020204030204" pitchFamily="49" charset="0"/>
              </a:rPr>
              <a:t>IEnumerable</a:t>
            </a:r>
            <a:r>
              <a:rPr lang="en-US" dirty="0" smtClean="0">
                <a:solidFill>
                  <a:schemeClr val="tx1"/>
                </a:solidFill>
                <a:latin typeface="Consolas" panose="020B0609020204030204" pitchFamily="49" charset="0"/>
                <a:cs typeface="Consolas" panose="020B0609020204030204" pitchFamily="49" charset="0"/>
              </a:rPr>
              <a:t>&lt;string</a:t>
            </a:r>
            <a:r>
              <a:rPr lang="en-US" dirty="0">
                <a:solidFill>
                  <a:schemeClr val="tx1"/>
                </a:solidFill>
                <a:latin typeface="Consolas" panose="020B0609020204030204" pitchFamily="49" charset="0"/>
                <a:cs typeface="Consolas" panose="020B0609020204030204" pitchFamily="49" charset="0"/>
              </a:rPr>
              <a:t>&gt; values, </a:t>
            </a:r>
          </a:p>
          <a:p>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                        </a:t>
            </a:r>
            <a:r>
              <a:rPr lang="en-US" dirty="0" err="1" smtClean="0">
                <a:solidFill>
                  <a:schemeClr val="tx1"/>
                </a:solidFill>
                <a:latin typeface="Consolas" panose="020B0609020204030204" pitchFamily="49" charset="0"/>
                <a:cs typeface="Consolas" panose="020B0609020204030204" pitchFamily="49" charset="0"/>
              </a:rPr>
              <a:t>ReducerCombinerContext</a:t>
            </a:r>
            <a:r>
              <a:rPr lang="en-US" dirty="0" smtClean="0">
                <a:solidFill>
                  <a:schemeClr val="tx1"/>
                </a:solidFill>
                <a:latin typeface="Consolas" panose="020B0609020204030204" pitchFamily="49" charset="0"/>
                <a:cs typeface="Consolas" panose="020B0609020204030204" pitchFamily="49" charset="0"/>
              </a:rPr>
              <a:t> </a:t>
            </a:r>
            <a:r>
              <a:rPr lang="en-US" dirty="0">
                <a:solidFill>
                  <a:schemeClr val="tx1"/>
                </a:solidFill>
                <a:latin typeface="Consolas" panose="020B0609020204030204" pitchFamily="49" charset="0"/>
                <a:cs typeface="Consolas" panose="020B0609020204030204" pitchFamily="49" charset="0"/>
              </a:rPr>
              <a:t>context)</a:t>
            </a:r>
          </a:p>
          <a:p>
            <a:r>
              <a:rPr lang="en-US" dirty="0">
                <a:solidFill>
                  <a:schemeClr val="tx1"/>
                </a:solidFill>
                <a:latin typeface="Consolas" panose="020B0609020204030204" pitchFamily="49" charset="0"/>
                <a:cs typeface="Consolas" panose="020B0609020204030204" pitchFamily="49" charset="0"/>
              </a:rPr>
              <a:t>    {</a:t>
            </a:r>
          </a:p>
          <a:p>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 write </a:t>
            </a:r>
            <a:r>
              <a:rPr lang="en-US" dirty="0">
                <a:solidFill>
                  <a:schemeClr val="tx1"/>
                </a:solidFill>
                <a:latin typeface="Consolas" panose="020B0609020204030204" pitchFamily="49" charset="0"/>
                <a:cs typeface="Consolas" panose="020B0609020204030204" pitchFamily="49" charset="0"/>
              </a:rPr>
              <a:t>back  </a:t>
            </a:r>
          </a:p>
          <a:p>
            <a:r>
              <a:rPr lang="en-US" dirty="0">
                <a:solidFill>
                  <a:schemeClr val="tx1"/>
                </a:solidFill>
                <a:latin typeface="Consolas" panose="020B0609020204030204" pitchFamily="49" charset="0"/>
                <a:cs typeface="Consolas" panose="020B0609020204030204" pitchFamily="49" charset="0"/>
              </a:rPr>
              <a:t>        </a:t>
            </a:r>
            <a:r>
              <a:rPr lang="en-US" dirty="0" err="1">
                <a:solidFill>
                  <a:schemeClr val="tx1"/>
                </a:solidFill>
                <a:latin typeface="Consolas" panose="020B0609020204030204" pitchFamily="49" charset="0"/>
                <a:cs typeface="Consolas" panose="020B0609020204030204" pitchFamily="49" charset="0"/>
              </a:rPr>
              <a:t>context.EmitKeyValue</a:t>
            </a:r>
            <a:r>
              <a:rPr lang="en-US" dirty="0">
                <a:solidFill>
                  <a:schemeClr val="tx1"/>
                </a:solidFill>
                <a:latin typeface="Consolas" panose="020B0609020204030204" pitchFamily="49" charset="0"/>
                <a:cs typeface="Consolas" panose="020B0609020204030204" pitchFamily="49" charset="0"/>
              </a:rPr>
              <a:t>(</a:t>
            </a:r>
            <a:r>
              <a:rPr lang="en-US" dirty="0" err="1">
                <a:solidFill>
                  <a:schemeClr val="tx1"/>
                </a:solidFill>
                <a:latin typeface="Consolas" panose="020B0609020204030204" pitchFamily="49" charset="0"/>
                <a:cs typeface="Consolas" panose="020B0609020204030204" pitchFamily="49" charset="0"/>
              </a:rPr>
              <a:t>key,values.Count</a:t>
            </a:r>
            <a:r>
              <a:rPr lang="en-US" dirty="0">
                <a:solidFill>
                  <a:schemeClr val="tx1"/>
                </a:solidFill>
                <a:latin typeface="Consolas" panose="020B0609020204030204" pitchFamily="49" charset="0"/>
                <a:cs typeface="Consolas" panose="020B0609020204030204" pitchFamily="49" charset="0"/>
              </a:rPr>
              <a:t>().</a:t>
            </a:r>
            <a:r>
              <a:rPr lang="en-US" dirty="0" err="1">
                <a:solidFill>
                  <a:schemeClr val="tx1"/>
                </a:solidFill>
                <a:latin typeface="Consolas" panose="020B0609020204030204" pitchFamily="49" charset="0"/>
                <a:cs typeface="Consolas" panose="020B0609020204030204" pitchFamily="49" charset="0"/>
              </a:rPr>
              <a:t>ToString</a:t>
            </a:r>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    }</a:t>
            </a:r>
          </a:p>
          <a:p>
            <a:r>
              <a:rPr lang="en-US"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57802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846320"/>
          </a:xfrm>
          <a:noFill/>
        </p:spPr>
        <p:txBody>
          <a:bodyPr/>
          <a:lstStyle/>
          <a:p>
            <a:pPr marL="0" indent="0">
              <a:buNone/>
            </a:pPr>
            <a:r>
              <a:rPr lang="en-US" dirty="0" smtClean="0"/>
              <a:t>… is </a:t>
            </a:r>
            <a:r>
              <a:rPr lang="en-US" dirty="0" err="1" smtClean="0"/>
              <a:t>niet</a:t>
            </a:r>
            <a:r>
              <a:rPr lang="en-US" dirty="0" smtClean="0"/>
              <a:t> </a:t>
            </a:r>
            <a:r>
              <a:rPr lang="en-US" dirty="0" err="1" smtClean="0"/>
              <a:t>nieuw</a:t>
            </a:r>
            <a:endParaRPr lang="en-US" dirty="0" smtClean="0"/>
          </a:p>
        </p:txBody>
      </p:sp>
      <p:sp>
        <p:nvSpPr>
          <p:cNvPr id="3" name="Title 2"/>
          <p:cNvSpPr>
            <a:spLocks noGrp="1"/>
          </p:cNvSpPr>
          <p:nvPr>
            <p:ph type="title"/>
          </p:nvPr>
        </p:nvSpPr>
        <p:spPr/>
        <p:txBody>
          <a:bodyPr/>
          <a:lstStyle/>
          <a:p>
            <a:r>
              <a:rPr lang="en-US" dirty="0" smtClean="0"/>
              <a:t>Web Scale</a:t>
            </a:r>
            <a:endParaRPr lang="en-US" dirty="0"/>
          </a:p>
        </p:txBody>
      </p:sp>
    </p:spTree>
    <p:extLst>
      <p:ext uri="{BB962C8B-B14F-4D97-AF65-F5344CB8AC3E}">
        <p14:creationId xmlns:p14="http://schemas.microsoft.com/office/powerpoint/2010/main" val="357949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Job</a:t>
            </a:r>
            <a:endParaRPr lang="en-US" dirty="0"/>
          </a:p>
        </p:txBody>
      </p:sp>
      <p:sp>
        <p:nvSpPr>
          <p:cNvPr id="5" name="Rectangle 4"/>
          <p:cNvSpPr/>
          <p:nvPr/>
        </p:nvSpPr>
        <p:spPr>
          <a:xfrm>
            <a:off x="0" y="1828800"/>
            <a:ext cx="9144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dirty="0">
                <a:solidFill>
                  <a:schemeClr val="tx1"/>
                </a:solidFill>
                <a:latin typeface="Consolas" panose="020B0609020204030204" pitchFamily="49" charset="0"/>
                <a:cs typeface="Consolas" panose="020B0609020204030204" pitchFamily="49" charset="0"/>
              </a:rPr>
              <a:t>public class </a:t>
            </a:r>
            <a:r>
              <a:rPr lang="en-US" sz="1600" dirty="0" err="1">
                <a:solidFill>
                  <a:schemeClr val="tx1"/>
                </a:solidFill>
                <a:latin typeface="Consolas" panose="020B0609020204030204" pitchFamily="49" charset="0"/>
                <a:cs typeface="Consolas" panose="020B0609020204030204" pitchFamily="49" charset="0"/>
              </a:rPr>
              <a:t>NamespaceCounterJob</a:t>
            </a:r>
            <a:r>
              <a:rPr lang="en-US" sz="1600" dirty="0">
                <a:solidFill>
                  <a:schemeClr val="tx1"/>
                </a:solidFill>
                <a:latin typeface="Consolas" panose="020B0609020204030204" pitchFamily="49" charset="0"/>
                <a:cs typeface="Consolas" panose="020B0609020204030204" pitchFamily="49" charset="0"/>
              </a:rPr>
              <a:t> </a:t>
            </a:r>
            <a:r>
              <a:rPr lang="en-US" sz="1600" dirty="0" smtClean="0">
                <a:solidFill>
                  <a:schemeClr val="tx1"/>
                </a:solidFill>
                <a:latin typeface="Consolas" panose="020B0609020204030204" pitchFamily="49" charset="0"/>
                <a:cs typeface="Consolas" panose="020B0609020204030204" pitchFamily="49" charset="0"/>
              </a:rPr>
              <a:t>: </a:t>
            </a:r>
            <a:r>
              <a:rPr lang="en-US" sz="1600" dirty="0" err="1" smtClean="0">
                <a:solidFill>
                  <a:schemeClr val="tx1"/>
                </a:solidFill>
                <a:latin typeface="Consolas" panose="020B0609020204030204" pitchFamily="49" charset="0"/>
                <a:cs typeface="Consolas" panose="020B0609020204030204" pitchFamily="49" charset="0"/>
              </a:rPr>
              <a:t>HadoopJob</a:t>
            </a:r>
            <a:r>
              <a:rPr lang="en-US" sz="1600" dirty="0" smtClean="0">
                <a:solidFill>
                  <a:schemeClr val="tx1"/>
                </a:solidFill>
                <a:latin typeface="Consolas" panose="020B0609020204030204" pitchFamily="49" charset="0"/>
                <a:cs typeface="Consolas" panose="020B0609020204030204" pitchFamily="49" charset="0"/>
              </a:rPr>
              <a:t>&lt;</a:t>
            </a:r>
            <a:r>
              <a:rPr lang="en-US" sz="1600" dirty="0" err="1" smtClean="0">
                <a:solidFill>
                  <a:schemeClr val="tx1"/>
                </a:solidFill>
                <a:latin typeface="Consolas" panose="020B0609020204030204" pitchFamily="49" charset="0"/>
                <a:cs typeface="Consolas" panose="020B0609020204030204" pitchFamily="49" charset="0"/>
              </a:rPr>
              <a:t>NamespaceMapper</a:t>
            </a:r>
            <a:r>
              <a:rPr lang="en-US" sz="1600" dirty="0">
                <a:solidFill>
                  <a:schemeClr val="tx1"/>
                </a:solidFill>
                <a:latin typeface="Consolas" panose="020B0609020204030204" pitchFamily="49" charset="0"/>
                <a:cs typeface="Consolas" panose="020B0609020204030204" pitchFamily="49" charset="0"/>
              </a:rPr>
              <a:t>, </a:t>
            </a:r>
            <a:r>
              <a:rPr lang="en-US" sz="1600" dirty="0" err="1">
                <a:solidFill>
                  <a:schemeClr val="tx1"/>
                </a:solidFill>
                <a:latin typeface="Consolas" panose="020B0609020204030204" pitchFamily="49" charset="0"/>
                <a:cs typeface="Consolas" panose="020B0609020204030204" pitchFamily="49" charset="0"/>
              </a:rPr>
              <a:t>NamespaceReducer</a:t>
            </a:r>
            <a:r>
              <a:rPr lang="en-US" sz="1600" dirty="0">
                <a:solidFill>
                  <a:schemeClr val="tx1"/>
                </a:solidFill>
                <a:latin typeface="Consolas" panose="020B0609020204030204" pitchFamily="49" charset="0"/>
                <a:cs typeface="Consolas" panose="020B0609020204030204" pitchFamily="49" charset="0"/>
              </a:rPr>
              <a:t>&gt;</a:t>
            </a:r>
          </a:p>
          <a:p>
            <a:r>
              <a:rPr lang="en-US" sz="1600" dirty="0">
                <a:solidFill>
                  <a:schemeClr val="tx1"/>
                </a:solidFill>
                <a:latin typeface="Consolas" panose="020B0609020204030204" pitchFamily="49" charset="0"/>
                <a:cs typeface="Consolas" panose="020B0609020204030204" pitchFamily="49" charset="0"/>
              </a:rPr>
              <a:t> {</a:t>
            </a:r>
          </a:p>
          <a:p>
            <a:r>
              <a:rPr lang="en-US" sz="1600" dirty="0">
                <a:solidFill>
                  <a:schemeClr val="tx1"/>
                </a:solidFill>
                <a:latin typeface="Consolas" panose="020B0609020204030204" pitchFamily="49" charset="0"/>
                <a:cs typeface="Consolas" panose="020B0609020204030204" pitchFamily="49" charset="0"/>
              </a:rPr>
              <a:t>     public override </a:t>
            </a:r>
            <a:r>
              <a:rPr lang="en-US" sz="1600" dirty="0" err="1">
                <a:solidFill>
                  <a:schemeClr val="tx1"/>
                </a:solidFill>
                <a:latin typeface="Consolas" panose="020B0609020204030204" pitchFamily="49" charset="0"/>
                <a:cs typeface="Consolas" panose="020B0609020204030204" pitchFamily="49" charset="0"/>
              </a:rPr>
              <a:t>HadoopJobConfiguration</a:t>
            </a:r>
            <a:r>
              <a:rPr lang="en-US" sz="1600" dirty="0">
                <a:solidFill>
                  <a:schemeClr val="tx1"/>
                </a:solidFill>
                <a:latin typeface="Consolas" panose="020B0609020204030204" pitchFamily="49" charset="0"/>
                <a:cs typeface="Consolas" panose="020B0609020204030204" pitchFamily="49" charset="0"/>
              </a:rPr>
              <a:t> Configure(</a:t>
            </a:r>
            <a:r>
              <a:rPr lang="en-US" sz="1600" dirty="0" err="1">
                <a:solidFill>
                  <a:schemeClr val="tx1"/>
                </a:solidFill>
                <a:latin typeface="Consolas" panose="020B0609020204030204" pitchFamily="49" charset="0"/>
                <a:cs typeface="Consolas" panose="020B0609020204030204" pitchFamily="49" charset="0"/>
              </a:rPr>
              <a:t>ExecutorContext</a:t>
            </a:r>
            <a:r>
              <a:rPr lang="en-US" sz="1600" dirty="0">
                <a:solidFill>
                  <a:schemeClr val="tx1"/>
                </a:solidFill>
                <a:latin typeface="Consolas" panose="020B0609020204030204" pitchFamily="49" charset="0"/>
                <a:cs typeface="Consolas" panose="020B0609020204030204" pitchFamily="49" charset="0"/>
              </a:rPr>
              <a:t> context)</a:t>
            </a:r>
          </a:p>
          <a:p>
            <a:r>
              <a:rPr lang="en-US" sz="1600" dirty="0">
                <a:solidFill>
                  <a:schemeClr val="tx1"/>
                </a:solidFill>
                <a:latin typeface="Consolas" panose="020B0609020204030204" pitchFamily="49" charset="0"/>
                <a:cs typeface="Consolas" panose="020B0609020204030204" pitchFamily="49" charset="0"/>
              </a:rPr>
              <a:t>     {</a:t>
            </a:r>
          </a:p>
          <a:p>
            <a:r>
              <a:rPr lang="en-US" sz="1600" dirty="0">
                <a:solidFill>
                  <a:schemeClr val="tx1"/>
                </a:solidFill>
                <a:latin typeface="Consolas" panose="020B0609020204030204" pitchFamily="49" charset="0"/>
                <a:cs typeface="Consolas" panose="020B0609020204030204" pitchFamily="49" charset="0"/>
              </a:rPr>
              <a:t>         </a:t>
            </a:r>
            <a:r>
              <a:rPr lang="en-US" sz="1600" dirty="0" err="1">
                <a:solidFill>
                  <a:schemeClr val="tx1"/>
                </a:solidFill>
                <a:latin typeface="Consolas" panose="020B0609020204030204" pitchFamily="49" charset="0"/>
                <a:cs typeface="Consolas" panose="020B0609020204030204" pitchFamily="49" charset="0"/>
              </a:rPr>
              <a:t>var</a:t>
            </a:r>
            <a:r>
              <a:rPr lang="en-US" sz="1600" dirty="0">
                <a:solidFill>
                  <a:schemeClr val="tx1"/>
                </a:solidFill>
                <a:latin typeface="Consolas" panose="020B0609020204030204" pitchFamily="49" charset="0"/>
                <a:cs typeface="Consolas" panose="020B0609020204030204" pitchFamily="49" charset="0"/>
              </a:rPr>
              <a:t> </a:t>
            </a:r>
            <a:r>
              <a:rPr lang="en-US" sz="1600" dirty="0" err="1">
                <a:solidFill>
                  <a:schemeClr val="tx1"/>
                </a:solidFill>
                <a:latin typeface="Consolas" panose="020B0609020204030204" pitchFamily="49" charset="0"/>
                <a:cs typeface="Consolas" panose="020B0609020204030204" pitchFamily="49" charset="0"/>
              </a:rPr>
              <a:t>config</a:t>
            </a:r>
            <a:r>
              <a:rPr lang="en-US" sz="1600" dirty="0">
                <a:solidFill>
                  <a:schemeClr val="tx1"/>
                </a:solidFill>
                <a:latin typeface="Consolas" panose="020B0609020204030204" pitchFamily="49" charset="0"/>
                <a:cs typeface="Consolas" panose="020B0609020204030204" pitchFamily="49" charset="0"/>
              </a:rPr>
              <a:t> = new </a:t>
            </a:r>
            <a:r>
              <a:rPr lang="en-US" sz="1600" dirty="0" err="1">
                <a:solidFill>
                  <a:schemeClr val="tx1"/>
                </a:solidFill>
                <a:latin typeface="Consolas" panose="020B0609020204030204" pitchFamily="49" charset="0"/>
                <a:cs typeface="Consolas" panose="020B0609020204030204" pitchFamily="49" charset="0"/>
              </a:rPr>
              <a:t>HadoopJobConfiguration</a:t>
            </a:r>
            <a:r>
              <a:rPr lang="en-US" sz="1600" dirty="0">
                <a:solidFill>
                  <a:schemeClr val="tx1"/>
                </a:solidFill>
                <a:latin typeface="Consolas" panose="020B0609020204030204" pitchFamily="49" charset="0"/>
                <a:cs typeface="Consolas" panose="020B0609020204030204" pitchFamily="49" charset="0"/>
              </a:rPr>
              <a:t>();</a:t>
            </a:r>
          </a:p>
          <a:p>
            <a:r>
              <a:rPr lang="en-US" sz="1600" dirty="0">
                <a:solidFill>
                  <a:schemeClr val="tx1"/>
                </a:solidFill>
                <a:latin typeface="Consolas" panose="020B0609020204030204" pitchFamily="49" charset="0"/>
                <a:cs typeface="Consolas" panose="020B0609020204030204" pitchFamily="49" charset="0"/>
              </a:rPr>
              <a:t>         </a:t>
            </a:r>
            <a:r>
              <a:rPr lang="en-US" sz="1600" dirty="0" err="1">
                <a:solidFill>
                  <a:schemeClr val="tx1"/>
                </a:solidFill>
                <a:latin typeface="Consolas" panose="020B0609020204030204" pitchFamily="49" charset="0"/>
                <a:cs typeface="Consolas" panose="020B0609020204030204" pitchFamily="49" charset="0"/>
              </a:rPr>
              <a:t>config.InputPath</a:t>
            </a:r>
            <a:r>
              <a:rPr lang="en-US" sz="1600" dirty="0">
                <a:solidFill>
                  <a:schemeClr val="tx1"/>
                </a:solidFill>
                <a:latin typeface="Consolas" panose="020B0609020204030204" pitchFamily="49" charset="0"/>
                <a:cs typeface="Consolas" panose="020B0609020204030204" pitchFamily="49" charset="0"/>
              </a:rPr>
              <a:t> = "input/</a:t>
            </a:r>
            <a:r>
              <a:rPr lang="en-US" sz="1600" dirty="0" err="1">
                <a:solidFill>
                  <a:schemeClr val="tx1"/>
                </a:solidFill>
                <a:latin typeface="Consolas" panose="020B0609020204030204" pitchFamily="49" charset="0"/>
                <a:cs typeface="Consolas" panose="020B0609020204030204" pitchFamily="49" charset="0"/>
              </a:rPr>
              <a:t>CodeFiles</a:t>
            </a:r>
            <a:r>
              <a:rPr lang="en-US" sz="1600" dirty="0">
                <a:solidFill>
                  <a:schemeClr val="tx1"/>
                </a:solidFill>
                <a:latin typeface="Consolas" panose="020B0609020204030204" pitchFamily="49" charset="0"/>
                <a:cs typeface="Consolas" panose="020B0609020204030204" pitchFamily="49" charset="0"/>
              </a:rPr>
              <a:t>";</a:t>
            </a:r>
          </a:p>
          <a:p>
            <a:r>
              <a:rPr lang="en-US" sz="1600" dirty="0">
                <a:solidFill>
                  <a:schemeClr val="tx1"/>
                </a:solidFill>
                <a:latin typeface="Consolas" panose="020B0609020204030204" pitchFamily="49" charset="0"/>
                <a:cs typeface="Consolas" panose="020B0609020204030204" pitchFamily="49" charset="0"/>
              </a:rPr>
              <a:t>         </a:t>
            </a:r>
            <a:r>
              <a:rPr lang="en-US" sz="1600" dirty="0" err="1">
                <a:solidFill>
                  <a:schemeClr val="tx1"/>
                </a:solidFill>
                <a:latin typeface="Consolas" panose="020B0609020204030204" pitchFamily="49" charset="0"/>
                <a:cs typeface="Consolas" panose="020B0609020204030204" pitchFamily="49" charset="0"/>
              </a:rPr>
              <a:t>config.OutputFolder</a:t>
            </a:r>
            <a:r>
              <a:rPr lang="en-US" sz="1600" dirty="0">
                <a:solidFill>
                  <a:schemeClr val="tx1"/>
                </a:solidFill>
                <a:latin typeface="Consolas" panose="020B0609020204030204" pitchFamily="49" charset="0"/>
                <a:cs typeface="Consolas" panose="020B0609020204030204" pitchFamily="49" charset="0"/>
              </a:rPr>
              <a:t> = "output/</a:t>
            </a:r>
            <a:r>
              <a:rPr lang="en-US" sz="1600" dirty="0" err="1">
                <a:solidFill>
                  <a:schemeClr val="tx1"/>
                </a:solidFill>
                <a:latin typeface="Consolas" panose="020B0609020204030204" pitchFamily="49" charset="0"/>
                <a:cs typeface="Consolas" panose="020B0609020204030204" pitchFamily="49" charset="0"/>
              </a:rPr>
              <a:t>CodeFiles</a:t>
            </a:r>
            <a:r>
              <a:rPr lang="en-US" sz="1600" dirty="0">
                <a:solidFill>
                  <a:schemeClr val="tx1"/>
                </a:solidFill>
                <a:latin typeface="Consolas" panose="020B0609020204030204" pitchFamily="49" charset="0"/>
                <a:cs typeface="Consolas" panose="020B0609020204030204" pitchFamily="49" charset="0"/>
              </a:rPr>
              <a:t>";</a:t>
            </a:r>
          </a:p>
          <a:p>
            <a:r>
              <a:rPr lang="en-US" sz="1600" dirty="0">
                <a:solidFill>
                  <a:schemeClr val="tx1"/>
                </a:solidFill>
                <a:latin typeface="Consolas" panose="020B0609020204030204" pitchFamily="49" charset="0"/>
                <a:cs typeface="Consolas" panose="020B0609020204030204" pitchFamily="49" charset="0"/>
              </a:rPr>
              <a:t>         return </a:t>
            </a:r>
            <a:r>
              <a:rPr lang="en-US" sz="1600" dirty="0" err="1">
                <a:solidFill>
                  <a:schemeClr val="tx1"/>
                </a:solidFill>
                <a:latin typeface="Consolas" panose="020B0609020204030204" pitchFamily="49" charset="0"/>
                <a:cs typeface="Consolas" panose="020B0609020204030204" pitchFamily="49" charset="0"/>
              </a:rPr>
              <a:t>config</a:t>
            </a:r>
            <a:r>
              <a:rPr lang="en-US" sz="1600" dirty="0">
                <a:solidFill>
                  <a:schemeClr val="tx1"/>
                </a:solidFill>
                <a:latin typeface="Consolas" panose="020B0609020204030204" pitchFamily="49" charset="0"/>
                <a:cs typeface="Consolas" panose="020B0609020204030204" pitchFamily="49" charset="0"/>
              </a:rPr>
              <a:t>;</a:t>
            </a:r>
          </a:p>
          <a:p>
            <a:r>
              <a:rPr lang="en-US" sz="1600" dirty="0">
                <a:solidFill>
                  <a:schemeClr val="tx1"/>
                </a:solidFill>
                <a:latin typeface="Consolas" panose="020B0609020204030204" pitchFamily="49" charset="0"/>
                <a:cs typeface="Consolas" panose="020B0609020204030204" pitchFamily="49" charset="0"/>
              </a:rPr>
              <a:t>     }</a:t>
            </a:r>
          </a:p>
          <a:p>
            <a:r>
              <a:rPr lang="en-US" sz="1600" dirty="0">
                <a:solidFill>
                  <a:schemeClr val="tx1"/>
                </a:soli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005155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526829" y="1447800"/>
            <a:ext cx="8159971" cy="5410200"/>
          </a:xfrm>
          <a:prstGeom prst="rect">
            <a:avLst/>
          </a:prstGeom>
        </p:spPr>
      </p:pic>
      <p:sp>
        <p:nvSpPr>
          <p:cNvPr id="3" name="Title 2"/>
          <p:cNvSpPr>
            <a:spLocks noGrp="1"/>
          </p:cNvSpPr>
          <p:nvPr>
            <p:ph type="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1880245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846320"/>
          </a:xfrm>
        </p:spPr>
        <p:txBody>
          <a:bodyPr/>
          <a:lstStyle/>
          <a:p>
            <a:pPr marL="0" indent="0">
              <a:buNone/>
              <a:tabLst>
                <a:tab pos="2292350" algn="l"/>
              </a:tabLst>
            </a:pPr>
            <a:r>
              <a:rPr lang="nl-NL" sz="2800" dirty="0" err="1" smtClean="0"/>
              <a:t>Avro</a:t>
            </a:r>
            <a:r>
              <a:rPr lang="nl-NL" sz="2800" dirty="0" smtClean="0"/>
              <a:t>	Schema </a:t>
            </a:r>
            <a:r>
              <a:rPr lang="nl-NL" sz="2800" dirty="0"/>
              <a:t>gebaseerde data opslag</a:t>
            </a:r>
          </a:p>
          <a:p>
            <a:pPr marL="0" indent="0">
              <a:buNone/>
              <a:tabLst>
                <a:tab pos="2292350" algn="l"/>
              </a:tabLst>
            </a:pPr>
            <a:r>
              <a:rPr lang="nl-NL" sz="2800" dirty="0" err="1" smtClean="0"/>
              <a:t>Chukwa</a:t>
            </a:r>
            <a:r>
              <a:rPr lang="nl-NL" sz="2800" dirty="0" smtClean="0"/>
              <a:t>	Log </a:t>
            </a:r>
            <a:r>
              <a:rPr lang="nl-NL" sz="2800" dirty="0"/>
              <a:t>analyse</a:t>
            </a:r>
          </a:p>
          <a:p>
            <a:pPr marL="0" indent="0">
              <a:buNone/>
              <a:tabLst>
                <a:tab pos="2292350" algn="l"/>
              </a:tabLst>
            </a:pPr>
            <a:r>
              <a:rPr lang="nl-NL" sz="2800" dirty="0" err="1" smtClean="0"/>
              <a:t>HBase</a:t>
            </a:r>
            <a:r>
              <a:rPr lang="nl-NL" sz="2800" dirty="0" smtClean="0"/>
              <a:t>	</a:t>
            </a:r>
            <a:r>
              <a:rPr lang="nl-NL" sz="2800" dirty="0" err="1" smtClean="0"/>
              <a:t>Key</a:t>
            </a:r>
            <a:r>
              <a:rPr lang="nl-NL" sz="2800" dirty="0" smtClean="0"/>
              <a:t>/</a:t>
            </a:r>
            <a:r>
              <a:rPr lang="nl-NL" sz="2800" dirty="0" err="1" smtClean="0"/>
              <a:t>value</a:t>
            </a:r>
            <a:r>
              <a:rPr lang="nl-NL" sz="2800" dirty="0" smtClean="0"/>
              <a:t> </a:t>
            </a:r>
            <a:r>
              <a:rPr lang="nl-NL" sz="2800" dirty="0"/>
              <a:t>store (</a:t>
            </a:r>
            <a:r>
              <a:rPr lang="nl-NL" sz="2800" dirty="0" err="1"/>
              <a:t>BigTable</a:t>
            </a:r>
            <a:r>
              <a:rPr lang="nl-NL" sz="2800" dirty="0"/>
              <a:t>)</a:t>
            </a:r>
          </a:p>
          <a:p>
            <a:pPr marL="0" indent="0">
              <a:buNone/>
              <a:tabLst>
                <a:tab pos="2292350" algn="l"/>
              </a:tabLst>
            </a:pPr>
            <a:r>
              <a:rPr lang="nl-NL" sz="2800" dirty="0" err="1" smtClean="0"/>
              <a:t>Hive</a:t>
            </a:r>
            <a:r>
              <a:rPr lang="nl-NL" sz="2800" dirty="0" smtClean="0"/>
              <a:t>	Structurering </a:t>
            </a:r>
            <a:r>
              <a:rPr lang="nl-NL" sz="2800" dirty="0"/>
              <a:t>en </a:t>
            </a:r>
            <a:r>
              <a:rPr lang="nl-NL" sz="2800" dirty="0" err="1"/>
              <a:t>querying</a:t>
            </a:r>
            <a:endParaRPr lang="nl-NL" sz="2800" dirty="0"/>
          </a:p>
          <a:p>
            <a:pPr marL="0" indent="0">
              <a:buNone/>
              <a:tabLst>
                <a:tab pos="2292350" algn="l"/>
              </a:tabLst>
            </a:pPr>
            <a:r>
              <a:rPr lang="nl-NL" sz="2800" dirty="0" err="1" smtClean="0"/>
              <a:t>Pig</a:t>
            </a:r>
            <a:r>
              <a:rPr lang="nl-NL" sz="2800" dirty="0" smtClean="0"/>
              <a:t>	Data </a:t>
            </a:r>
            <a:r>
              <a:rPr lang="nl-NL" sz="2800" dirty="0"/>
              <a:t>analyse</a:t>
            </a:r>
          </a:p>
          <a:p>
            <a:pPr marL="0" indent="0">
              <a:buNone/>
              <a:tabLst>
                <a:tab pos="2292350" algn="l"/>
              </a:tabLst>
            </a:pPr>
            <a:r>
              <a:rPr lang="nl-NL" sz="2800" dirty="0" err="1" smtClean="0"/>
              <a:t>Spark</a:t>
            </a:r>
            <a:r>
              <a:rPr lang="nl-NL" sz="2800" dirty="0" smtClean="0"/>
              <a:t>	In-memory </a:t>
            </a:r>
            <a:r>
              <a:rPr lang="nl-NL" sz="2800" dirty="0" err="1"/>
              <a:t>MapReduce</a:t>
            </a:r>
            <a:r>
              <a:rPr lang="nl-NL" sz="2800" dirty="0"/>
              <a:t> alternatief</a:t>
            </a:r>
          </a:p>
          <a:p>
            <a:pPr marL="0" indent="0">
              <a:buNone/>
              <a:tabLst>
                <a:tab pos="2292350" algn="l"/>
              </a:tabLst>
            </a:pPr>
            <a:r>
              <a:rPr lang="nl-NL" sz="2800" dirty="0" err="1" smtClean="0"/>
              <a:t>Zookeeper</a:t>
            </a:r>
            <a:r>
              <a:rPr lang="nl-NL" sz="2800" dirty="0" smtClean="0"/>
              <a:t>	Cluster </a:t>
            </a:r>
            <a:r>
              <a:rPr lang="nl-NL" sz="2800" dirty="0"/>
              <a:t>coördinatie</a:t>
            </a:r>
            <a:endParaRPr lang="en-US" sz="2800" dirty="0"/>
          </a:p>
        </p:txBody>
      </p:sp>
      <p:sp>
        <p:nvSpPr>
          <p:cNvPr id="3" name="Title 2"/>
          <p:cNvSpPr>
            <a:spLocks noGrp="1"/>
          </p:cNvSpPr>
          <p:nvPr>
            <p:ph type="title"/>
          </p:nvPr>
        </p:nvSpPr>
        <p:spPr/>
        <p:txBody>
          <a:bodyPr/>
          <a:lstStyle/>
          <a:p>
            <a:r>
              <a:rPr lang="en-US" dirty="0"/>
              <a:t>Hadoop Frameworks</a:t>
            </a:r>
          </a:p>
        </p:txBody>
      </p:sp>
    </p:spTree>
    <p:extLst>
      <p:ext uri="{BB962C8B-B14F-4D97-AF65-F5344CB8AC3E}">
        <p14:creationId xmlns:p14="http://schemas.microsoft.com/office/powerpoint/2010/main" val="121779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457200" y="2057400"/>
            <a:ext cx="8229600" cy="3394472"/>
          </a:xfrm>
          <a:prstGeom prst="rect">
            <a:avLst/>
          </a:prstGeom>
          <a:noFill/>
          <a:ln>
            <a:noFill/>
          </a:ln>
        </p:spPr>
        <p:txBody>
          <a:bodyPr vert="horz" wrap="square" lIns="91425" tIns="45700" rIns="91425" bIns="45700" numCol="1" anchor="t" anchorCtr="0" compatLnSpc="1">
            <a:prstTxWarp prst="textNoShape">
              <a:avLst/>
            </a:prstTxWarp>
            <a:noAutofit/>
          </a:bodyPr>
          <a:lstStyle/>
          <a:p>
            <a:pPr marL="0" indent="0">
              <a:spcBef>
                <a:spcPts val="0"/>
              </a:spcBef>
              <a:buNone/>
            </a:pPr>
            <a:r>
              <a:rPr lang="en-US" sz="4000" dirty="0">
                <a:solidFill>
                  <a:schemeClr val="lt1"/>
                </a:solidFill>
                <a:latin typeface="Rotis SansSerif Std"/>
                <a:cs typeface="Rotis SansSerif Std"/>
              </a:rPr>
              <a:t>C</a:t>
            </a:r>
            <a:r>
              <a:rPr lang="nl" sz="4000" dirty="0">
                <a:solidFill>
                  <a:schemeClr val="lt1"/>
                </a:solidFill>
                <a:latin typeface="Rotis SansSerif Std"/>
                <a:cs typeface="Rotis SansSerif Std"/>
              </a:rPr>
              <a:t>ommand</a:t>
            </a:r>
            <a:r>
              <a:rPr lang="nl" sz="4000" dirty="0">
                <a:solidFill>
                  <a:schemeClr val="lt1"/>
                </a:solidFill>
                <a:latin typeface="Rotis SansSerif Std"/>
                <a:cs typeface="Rotis SansSerif Std"/>
                <a:sym typeface="Calibri"/>
              </a:rPr>
              <a:t> </a:t>
            </a:r>
            <a:r>
              <a:rPr lang="en-US" sz="4000" dirty="0">
                <a:solidFill>
                  <a:schemeClr val="lt1"/>
                </a:solidFill>
                <a:latin typeface="Rotis SansSerif Std"/>
                <a:cs typeface="Rotis SansSerif Std"/>
              </a:rPr>
              <a:t>Q</a:t>
            </a:r>
            <a:r>
              <a:rPr lang="nl" sz="4000" dirty="0" smtClean="0">
                <a:solidFill>
                  <a:schemeClr val="lt1"/>
                </a:solidFill>
                <a:latin typeface="Rotis SansSerif Std"/>
                <a:cs typeface="Rotis SansSerif Std"/>
              </a:rPr>
              <a:t>uery</a:t>
            </a:r>
            <a:endParaRPr lang="nl" sz="4000" dirty="0" smtClean="0">
              <a:solidFill>
                <a:schemeClr val="lt1"/>
              </a:solidFill>
              <a:latin typeface="Rotis SansSerif Std"/>
              <a:cs typeface="Rotis SansSerif Std"/>
              <a:sym typeface="Calibri"/>
            </a:endParaRPr>
          </a:p>
          <a:p>
            <a:pPr marL="0" indent="0">
              <a:spcBef>
                <a:spcPts val="0"/>
              </a:spcBef>
              <a:buNone/>
              <a:tabLst>
                <a:tab pos="1828800" algn="l"/>
              </a:tabLst>
            </a:pPr>
            <a:r>
              <a:rPr lang="nl" sz="4000" dirty="0">
                <a:solidFill>
                  <a:schemeClr val="lt1"/>
                </a:solidFill>
                <a:latin typeface="Rotis SansSerif Std"/>
                <a:cs typeface="Rotis SansSerif Std"/>
                <a:sym typeface="Calibri"/>
              </a:rPr>
              <a:t>	</a:t>
            </a:r>
            <a:r>
              <a:rPr lang="en-US" sz="4000" dirty="0" smtClean="0">
                <a:solidFill>
                  <a:schemeClr val="lt1"/>
                </a:solidFill>
                <a:latin typeface="Rotis SansSerif Std"/>
                <a:cs typeface="Rotis SansSerif Std"/>
              </a:rPr>
              <a:t>R</a:t>
            </a:r>
            <a:r>
              <a:rPr lang="nl" sz="4000" dirty="0">
                <a:solidFill>
                  <a:schemeClr val="lt1"/>
                </a:solidFill>
                <a:latin typeface="Rotis SansSerif Std"/>
                <a:cs typeface="Rotis SansSerif Std"/>
              </a:rPr>
              <a:t>esponsibility</a:t>
            </a:r>
            <a:r>
              <a:rPr lang="nl" sz="4000" dirty="0">
                <a:solidFill>
                  <a:schemeClr val="lt1"/>
                </a:solidFill>
                <a:latin typeface="Rotis SansSerif Std"/>
                <a:cs typeface="Rotis SansSerif Std"/>
                <a:sym typeface="Calibri"/>
              </a:rPr>
              <a:t> </a:t>
            </a:r>
            <a:r>
              <a:rPr lang="en-US" sz="4000" dirty="0">
                <a:solidFill>
                  <a:schemeClr val="lt1"/>
                </a:solidFill>
                <a:latin typeface="Rotis SansSerif Std"/>
                <a:cs typeface="Rotis SansSerif Std"/>
              </a:rPr>
              <a:t>S</a:t>
            </a:r>
            <a:r>
              <a:rPr lang="nl" sz="4000" dirty="0">
                <a:solidFill>
                  <a:schemeClr val="lt1"/>
                </a:solidFill>
                <a:latin typeface="Rotis SansSerif Std"/>
                <a:cs typeface="Rotis SansSerif Std"/>
              </a:rPr>
              <a:t>egregation</a:t>
            </a:r>
            <a:r>
              <a:rPr lang="nl" sz="4000" dirty="0">
                <a:solidFill>
                  <a:schemeClr val="lt1"/>
                </a:solidFill>
                <a:latin typeface="Rotis SansSerif Std"/>
                <a:cs typeface="Rotis SansSerif Std"/>
                <a:sym typeface="Calibri"/>
              </a:rPr>
              <a:t> </a:t>
            </a:r>
          </a:p>
          <a:p>
            <a:pPr marL="0" indent="0">
              <a:spcBef>
                <a:spcPts val="0"/>
              </a:spcBef>
              <a:buNone/>
            </a:pPr>
            <a:endParaRPr sz="4000" dirty="0">
              <a:solidFill>
                <a:schemeClr val="lt1"/>
              </a:solidFill>
              <a:latin typeface="Rotis SansSerif Std"/>
              <a:cs typeface="Rotis SansSerif Std"/>
            </a:endParaRPr>
          </a:p>
        </p:txBody>
      </p:sp>
      <p:sp>
        <p:nvSpPr>
          <p:cNvPr id="477" name="Shape 477"/>
          <p:cNvSpPr txBox="1"/>
          <p:nvPr/>
        </p:nvSpPr>
        <p:spPr>
          <a:xfrm>
            <a:off x="539552" y="1754817"/>
            <a:ext cx="8352928" cy="324035"/>
          </a:xfrm>
          <a:prstGeom prst="rect">
            <a:avLst/>
          </a:prstGeom>
          <a:noFill/>
          <a:ln>
            <a:noFill/>
          </a:ln>
        </p:spPr>
        <p:txBody>
          <a:bodyPr lIns="91425" tIns="45700" rIns="91425" bIns="45700" anchor="t" anchorCtr="0">
            <a:noAutofit/>
          </a:bodyPr>
          <a:lstStyle/>
          <a:p>
            <a:pPr>
              <a:spcBef>
                <a:spcPts val="0"/>
              </a:spcBef>
              <a:buClr>
                <a:schemeClr val="accent2"/>
              </a:buClr>
            </a:pPr>
            <a:endParaRPr sz="2000">
              <a:solidFill>
                <a:schemeClr val="accent2"/>
              </a:solidFill>
              <a:latin typeface="Arial"/>
              <a:ea typeface="Arial"/>
              <a:cs typeface="Arial"/>
              <a:sym typeface="Arial"/>
            </a:endParaRPr>
          </a:p>
        </p:txBody>
      </p:sp>
      <p:sp>
        <p:nvSpPr>
          <p:cNvPr id="4" name="Title 1"/>
          <p:cNvSpPr>
            <a:spLocks noGrp="1"/>
          </p:cNvSpPr>
          <p:nvPr>
            <p:ph type="title"/>
          </p:nvPr>
        </p:nvSpPr>
        <p:spPr bwMode="auto">
          <a:xfrm>
            <a:off x="2209800" y="177800"/>
            <a:ext cx="64770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nl-NL" altLang="en-US" dirty="0" smtClean="0"/>
              <a:t>CQRS</a:t>
            </a:r>
          </a:p>
        </p:txBody>
      </p:sp>
    </p:spTree>
    <p:extLst>
      <p:ext uri="{BB962C8B-B14F-4D97-AF65-F5344CB8AC3E}">
        <p14:creationId xmlns:p14="http://schemas.microsoft.com/office/powerpoint/2010/main" val="2493217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 name="Rectangle 3"/>
          <p:cNvSpPr/>
          <p:nvPr/>
        </p:nvSpPr>
        <p:spPr>
          <a:xfrm>
            <a:off x="0" y="1828800"/>
            <a:ext cx="9144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5" name="Shape 485"/>
          <p:cNvPicPr preferRelativeResize="0"/>
          <p:nvPr/>
        </p:nvPicPr>
        <p:blipFill rotWithShape="1">
          <a:blip r:embed="rId3"/>
          <a:srcRect/>
          <a:stretch/>
        </p:blipFill>
        <p:spPr>
          <a:xfrm>
            <a:off x="3200400" y="2286000"/>
            <a:ext cx="2828924" cy="3607594"/>
          </a:xfrm>
          <a:prstGeom prst="rect">
            <a:avLst/>
          </a:prstGeom>
          <a:noFill/>
          <a:ln>
            <a:noFill/>
          </a:ln>
        </p:spPr>
      </p:pic>
      <p:sp>
        <p:nvSpPr>
          <p:cNvPr id="6" name="Title 1"/>
          <p:cNvSpPr txBox="1">
            <a:spLocks/>
          </p:cNvSpPr>
          <p:nvPr/>
        </p:nvSpPr>
        <p:spPr bwMode="auto">
          <a:xfrm>
            <a:off x="2209800" y="177800"/>
            <a:ext cx="6477000" cy="1066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eaLnBrk="1" hangingPunct="1"/>
            <a:r>
              <a:rPr lang="nl-NL" altLang="en-US" dirty="0" smtClean="0"/>
              <a:t>Traditional 3-tier</a:t>
            </a:r>
          </a:p>
        </p:txBody>
      </p:sp>
    </p:spTree>
    <p:extLst>
      <p:ext uri="{BB962C8B-B14F-4D97-AF65-F5344CB8AC3E}">
        <p14:creationId xmlns:p14="http://schemas.microsoft.com/office/powerpoint/2010/main" val="413009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6" name="Rectangle 5"/>
          <p:cNvSpPr/>
          <p:nvPr/>
        </p:nvSpPr>
        <p:spPr>
          <a:xfrm>
            <a:off x="0" y="1828800"/>
            <a:ext cx="9144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Shape 492"/>
          <p:cNvSpPr txBox="1"/>
          <p:nvPr/>
        </p:nvSpPr>
        <p:spPr>
          <a:xfrm>
            <a:off x="539552" y="1754817"/>
            <a:ext cx="8352928" cy="324035"/>
          </a:xfrm>
          <a:prstGeom prst="rect">
            <a:avLst/>
          </a:prstGeom>
          <a:noFill/>
          <a:ln>
            <a:noFill/>
          </a:ln>
        </p:spPr>
        <p:txBody>
          <a:bodyPr lIns="91425" tIns="45700" rIns="91425" bIns="45700" anchor="t" anchorCtr="0">
            <a:noAutofit/>
          </a:bodyPr>
          <a:lstStyle/>
          <a:p>
            <a:pPr>
              <a:spcBef>
                <a:spcPts val="0"/>
              </a:spcBef>
              <a:buClr>
                <a:schemeClr val="accent2"/>
              </a:buClr>
            </a:pPr>
            <a:endParaRPr sz="2000">
              <a:solidFill>
                <a:schemeClr val="accent2"/>
              </a:solidFill>
              <a:latin typeface="Arial"/>
              <a:ea typeface="Arial"/>
              <a:cs typeface="Arial"/>
              <a:sym typeface="Arial"/>
            </a:endParaRPr>
          </a:p>
        </p:txBody>
      </p:sp>
      <p:pic>
        <p:nvPicPr>
          <p:cNvPr id="493" name="Shape 493"/>
          <p:cNvPicPr preferRelativeResize="0"/>
          <p:nvPr/>
        </p:nvPicPr>
        <p:blipFill>
          <a:blip r:embed="rId3"/>
          <a:stretch>
            <a:fillRect/>
          </a:stretch>
        </p:blipFill>
        <p:spPr>
          <a:xfrm>
            <a:off x="1687576" y="2295001"/>
            <a:ext cx="5932424" cy="4181999"/>
          </a:xfrm>
          <a:prstGeom prst="rect">
            <a:avLst/>
          </a:prstGeom>
        </p:spPr>
      </p:pic>
      <p:sp>
        <p:nvSpPr>
          <p:cNvPr id="3" name="Title 2"/>
          <p:cNvSpPr>
            <a:spLocks noGrp="1"/>
          </p:cNvSpPr>
          <p:nvPr>
            <p:ph type="title"/>
          </p:nvPr>
        </p:nvSpPr>
        <p:spPr/>
        <p:txBody>
          <a:bodyPr/>
          <a:lstStyle/>
          <a:p>
            <a:r>
              <a:rPr lang="en-US" dirty="0" smtClean="0"/>
              <a:t>CQRS</a:t>
            </a:r>
            <a:endParaRPr lang="en-US" dirty="0"/>
          </a:p>
        </p:txBody>
      </p:sp>
    </p:spTree>
    <p:extLst>
      <p:ext uri="{BB962C8B-B14F-4D97-AF65-F5344CB8AC3E}">
        <p14:creationId xmlns:p14="http://schemas.microsoft.com/office/powerpoint/2010/main" val="2318592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Shape 500"/>
          <p:cNvSpPr txBox="1">
            <a:spLocks noGrp="1"/>
          </p:cNvSpPr>
          <p:nvPr>
            <p:ph type="body" idx="1"/>
          </p:nvPr>
        </p:nvSpPr>
        <p:spPr>
          <a:xfrm>
            <a:off x="457200" y="2057400"/>
            <a:ext cx="8229600" cy="3394472"/>
          </a:xfrm>
          <a:prstGeom prst="rect">
            <a:avLst/>
          </a:prstGeom>
          <a:noFill/>
          <a:ln>
            <a:noFill/>
          </a:ln>
        </p:spPr>
        <p:txBody>
          <a:bodyPr vert="horz" wrap="square" lIns="91425" tIns="45700" rIns="91425" bIns="45700" numCol="1" anchor="t" anchorCtr="0" compatLnSpc="1">
            <a:prstTxWarp prst="textNoShape">
              <a:avLst/>
            </a:prstTxWarp>
            <a:noAutofit/>
          </a:bodyPr>
          <a:lstStyle/>
          <a:p>
            <a:pPr marL="0" indent="0">
              <a:spcBef>
                <a:spcPts val="0"/>
              </a:spcBef>
              <a:buNone/>
            </a:pPr>
            <a:r>
              <a:rPr lang="nl" dirty="0">
                <a:solidFill>
                  <a:schemeClr val="lt1"/>
                </a:solidFill>
                <a:latin typeface="Rotis SansSerif Std Light"/>
                <a:ea typeface="Calibri"/>
                <a:cs typeface="Rotis SansSerif Std Light"/>
                <a:sym typeface="Calibri"/>
              </a:rPr>
              <a:t>a way of persisting your application's state by storing the history that determines the current state of your application</a:t>
            </a:r>
          </a:p>
        </p:txBody>
      </p:sp>
      <p:sp>
        <p:nvSpPr>
          <p:cNvPr id="501" name="Shape 501"/>
          <p:cNvSpPr txBox="1"/>
          <p:nvPr/>
        </p:nvSpPr>
        <p:spPr>
          <a:xfrm>
            <a:off x="539552" y="1754817"/>
            <a:ext cx="8352928" cy="324035"/>
          </a:xfrm>
          <a:prstGeom prst="rect">
            <a:avLst/>
          </a:prstGeom>
          <a:noFill/>
          <a:ln>
            <a:noFill/>
          </a:ln>
        </p:spPr>
        <p:txBody>
          <a:bodyPr lIns="91425" tIns="45700" rIns="91425" bIns="45700" anchor="t" anchorCtr="0">
            <a:noAutofit/>
          </a:bodyPr>
          <a:lstStyle/>
          <a:p>
            <a:pPr>
              <a:spcBef>
                <a:spcPts val="0"/>
              </a:spcBef>
              <a:buClr>
                <a:schemeClr val="accent2"/>
              </a:buClr>
            </a:pPr>
            <a:endParaRPr sz="2000">
              <a:solidFill>
                <a:schemeClr val="accent2"/>
              </a:solidFill>
              <a:latin typeface="Arial"/>
              <a:ea typeface="Arial"/>
              <a:cs typeface="Arial"/>
              <a:sym typeface="Arial"/>
            </a:endParaRPr>
          </a:p>
        </p:txBody>
      </p:sp>
      <p:sp>
        <p:nvSpPr>
          <p:cNvPr id="2" name="Title 1"/>
          <p:cNvSpPr>
            <a:spLocks noGrp="1"/>
          </p:cNvSpPr>
          <p:nvPr>
            <p:ph type="title"/>
          </p:nvPr>
        </p:nvSpPr>
        <p:spPr/>
        <p:txBody>
          <a:bodyPr/>
          <a:lstStyle/>
          <a:p>
            <a:r>
              <a:rPr lang="en-US" dirty="0"/>
              <a:t>Event Sourcing</a:t>
            </a:r>
          </a:p>
        </p:txBody>
      </p:sp>
    </p:spTree>
    <p:extLst>
      <p:ext uri="{BB962C8B-B14F-4D97-AF65-F5344CB8AC3E}">
        <p14:creationId xmlns:p14="http://schemas.microsoft.com/office/powerpoint/2010/main" val="2158438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 name="Rectangle 4"/>
          <p:cNvSpPr/>
          <p:nvPr/>
        </p:nvSpPr>
        <p:spPr>
          <a:xfrm>
            <a:off x="0" y="1828800"/>
            <a:ext cx="9144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Shape 508"/>
          <p:cNvSpPr txBox="1"/>
          <p:nvPr/>
        </p:nvSpPr>
        <p:spPr>
          <a:xfrm>
            <a:off x="539552" y="1754817"/>
            <a:ext cx="8352928" cy="324035"/>
          </a:xfrm>
          <a:prstGeom prst="rect">
            <a:avLst/>
          </a:prstGeom>
          <a:noFill/>
          <a:ln>
            <a:noFill/>
          </a:ln>
        </p:spPr>
        <p:txBody>
          <a:bodyPr lIns="91425" tIns="45700" rIns="91425" bIns="45700" anchor="t" anchorCtr="0">
            <a:noAutofit/>
          </a:bodyPr>
          <a:lstStyle/>
          <a:p>
            <a:pPr>
              <a:spcBef>
                <a:spcPts val="0"/>
              </a:spcBef>
              <a:buClr>
                <a:schemeClr val="accent2"/>
              </a:buClr>
            </a:pPr>
            <a:endParaRPr sz="2000">
              <a:solidFill>
                <a:schemeClr val="accent2"/>
              </a:solidFill>
              <a:latin typeface="Arial"/>
              <a:ea typeface="Arial"/>
              <a:cs typeface="Arial"/>
              <a:sym typeface="Arial"/>
            </a:endParaRPr>
          </a:p>
        </p:txBody>
      </p:sp>
      <p:pic>
        <p:nvPicPr>
          <p:cNvPr id="509" name="Shape 509"/>
          <p:cNvPicPr preferRelativeResize="0"/>
          <p:nvPr/>
        </p:nvPicPr>
        <p:blipFill>
          <a:blip r:embed="rId3"/>
          <a:stretch>
            <a:fillRect/>
          </a:stretch>
        </p:blipFill>
        <p:spPr>
          <a:xfrm>
            <a:off x="1575782" y="2250301"/>
            <a:ext cx="6196618" cy="3921899"/>
          </a:xfrm>
          <a:prstGeom prst="rect">
            <a:avLst/>
          </a:prstGeom>
          <a:noFill/>
          <a:ln>
            <a:noFill/>
          </a:ln>
        </p:spPr>
      </p:pic>
      <p:sp>
        <p:nvSpPr>
          <p:cNvPr id="2" name="Title 1"/>
          <p:cNvSpPr>
            <a:spLocks noGrp="1"/>
          </p:cNvSpPr>
          <p:nvPr>
            <p:ph type="title"/>
          </p:nvPr>
        </p:nvSpPr>
        <p:spPr/>
        <p:txBody>
          <a:bodyPr/>
          <a:lstStyle/>
          <a:p>
            <a:r>
              <a:rPr lang="en-US" dirty="0"/>
              <a:t>Event Sourcing</a:t>
            </a:r>
          </a:p>
        </p:txBody>
      </p:sp>
    </p:spTree>
    <p:extLst>
      <p:ext uri="{BB962C8B-B14F-4D97-AF65-F5344CB8AC3E}">
        <p14:creationId xmlns:p14="http://schemas.microsoft.com/office/powerpoint/2010/main" val="320839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6" name="Rectangle 5"/>
          <p:cNvSpPr/>
          <p:nvPr/>
        </p:nvSpPr>
        <p:spPr>
          <a:xfrm>
            <a:off x="0" y="1828800"/>
            <a:ext cx="9144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Shape 516"/>
          <p:cNvSpPr txBox="1"/>
          <p:nvPr/>
        </p:nvSpPr>
        <p:spPr>
          <a:xfrm>
            <a:off x="539552" y="1754817"/>
            <a:ext cx="8352928" cy="324035"/>
          </a:xfrm>
          <a:prstGeom prst="rect">
            <a:avLst/>
          </a:prstGeom>
          <a:noFill/>
          <a:ln>
            <a:noFill/>
          </a:ln>
        </p:spPr>
        <p:txBody>
          <a:bodyPr lIns="91425" tIns="45700" rIns="91425" bIns="45700" anchor="t" anchorCtr="0">
            <a:noAutofit/>
          </a:bodyPr>
          <a:lstStyle/>
          <a:p>
            <a:pPr>
              <a:spcBef>
                <a:spcPts val="0"/>
              </a:spcBef>
              <a:buClr>
                <a:schemeClr val="accent2"/>
              </a:buClr>
            </a:pPr>
            <a:endParaRPr sz="2000">
              <a:solidFill>
                <a:schemeClr val="accent2"/>
              </a:solidFill>
              <a:latin typeface="Arial"/>
              <a:ea typeface="Arial"/>
              <a:cs typeface="Arial"/>
              <a:sym typeface="Arial"/>
            </a:endParaRPr>
          </a:p>
        </p:txBody>
      </p:sp>
      <p:pic>
        <p:nvPicPr>
          <p:cNvPr id="517" name="Shape 517"/>
          <p:cNvPicPr preferRelativeResize="0"/>
          <p:nvPr/>
        </p:nvPicPr>
        <p:blipFill>
          <a:blip r:embed="rId3"/>
          <a:stretch>
            <a:fillRect/>
          </a:stretch>
        </p:blipFill>
        <p:spPr>
          <a:xfrm>
            <a:off x="1866837" y="2320527"/>
            <a:ext cx="5448363" cy="4080273"/>
          </a:xfrm>
          <a:prstGeom prst="rect">
            <a:avLst/>
          </a:prstGeom>
          <a:noFill/>
          <a:ln>
            <a:noFill/>
          </a:ln>
        </p:spPr>
      </p:pic>
      <p:sp>
        <p:nvSpPr>
          <p:cNvPr id="3" name="Title 2"/>
          <p:cNvSpPr>
            <a:spLocks noGrp="1"/>
          </p:cNvSpPr>
          <p:nvPr>
            <p:ph type="title"/>
          </p:nvPr>
        </p:nvSpPr>
        <p:spPr/>
        <p:txBody>
          <a:bodyPr/>
          <a:lstStyle/>
          <a:p>
            <a:r>
              <a:rPr lang="en-US" dirty="0"/>
              <a:t>CQRS/ES </a:t>
            </a:r>
            <a:r>
              <a:rPr lang="en-US" dirty="0" err="1"/>
              <a:t>en</a:t>
            </a:r>
            <a:r>
              <a:rPr lang="en-US" dirty="0"/>
              <a:t> Web </a:t>
            </a:r>
            <a:r>
              <a:rPr lang="en-US" dirty="0" smtClean="0"/>
              <a:t>Scale</a:t>
            </a:r>
            <a:endParaRPr lang="en-US" dirty="0"/>
          </a:p>
        </p:txBody>
      </p:sp>
    </p:spTree>
    <p:extLst>
      <p:ext uri="{BB962C8B-B14F-4D97-AF65-F5344CB8AC3E}">
        <p14:creationId xmlns:p14="http://schemas.microsoft.com/office/powerpoint/2010/main" val="2127906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ctrTitle"/>
          </p:nvPr>
        </p:nvSpPr>
        <p:spPr>
          <a:xfrm>
            <a:off x="457200" y="1828800"/>
            <a:ext cx="8229600" cy="4572000"/>
          </a:xfrm>
          <a:prstGeom prst="rect">
            <a:avLst/>
          </a:prstGeom>
        </p:spPr>
        <p:txBody>
          <a:bodyPr lIns="91425" tIns="91425" rIns="91425" bIns="91425" anchor="t" anchorCtr="0">
            <a:noAutofit/>
          </a:bodyPr>
          <a:lstStyle/>
          <a:p>
            <a:pPr>
              <a:spcBef>
                <a:spcPts val="0"/>
              </a:spcBef>
            </a:pPr>
            <a:r>
              <a:rPr lang="en-US" sz="4000" dirty="0" smtClean="0">
                <a:solidFill>
                  <a:schemeClr val="lt1"/>
                </a:solidFill>
                <a:latin typeface="Rotis SansSerif Std Light"/>
                <a:cs typeface="Rotis SansSerif Std Light"/>
              </a:rPr>
              <a:t/>
            </a:r>
            <a:br>
              <a:rPr lang="en-US" sz="4000" dirty="0" smtClean="0">
                <a:solidFill>
                  <a:schemeClr val="lt1"/>
                </a:solidFill>
                <a:latin typeface="Rotis SansSerif Std Light"/>
                <a:cs typeface="Rotis SansSerif Std Light"/>
              </a:rPr>
            </a:br>
            <a:r>
              <a:rPr lang="en-US" sz="4000" dirty="0" smtClean="0">
                <a:solidFill>
                  <a:schemeClr val="lt1"/>
                </a:solidFill>
                <a:latin typeface="Rotis SansSerif Std Light"/>
                <a:cs typeface="Rotis SansSerif Std Light"/>
              </a:rPr>
              <a:t>w</a:t>
            </a:r>
            <a:r>
              <a:rPr lang="nl" sz="4000" dirty="0" smtClean="0">
                <a:solidFill>
                  <a:schemeClr val="lt1"/>
                </a:solidFill>
                <a:latin typeface="Rotis SansSerif Std Light"/>
                <a:cs typeface="Rotis SansSerif Std Light"/>
              </a:rPr>
              <a:t>at </a:t>
            </a:r>
            <a:r>
              <a:rPr lang="nl" sz="4000" dirty="0">
                <a:solidFill>
                  <a:schemeClr val="lt1"/>
                </a:solidFill>
                <a:latin typeface="Rotis SansSerif Std Light"/>
                <a:cs typeface="Rotis SansSerif Std Light"/>
              </a:rPr>
              <a:t>is er voor nodig om een enterprise systeem geschikt te maken voor </a:t>
            </a:r>
            <a:r>
              <a:rPr lang="en-US" sz="4000" dirty="0">
                <a:solidFill>
                  <a:schemeClr val="lt1"/>
                </a:solidFill>
                <a:latin typeface="Rotis SansSerif Std Light"/>
                <a:cs typeface="Rotis SansSerif Std Light"/>
              </a:rPr>
              <a:t>W</a:t>
            </a:r>
            <a:r>
              <a:rPr lang="nl" sz="4000" dirty="0" smtClean="0">
                <a:solidFill>
                  <a:schemeClr val="lt1"/>
                </a:solidFill>
                <a:latin typeface="Rotis SansSerif Std Light"/>
                <a:cs typeface="Rotis SansSerif Std Light"/>
              </a:rPr>
              <a:t>eb Scale</a:t>
            </a:r>
            <a:r>
              <a:rPr lang="nl" sz="4000" dirty="0">
                <a:solidFill>
                  <a:schemeClr val="lt1"/>
                </a:solidFill>
                <a:latin typeface="Rotis SansSerif Std Light"/>
                <a:cs typeface="Rotis SansSerif Std Light"/>
              </a:rPr>
              <a:t>?</a:t>
            </a:r>
          </a:p>
        </p:txBody>
      </p:sp>
      <p:sp>
        <p:nvSpPr>
          <p:cNvPr id="3" name="Title 1"/>
          <p:cNvSpPr txBox="1">
            <a:spLocks/>
          </p:cNvSpPr>
          <p:nvPr/>
        </p:nvSpPr>
        <p:spPr bwMode="auto">
          <a:xfrm>
            <a:off x="2209800" y="177800"/>
            <a:ext cx="6477000" cy="1066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eaLnBrk="1" hangingPunct="1"/>
            <a:r>
              <a:rPr lang="nl-NL" altLang="en-US" dirty="0" err="1" smtClean="0"/>
              <a:t>WebScale@Enterprise</a:t>
            </a:r>
            <a:endParaRPr lang="nl-NL" altLang="en-US" dirty="0" smtClean="0"/>
          </a:p>
        </p:txBody>
      </p:sp>
    </p:spTree>
    <p:extLst>
      <p:ext uri="{BB962C8B-B14F-4D97-AF65-F5344CB8AC3E}">
        <p14:creationId xmlns:p14="http://schemas.microsoft.com/office/powerpoint/2010/main" val="1996436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Scale</a:t>
            </a:r>
            <a:endParaRPr lang="en-US" dirty="0"/>
          </a:p>
        </p:txBody>
      </p:sp>
      <p:sp>
        <p:nvSpPr>
          <p:cNvPr id="4" name="Content Placeholder 1"/>
          <p:cNvSpPr txBox="1">
            <a:spLocks/>
          </p:cNvSpPr>
          <p:nvPr/>
        </p:nvSpPr>
        <p:spPr bwMode="auto">
          <a:xfrm>
            <a:off x="457200" y="1828800"/>
            <a:ext cx="8229600" cy="484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558DBE"/>
              </a:buClr>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558DBE"/>
              </a:buClr>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558DBE"/>
              </a:buClr>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558DBE"/>
              </a:buClr>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 </a:t>
            </a:r>
            <a:r>
              <a:rPr lang="en-US" dirty="0" err="1" smtClean="0"/>
              <a:t>gaat</a:t>
            </a:r>
            <a:r>
              <a:rPr lang="en-US" dirty="0" smtClean="0"/>
              <a:t> </a:t>
            </a:r>
            <a:r>
              <a:rPr lang="en-US" dirty="0" err="1" smtClean="0"/>
              <a:t>niet</a:t>
            </a:r>
            <a:r>
              <a:rPr lang="en-US" dirty="0" smtClean="0"/>
              <a:t> </a:t>
            </a:r>
            <a:r>
              <a:rPr lang="en-US" dirty="0" err="1" smtClean="0"/>
              <a:t>alleen</a:t>
            </a:r>
            <a:r>
              <a:rPr lang="en-US" dirty="0" smtClean="0"/>
              <a:t> over resources, maar </a:t>
            </a:r>
            <a:r>
              <a:rPr lang="en-US" dirty="0" err="1" smtClean="0"/>
              <a:t>ook</a:t>
            </a:r>
            <a:r>
              <a:rPr lang="en-US" dirty="0" smtClean="0"/>
              <a:t> over het </a:t>
            </a:r>
            <a:r>
              <a:rPr lang="en-US" dirty="0" err="1" smtClean="0"/>
              <a:t>proces</a:t>
            </a:r>
            <a:endParaRPr lang="en-US" dirty="0"/>
          </a:p>
        </p:txBody>
      </p:sp>
    </p:spTree>
    <p:extLst>
      <p:ext uri="{BB962C8B-B14F-4D97-AF65-F5344CB8AC3E}">
        <p14:creationId xmlns:p14="http://schemas.microsoft.com/office/powerpoint/2010/main" val="2244596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ctrTitle"/>
          </p:nvPr>
        </p:nvSpPr>
        <p:spPr>
          <a:xfrm>
            <a:off x="457200" y="1828800"/>
            <a:ext cx="8229600" cy="4572000"/>
          </a:xfrm>
          <a:prstGeom prst="rect">
            <a:avLst/>
          </a:prstGeom>
        </p:spPr>
        <p:txBody>
          <a:bodyPr lIns="91425" tIns="91425" rIns="91425" bIns="91425" anchor="t" anchorCtr="0">
            <a:noAutofit/>
          </a:bodyPr>
          <a:lstStyle/>
          <a:p>
            <a:pPr>
              <a:spcBef>
                <a:spcPts val="0"/>
              </a:spcBef>
            </a:pPr>
            <a:r>
              <a:rPr lang="en-US" sz="4000" dirty="0" smtClean="0">
                <a:solidFill>
                  <a:schemeClr val="lt1"/>
                </a:solidFill>
                <a:latin typeface="Rotis SansSerif Std Light"/>
                <a:cs typeface="Rotis SansSerif Std Light"/>
              </a:rPr>
              <a:t/>
            </a:r>
            <a:br>
              <a:rPr lang="en-US" sz="4000" dirty="0" smtClean="0">
                <a:solidFill>
                  <a:schemeClr val="lt1"/>
                </a:solidFill>
                <a:latin typeface="Rotis SansSerif Std Light"/>
                <a:cs typeface="Rotis SansSerif Std Light"/>
              </a:rPr>
            </a:br>
            <a:r>
              <a:rPr lang="en-US" sz="4000" dirty="0" smtClean="0">
                <a:solidFill>
                  <a:schemeClr val="lt1"/>
                </a:solidFill>
                <a:latin typeface="Rotis SansSerif Std Light"/>
                <a:cs typeface="Rotis SansSerif Std Light"/>
              </a:rPr>
              <a:t>w</a:t>
            </a:r>
            <a:r>
              <a:rPr lang="nl" sz="4000" dirty="0" smtClean="0">
                <a:solidFill>
                  <a:schemeClr val="lt1"/>
                </a:solidFill>
                <a:latin typeface="Rotis SansSerif Std Light"/>
                <a:cs typeface="Rotis SansSerif Std Light"/>
              </a:rPr>
              <a:t>e </a:t>
            </a:r>
            <a:r>
              <a:rPr lang="nl" sz="4000" dirty="0">
                <a:solidFill>
                  <a:schemeClr val="lt1"/>
                </a:solidFill>
                <a:latin typeface="Rotis SansSerif Std Light"/>
                <a:cs typeface="Rotis SansSerif Std Light"/>
              </a:rPr>
              <a:t>voeren de load op het systeem op met een factor 1000</a:t>
            </a:r>
          </a:p>
        </p:txBody>
      </p:sp>
      <p:sp>
        <p:nvSpPr>
          <p:cNvPr id="3" name="Title 1"/>
          <p:cNvSpPr txBox="1">
            <a:spLocks/>
          </p:cNvSpPr>
          <p:nvPr/>
        </p:nvSpPr>
        <p:spPr bwMode="auto">
          <a:xfrm>
            <a:off x="2209800" y="177800"/>
            <a:ext cx="6477000" cy="1066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eaLnBrk="1" hangingPunct="1"/>
            <a:r>
              <a:rPr lang="nl-NL" altLang="en-US" dirty="0" err="1" smtClean="0"/>
              <a:t>WebScale@Enterprise</a:t>
            </a:r>
            <a:endParaRPr lang="nl-NL" altLang="en-US" dirty="0" smtClean="0"/>
          </a:p>
        </p:txBody>
      </p:sp>
    </p:spTree>
    <p:extLst>
      <p:ext uri="{BB962C8B-B14F-4D97-AF65-F5344CB8AC3E}">
        <p14:creationId xmlns:p14="http://schemas.microsoft.com/office/powerpoint/2010/main" val="194955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 name="Title 1"/>
          <p:cNvSpPr txBox="1">
            <a:spLocks/>
          </p:cNvSpPr>
          <p:nvPr/>
        </p:nvSpPr>
        <p:spPr bwMode="auto">
          <a:xfrm>
            <a:off x="2209800" y="177800"/>
            <a:ext cx="6477000" cy="1066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eaLnBrk="1" hangingPunct="1"/>
            <a:r>
              <a:rPr lang="nl-NL" altLang="en-US" dirty="0" err="1"/>
              <a:t>WebScale@Enterprise</a:t>
            </a:r>
            <a:endParaRPr lang="nl-NL" altLang="en-US" dirty="0" smtClean="0"/>
          </a:p>
        </p:txBody>
      </p:sp>
      <p:sp>
        <p:nvSpPr>
          <p:cNvPr id="7" name="TextBox 6"/>
          <p:cNvSpPr txBox="1"/>
          <p:nvPr/>
        </p:nvSpPr>
        <p:spPr>
          <a:xfrm>
            <a:off x="457200" y="4572000"/>
            <a:ext cx="8229600" cy="18288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pic>
        <p:nvPicPr>
          <p:cNvPr id="6" name="Picture 5"/>
          <p:cNvPicPr>
            <a:picLocks noChangeAspect="1"/>
          </p:cNvPicPr>
          <p:nvPr/>
        </p:nvPicPr>
        <p:blipFill>
          <a:blip r:embed="rId3"/>
          <a:stretch>
            <a:fillRect/>
          </a:stretch>
        </p:blipFill>
        <p:spPr>
          <a:xfrm>
            <a:off x="609600" y="4800600"/>
            <a:ext cx="540627" cy="762000"/>
          </a:xfrm>
          <a:prstGeom prst="rect">
            <a:avLst/>
          </a:prstGeom>
        </p:spPr>
      </p:pic>
      <p:pic>
        <p:nvPicPr>
          <p:cNvPr id="9" name="Picture 8"/>
          <p:cNvPicPr>
            <a:picLocks noChangeAspect="1"/>
          </p:cNvPicPr>
          <p:nvPr/>
        </p:nvPicPr>
        <p:blipFill>
          <a:blip r:embed="rId3"/>
          <a:stretch>
            <a:fillRect/>
          </a:stretch>
        </p:blipFill>
        <p:spPr>
          <a:xfrm>
            <a:off x="1150227" y="4838700"/>
            <a:ext cx="540627" cy="762000"/>
          </a:xfrm>
          <a:prstGeom prst="rect">
            <a:avLst/>
          </a:prstGeom>
        </p:spPr>
      </p:pic>
      <p:pic>
        <p:nvPicPr>
          <p:cNvPr id="10" name="Picture 9"/>
          <p:cNvPicPr>
            <a:picLocks noChangeAspect="1"/>
          </p:cNvPicPr>
          <p:nvPr/>
        </p:nvPicPr>
        <p:blipFill>
          <a:blip r:embed="rId3"/>
          <a:stretch>
            <a:fillRect/>
          </a:stretch>
        </p:blipFill>
        <p:spPr>
          <a:xfrm>
            <a:off x="1690854" y="4838700"/>
            <a:ext cx="540627" cy="762000"/>
          </a:xfrm>
          <a:prstGeom prst="rect">
            <a:avLst/>
          </a:prstGeom>
        </p:spPr>
      </p:pic>
      <p:pic>
        <p:nvPicPr>
          <p:cNvPr id="1026" name="Picture 2" descr="http://images.businessweek.com/ss/08/11/1103_bargain_basement_tech/image/ibm-iseries-serv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12715" r="17352"/>
          <a:stretch/>
        </p:blipFill>
        <p:spPr bwMode="auto">
          <a:xfrm>
            <a:off x="6858000" y="4648200"/>
            <a:ext cx="1752601" cy="14618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96946" y="6070776"/>
            <a:ext cx="1274708" cy="369332"/>
          </a:xfrm>
          <a:prstGeom prst="rect">
            <a:avLst/>
          </a:prstGeom>
          <a:noFill/>
        </p:spPr>
        <p:txBody>
          <a:bodyPr wrap="none" rtlCol="0">
            <a:spAutoFit/>
          </a:bodyPr>
          <a:lstStyle/>
          <a:p>
            <a:r>
              <a:rPr lang="en-US" dirty="0" smtClean="0">
                <a:solidFill>
                  <a:schemeClr val="bg1"/>
                </a:solidFill>
              </a:rPr>
              <a:t>Mainframe</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3962400" y="4663165"/>
            <a:ext cx="817074" cy="899435"/>
          </a:xfrm>
          <a:prstGeom prst="rect">
            <a:avLst/>
          </a:prstGeom>
        </p:spPr>
      </p:pic>
      <p:pic>
        <p:nvPicPr>
          <p:cNvPr id="14" name="Picture 13"/>
          <p:cNvPicPr>
            <a:picLocks noChangeAspect="1"/>
          </p:cNvPicPr>
          <p:nvPr/>
        </p:nvPicPr>
        <p:blipFill>
          <a:blip r:embed="rId5"/>
          <a:stretch>
            <a:fillRect/>
          </a:stretch>
        </p:blipFill>
        <p:spPr>
          <a:xfrm>
            <a:off x="5670387" y="4623893"/>
            <a:ext cx="817074" cy="899435"/>
          </a:xfrm>
          <a:prstGeom prst="rect">
            <a:avLst/>
          </a:prstGeom>
        </p:spPr>
      </p:pic>
      <p:pic>
        <p:nvPicPr>
          <p:cNvPr id="15" name="Picture 14"/>
          <p:cNvPicPr>
            <a:picLocks noChangeAspect="1"/>
          </p:cNvPicPr>
          <p:nvPr/>
        </p:nvPicPr>
        <p:blipFill>
          <a:blip r:embed="rId5"/>
          <a:stretch>
            <a:fillRect/>
          </a:stretch>
        </p:blipFill>
        <p:spPr>
          <a:xfrm>
            <a:off x="5518204" y="4800600"/>
            <a:ext cx="817074" cy="899435"/>
          </a:xfrm>
          <a:prstGeom prst="rect">
            <a:avLst/>
          </a:prstGeom>
        </p:spPr>
      </p:pic>
      <p:sp>
        <p:nvSpPr>
          <p:cNvPr id="16" name="TextBox 15"/>
          <p:cNvSpPr txBox="1"/>
          <p:nvPr/>
        </p:nvSpPr>
        <p:spPr>
          <a:xfrm>
            <a:off x="3728879" y="5754469"/>
            <a:ext cx="1300356" cy="646331"/>
          </a:xfrm>
          <a:prstGeom prst="rect">
            <a:avLst/>
          </a:prstGeom>
          <a:noFill/>
        </p:spPr>
        <p:txBody>
          <a:bodyPr wrap="none" rtlCol="0">
            <a:spAutoFit/>
          </a:bodyPr>
          <a:lstStyle/>
          <a:p>
            <a:pPr algn="ctr"/>
            <a:r>
              <a:rPr lang="en-US" dirty="0" err="1" smtClean="0">
                <a:solidFill>
                  <a:schemeClr val="bg1"/>
                </a:solidFill>
              </a:rPr>
              <a:t>Backoffice</a:t>
            </a:r>
            <a:endParaRPr lang="en-US" dirty="0" smtClean="0">
              <a:solidFill>
                <a:schemeClr val="bg1"/>
              </a:solidFill>
            </a:endParaRPr>
          </a:p>
          <a:p>
            <a:pPr algn="ctr"/>
            <a:r>
              <a:rPr lang="en-US" dirty="0" err="1" smtClean="0">
                <a:solidFill>
                  <a:schemeClr val="bg1"/>
                </a:solidFill>
              </a:rPr>
              <a:t>Systeem</a:t>
            </a:r>
            <a:r>
              <a:rPr lang="en-US" dirty="0" smtClean="0">
                <a:solidFill>
                  <a:schemeClr val="bg1"/>
                </a:solidFill>
              </a:rPr>
              <a:t> X</a:t>
            </a:r>
            <a:endParaRPr lang="en-US" dirty="0">
              <a:solidFill>
                <a:schemeClr val="bg1"/>
              </a:solidFill>
            </a:endParaRPr>
          </a:p>
        </p:txBody>
      </p:sp>
      <p:sp>
        <p:nvSpPr>
          <p:cNvPr id="17" name="TextBox 16"/>
          <p:cNvSpPr txBox="1"/>
          <p:nvPr/>
        </p:nvSpPr>
        <p:spPr>
          <a:xfrm>
            <a:off x="5191734" y="5757254"/>
            <a:ext cx="1300356" cy="646331"/>
          </a:xfrm>
          <a:prstGeom prst="rect">
            <a:avLst/>
          </a:prstGeom>
          <a:noFill/>
        </p:spPr>
        <p:txBody>
          <a:bodyPr wrap="none" rtlCol="0">
            <a:spAutoFit/>
          </a:bodyPr>
          <a:lstStyle/>
          <a:p>
            <a:pPr algn="ctr"/>
            <a:r>
              <a:rPr lang="en-US" dirty="0" err="1" smtClean="0">
                <a:solidFill>
                  <a:schemeClr val="bg1"/>
                </a:solidFill>
              </a:rPr>
              <a:t>Backoffice</a:t>
            </a:r>
            <a:endParaRPr lang="en-US" dirty="0" smtClean="0">
              <a:solidFill>
                <a:schemeClr val="bg1"/>
              </a:solidFill>
            </a:endParaRPr>
          </a:p>
          <a:p>
            <a:pPr algn="ctr"/>
            <a:r>
              <a:rPr lang="en-US" dirty="0" err="1" smtClean="0">
                <a:solidFill>
                  <a:schemeClr val="bg1"/>
                </a:solidFill>
              </a:rPr>
              <a:t>Systeem</a:t>
            </a:r>
            <a:r>
              <a:rPr lang="en-US" dirty="0" smtClean="0">
                <a:solidFill>
                  <a:schemeClr val="bg1"/>
                </a:solidFill>
              </a:rPr>
              <a:t> Y</a:t>
            </a:r>
            <a:endParaRPr lang="en-US" dirty="0">
              <a:solidFill>
                <a:schemeClr val="bg1"/>
              </a:solidFill>
            </a:endParaRPr>
          </a:p>
        </p:txBody>
      </p:sp>
      <p:sp>
        <p:nvSpPr>
          <p:cNvPr id="13" name="Rounded Rectangle 12"/>
          <p:cNvSpPr/>
          <p:nvPr/>
        </p:nvSpPr>
        <p:spPr>
          <a:xfrm>
            <a:off x="457199" y="4023360"/>
            <a:ext cx="5943600" cy="365760"/>
          </a:xfrm>
          <a:prstGeom prst="roundRect">
            <a:avLst/>
          </a:prstGeom>
          <a:solidFill>
            <a:schemeClr val="tx2">
              <a:lumMod val="60000"/>
              <a:lumOff val="40000"/>
            </a:schemeClr>
          </a:solidFill>
        </p:spPr>
        <p:txBody>
          <a:bodyPr anchor="ctr" anchorCtr="0">
            <a:noAutofit/>
          </a:bodyPr>
          <a:lstStyle/>
          <a:p>
            <a:pPr algn="ctr" eaLnBrk="1" fontAlgn="auto" hangingPunct="1">
              <a:spcBef>
                <a:spcPts val="0"/>
              </a:spcBef>
              <a:spcAft>
                <a:spcPts val="0"/>
              </a:spcAft>
            </a:pPr>
            <a:r>
              <a:rPr lang="en-US" sz="1600" dirty="0" smtClean="0">
                <a:solidFill>
                  <a:schemeClr val="bg1"/>
                </a:solidFill>
              </a:rPr>
              <a:t>Enterprise Service Bus</a:t>
            </a:r>
            <a:endParaRPr lang="en-US" sz="1600" dirty="0">
              <a:solidFill>
                <a:schemeClr val="bg1"/>
              </a:solidFill>
            </a:endParaRPr>
          </a:p>
        </p:txBody>
      </p:sp>
      <p:sp>
        <p:nvSpPr>
          <p:cNvPr id="20" name="TextBox 19"/>
          <p:cNvSpPr txBox="1"/>
          <p:nvPr/>
        </p:nvSpPr>
        <p:spPr>
          <a:xfrm>
            <a:off x="457199" y="2895600"/>
            <a:ext cx="5943599" cy="93345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sp>
        <p:nvSpPr>
          <p:cNvPr id="21" name="TextBox 20"/>
          <p:cNvSpPr txBox="1"/>
          <p:nvPr/>
        </p:nvSpPr>
        <p:spPr>
          <a:xfrm>
            <a:off x="457199" y="1825096"/>
            <a:ext cx="5943599" cy="93345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pic>
        <p:nvPicPr>
          <p:cNvPr id="18" name="Picture 17"/>
          <p:cNvPicPr>
            <a:picLocks noChangeAspect="1"/>
          </p:cNvPicPr>
          <p:nvPr/>
        </p:nvPicPr>
        <p:blipFill>
          <a:blip r:embed="rId6"/>
          <a:stretch>
            <a:fillRect/>
          </a:stretch>
        </p:blipFill>
        <p:spPr>
          <a:xfrm>
            <a:off x="819841" y="2972643"/>
            <a:ext cx="660125" cy="620394"/>
          </a:xfrm>
          <a:prstGeom prst="rect">
            <a:avLst/>
          </a:prstGeom>
        </p:spPr>
      </p:pic>
      <p:pic>
        <p:nvPicPr>
          <p:cNvPr id="23" name="Picture 22"/>
          <p:cNvPicPr>
            <a:picLocks noChangeAspect="1"/>
          </p:cNvPicPr>
          <p:nvPr/>
        </p:nvPicPr>
        <p:blipFill>
          <a:blip r:embed="rId6"/>
          <a:stretch>
            <a:fillRect/>
          </a:stretch>
        </p:blipFill>
        <p:spPr>
          <a:xfrm>
            <a:off x="1785266" y="2972643"/>
            <a:ext cx="660125" cy="620394"/>
          </a:xfrm>
          <a:prstGeom prst="rect">
            <a:avLst/>
          </a:prstGeom>
        </p:spPr>
      </p:pic>
      <p:pic>
        <p:nvPicPr>
          <p:cNvPr id="24" name="Picture 23"/>
          <p:cNvPicPr>
            <a:picLocks noChangeAspect="1"/>
          </p:cNvPicPr>
          <p:nvPr/>
        </p:nvPicPr>
        <p:blipFill>
          <a:blip r:embed="rId6"/>
          <a:stretch>
            <a:fillRect/>
          </a:stretch>
        </p:blipFill>
        <p:spPr>
          <a:xfrm>
            <a:off x="2750691" y="2972643"/>
            <a:ext cx="660125" cy="620394"/>
          </a:xfrm>
          <a:prstGeom prst="rect">
            <a:avLst/>
          </a:prstGeom>
        </p:spPr>
      </p:pic>
      <p:pic>
        <p:nvPicPr>
          <p:cNvPr id="25" name="Picture 24"/>
          <p:cNvPicPr>
            <a:picLocks noChangeAspect="1"/>
          </p:cNvPicPr>
          <p:nvPr/>
        </p:nvPicPr>
        <p:blipFill>
          <a:blip r:embed="rId6"/>
          <a:stretch>
            <a:fillRect/>
          </a:stretch>
        </p:blipFill>
        <p:spPr>
          <a:xfrm>
            <a:off x="3718932" y="2968048"/>
            <a:ext cx="660125" cy="620394"/>
          </a:xfrm>
          <a:prstGeom prst="rect">
            <a:avLst/>
          </a:prstGeom>
        </p:spPr>
      </p:pic>
      <p:pic>
        <p:nvPicPr>
          <p:cNvPr id="26" name="Picture 25"/>
          <p:cNvPicPr>
            <a:picLocks noChangeAspect="1"/>
          </p:cNvPicPr>
          <p:nvPr/>
        </p:nvPicPr>
        <p:blipFill>
          <a:blip r:embed="rId6"/>
          <a:stretch>
            <a:fillRect/>
          </a:stretch>
        </p:blipFill>
        <p:spPr>
          <a:xfrm>
            <a:off x="4684357" y="3047187"/>
            <a:ext cx="660125" cy="620394"/>
          </a:xfrm>
          <a:prstGeom prst="rect">
            <a:avLst/>
          </a:prstGeom>
        </p:spPr>
      </p:pic>
      <p:sp>
        <p:nvSpPr>
          <p:cNvPr id="27" name="TextBox 26"/>
          <p:cNvSpPr txBox="1"/>
          <p:nvPr/>
        </p:nvSpPr>
        <p:spPr>
          <a:xfrm>
            <a:off x="712871" y="3584326"/>
            <a:ext cx="871249" cy="215444"/>
          </a:xfrm>
          <a:prstGeom prst="rect">
            <a:avLst/>
          </a:prstGeom>
          <a:noFill/>
        </p:spPr>
        <p:txBody>
          <a:bodyPr wrap="square" rtlCol="0">
            <a:spAutoFit/>
          </a:bodyPr>
          <a:lstStyle/>
          <a:p>
            <a:pPr algn="ctr"/>
            <a:r>
              <a:rPr lang="en-US" sz="800" dirty="0" smtClean="0">
                <a:solidFill>
                  <a:schemeClr val="bg1"/>
                </a:solidFill>
              </a:rPr>
              <a:t>service 1</a:t>
            </a:r>
            <a:endParaRPr lang="en-US" sz="800" dirty="0">
              <a:solidFill>
                <a:schemeClr val="bg1"/>
              </a:solidFill>
            </a:endParaRPr>
          </a:p>
        </p:txBody>
      </p:sp>
      <p:sp>
        <p:nvSpPr>
          <p:cNvPr id="28" name="TextBox 27"/>
          <p:cNvSpPr txBox="1"/>
          <p:nvPr/>
        </p:nvSpPr>
        <p:spPr>
          <a:xfrm>
            <a:off x="1679703" y="3584326"/>
            <a:ext cx="871249" cy="215444"/>
          </a:xfrm>
          <a:prstGeom prst="rect">
            <a:avLst/>
          </a:prstGeom>
          <a:noFill/>
        </p:spPr>
        <p:txBody>
          <a:bodyPr wrap="square" rtlCol="0">
            <a:spAutoFit/>
          </a:bodyPr>
          <a:lstStyle/>
          <a:p>
            <a:pPr algn="ctr"/>
            <a:r>
              <a:rPr lang="en-US" sz="800" dirty="0" smtClean="0">
                <a:solidFill>
                  <a:schemeClr val="bg1"/>
                </a:solidFill>
              </a:rPr>
              <a:t>service 2</a:t>
            </a:r>
            <a:endParaRPr lang="en-US" sz="800" dirty="0">
              <a:solidFill>
                <a:schemeClr val="bg1"/>
              </a:solidFill>
            </a:endParaRPr>
          </a:p>
        </p:txBody>
      </p:sp>
      <p:sp>
        <p:nvSpPr>
          <p:cNvPr id="29" name="TextBox 28"/>
          <p:cNvSpPr txBox="1"/>
          <p:nvPr/>
        </p:nvSpPr>
        <p:spPr>
          <a:xfrm>
            <a:off x="2645128" y="3584326"/>
            <a:ext cx="871249" cy="215444"/>
          </a:xfrm>
          <a:prstGeom prst="rect">
            <a:avLst/>
          </a:prstGeom>
          <a:noFill/>
        </p:spPr>
        <p:txBody>
          <a:bodyPr wrap="square" rtlCol="0">
            <a:spAutoFit/>
          </a:bodyPr>
          <a:lstStyle/>
          <a:p>
            <a:pPr algn="ctr"/>
            <a:r>
              <a:rPr lang="en-US" sz="800" dirty="0" smtClean="0">
                <a:solidFill>
                  <a:schemeClr val="bg1"/>
                </a:solidFill>
              </a:rPr>
              <a:t>service 3</a:t>
            </a:r>
            <a:endParaRPr lang="en-US" sz="800" dirty="0">
              <a:solidFill>
                <a:schemeClr val="bg1"/>
              </a:solidFill>
            </a:endParaRPr>
          </a:p>
        </p:txBody>
      </p:sp>
      <p:sp>
        <p:nvSpPr>
          <p:cNvPr id="30" name="TextBox 29"/>
          <p:cNvSpPr txBox="1"/>
          <p:nvPr/>
        </p:nvSpPr>
        <p:spPr>
          <a:xfrm>
            <a:off x="3608910" y="3584326"/>
            <a:ext cx="871249" cy="215444"/>
          </a:xfrm>
          <a:prstGeom prst="rect">
            <a:avLst/>
          </a:prstGeom>
          <a:noFill/>
        </p:spPr>
        <p:txBody>
          <a:bodyPr wrap="square" rtlCol="0">
            <a:spAutoFit/>
          </a:bodyPr>
          <a:lstStyle/>
          <a:p>
            <a:pPr algn="ctr"/>
            <a:r>
              <a:rPr lang="en-US" sz="800" dirty="0" smtClean="0">
                <a:solidFill>
                  <a:schemeClr val="bg1"/>
                </a:solidFill>
              </a:rPr>
              <a:t>service 4</a:t>
            </a:r>
            <a:endParaRPr lang="en-US" sz="800" dirty="0">
              <a:solidFill>
                <a:schemeClr val="bg1"/>
              </a:solidFill>
            </a:endParaRPr>
          </a:p>
        </p:txBody>
      </p:sp>
      <p:sp>
        <p:nvSpPr>
          <p:cNvPr id="31" name="TextBox 30"/>
          <p:cNvSpPr txBox="1"/>
          <p:nvPr/>
        </p:nvSpPr>
        <p:spPr>
          <a:xfrm>
            <a:off x="4578794" y="3584326"/>
            <a:ext cx="871249" cy="215444"/>
          </a:xfrm>
          <a:prstGeom prst="rect">
            <a:avLst/>
          </a:prstGeom>
          <a:noFill/>
        </p:spPr>
        <p:txBody>
          <a:bodyPr wrap="square" rtlCol="0">
            <a:spAutoFit/>
          </a:bodyPr>
          <a:lstStyle/>
          <a:p>
            <a:pPr algn="ctr"/>
            <a:r>
              <a:rPr lang="en-US" sz="800" dirty="0" smtClean="0">
                <a:solidFill>
                  <a:schemeClr val="bg1"/>
                </a:solidFill>
              </a:rPr>
              <a:t>service 5</a:t>
            </a:r>
            <a:endParaRPr lang="en-US" sz="800" dirty="0">
              <a:solidFill>
                <a:schemeClr val="bg1"/>
              </a:solidFill>
            </a:endParaRPr>
          </a:p>
        </p:txBody>
      </p:sp>
      <p:pic>
        <p:nvPicPr>
          <p:cNvPr id="19" name="Picture 18"/>
          <p:cNvPicPr>
            <a:picLocks noChangeAspect="1"/>
          </p:cNvPicPr>
          <p:nvPr/>
        </p:nvPicPr>
        <p:blipFill>
          <a:blip r:embed="rId7"/>
          <a:stretch>
            <a:fillRect/>
          </a:stretch>
        </p:blipFill>
        <p:spPr>
          <a:xfrm>
            <a:off x="804601" y="1997927"/>
            <a:ext cx="688886" cy="592873"/>
          </a:xfrm>
          <a:prstGeom prst="rect">
            <a:avLst/>
          </a:prstGeom>
        </p:spPr>
      </p:pic>
      <p:pic>
        <p:nvPicPr>
          <p:cNvPr id="33" name="Picture 32"/>
          <p:cNvPicPr>
            <a:picLocks noChangeAspect="1"/>
          </p:cNvPicPr>
          <p:nvPr/>
        </p:nvPicPr>
        <p:blipFill>
          <a:blip r:embed="rId7"/>
          <a:stretch>
            <a:fillRect/>
          </a:stretch>
        </p:blipFill>
        <p:spPr>
          <a:xfrm>
            <a:off x="3089967" y="1997927"/>
            <a:ext cx="688886" cy="592873"/>
          </a:xfrm>
          <a:prstGeom prst="rect">
            <a:avLst/>
          </a:prstGeom>
        </p:spPr>
      </p:pic>
      <p:pic>
        <p:nvPicPr>
          <p:cNvPr id="34" name="Picture 33"/>
          <p:cNvPicPr>
            <a:picLocks noChangeAspect="1"/>
          </p:cNvPicPr>
          <p:nvPr/>
        </p:nvPicPr>
        <p:blipFill>
          <a:blip r:embed="rId7"/>
          <a:stretch>
            <a:fillRect/>
          </a:stretch>
        </p:blipFill>
        <p:spPr>
          <a:xfrm>
            <a:off x="5375332" y="1997927"/>
            <a:ext cx="688886" cy="592873"/>
          </a:xfrm>
          <a:prstGeom prst="rect">
            <a:avLst/>
          </a:prstGeom>
        </p:spPr>
      </p:pic>
      <p:sp>
        <p:nvSpPr>
          <p:cNvPr id="35" name="TextBox 34"/>
          <p:cNvSpPr txBox="1"/>
          <p:nvPr/>
        </p:nvSpPr>
        <p:spPr>
          <a:xfrm>
            <a:off x="3915444" y="1859427"/>
            <a:ext cx="559557" cy="276999"/>
          </a:xfrm>
          <a:prstGeom prst="rect">
            <a:avLst/>
          </a:prstGeom>
          <a:noFill/>
        </p:spPr>
        <p:txBody>
          <a:bodyPr wrap="square" rtlCol="0">
            <a:spAutoFit/>
          </a:bodyPr>
          <a:lstStyle/>
          <a:p>
            <a:r>
              <a:rPr lang="en-US" sz="1200" dirty="0" smtClean="0">
                <a:solidFill>
                  <a:schemeClr val="bg1"/>
                </a:solidFill>
              </a:rPr>
              <a:t>DMZ</a:t>
            </a:r>
            <a:endParaRPr lang="en-US" sz="1200" dirty="0">
              <a:solidFill>
                <a:schemeClr val="bg1"/>
              </a:solidFill>
            </a:endParaRPr>
          </a:p>
        </p:txBody>
      </p:sp>
      <p:pic>
        <p:nvPicPr>
          <p:cNvPr id="22" name="Picture 21"/>
          <p:cNvPicPr>
            <a:picLocks noChangeAspect="1"/>
          </p:cNvPicPr>
          <p:nvPr/>
        </p:nvPicPr>
        <p:blipFill>
          <a:blip r:embed="rId8"/>
          <a:stretch>
            <a:fillRect/>
          </a:stretch>
        </p:blipFill>
        <p:spPr>
          <a:xfrm>
            <a:off x="7096946" y="3432384"/>
            <a:ext cx="690615" cy="594360"/>
          </a:xfrm>
          <a:prstGeom prst="rect">
            <a:avLst/>
          </a:prstGeom>
        </p:spPr>
      </p:pic>
      <p:pic>
        <p:nvPicPr>
          <p:cNvPr id="37" name="Picture 36"/>
          <p:cNvPicPr>
            <a:picLocks noChangeAspect="1"/>
          </p:cNvPicPr>
          <p:nvPr/>
        </p:nvPicPr>
        <p:blipFill>
          <a:blip r:embed="rId8"/>
          <a:stretch>
            <a:fillRect/>
          </a:stretch>
        </p:blipFill>
        <p:spPr>
          <a:xfrm>
            <a:off x="7096946" y="3245857"/>
            <a:ext cx="690615" cy="594360"/>
          </a:xfrm>
          <a:prstGeom prst="rect">
            <a:avLst/>
          </a:prstGeom>
        </p:spPr>
      </p:pic>
      <p:pic>
        <p:nvPicPr>
          <p:cNvPr id="38" name="Picture 37"/>
          <p:cNvPicPr>
            <a:picLocks noChangeAspect="1"/>
          </p:cNvPicPr>
          <p:nvPr/>
        </p:nvPicPr>
        <p:blipFill>
          <a:blip r:embed="rId8"/>
          <a:stretch>
            <a:fillRect/>
          </a:stretch>
        </p:blipFill>
        <p:spPr>
          <a:xfrm>
            <a:off x="7096946" y="3059332"/>
            <a:ext cx="690615" cy="594360"/>
          </a:xfrm>
          <a:prstGeom prst="rect">
            <a:avLst/>
          </a:prstGeom>
        </p:spPr>
      </p:pic>
      <p:pic>
        <p:nvPicPr>
          <p:cNvPr id="39" name="Picture 38"/>
          <p:cNvPicPr>
            <a:picLocks noChangeAspect="1"/>
          </p:cNvPicPr>
          <p:nvPr/>
        </p:nvPicPr>
        <p:blipFill>
          <a:blip r:embed="rId8"/>
          <a:stretch>
            <a:fillRect/>
          </a:stretch>
        </p:blipFill>
        <p:spPr>
          <a:xfrm>
            <a:off x="7096946" y="2872807"/>
            <a:ext cx="690615" cy="594360"/>
          </a:xfrm>
          <a:prstGeom prst="rect">
            <a:avLst/>
          </a:prstGeom>
        </p:spPr>
      </p:pic>
      <p:pic>
        <p:nvPicPr>
          <p:cNvPr id="40" name="Picture 39"/>
          <p:cNvPicPr>
            <a:picLocks noChangeAspect="1"/>
          </p:cNvPicPr>
          <p:nvPr/>
        </p:nvPicPr>
        <p:blipFill>
          <a:blip r:embed="rId8"/>
          <a:stretch>
            <a:fillRect/>
          </a:stretch>
        </p:blipFill>
        <p:spPr>
          <a:xfrm>
            <a:off x="7096946" y="2686282"/>
            <a:ext cx="690615" cy="594360"/>
          </a:xfrm>
          <a:prstGeom prst="rect">
            <a:avLst/>
          </a:prstGeom>
        </p:spPr>
      </p:pic>
      <p:pic>
        <p:nvPicPr>
          <p:cNvPr id="41" name="Picture 40"/>
          <p:cNvPicPr>
            <a:picLocks noChangeAspect="1"/>
          </p:cNvPicPr>
          <p:nvPr/>
        </p:nvPicPr>
        <p:blipFill>
          <a:blip r:embed="rId8"/>
          <a:stretch>
            <a:fillRect/>
          </a:stretch>
        </p:blipFill>
        <p:spPr>
          <a:xfrm>
            <a:off x="7096946" y="2499757"/>
            <a:ext cx="690615" cy="594360"/>
          </a:xfrm>
          <a:prstGeom prst="rect">
            <a:avLst/>
          </a:prstGeom>
        </p:spPr>
      </p:pic>
      <p:pic>
        <p:nvPicPr>
          <p:cNvPr id="42" name="Picture 41"/>
          <p:cNvPicPr>
            <a:picLocks noChangeAspect="1"/>
          </p:cNvPicPr>
          <p:nvPr/>
        </p:nvPicPr>
        <p:blipFill>
          <a:blip r:embed="rId8"/>
          <a:stretch>
            <a:fillRect/>
          </a:stretch>
        </p:blipFill>
        <p:spPr>
          <a:xfrm>
            <a:off x="7096946" y="2313232"/>
            <a:ext cx="690615" cy="594360"/>
          </a:xfrm>
          <a:prstGeom prst="rect">
            <a:avLst/>
          </a:prstGeom>
        </p:spPr>
      </p:pic>
      <p:pic>
        <p:nvPicPr>
          <p:cNvPr id="43" name="Picture 42"/>
          <p:cNvPicPr>
            <a:picLocks noChangeAspect="1"/>
          </p:cNvPicPr>
          <p:nvPr/>
        </p:nvPicPr>
        <p:blipFill>
          <a:blip r:embed="rId8"/>
          <a:stretch>
            <a:fillRect/>
          </a:stretch>
        </p:blipFill>
        <p:spPr>
          <a:xfrm>
            <a:off x="7096946" y="2126707"/>
            <a:ext cx="690615" cy="594360"/>
          </a:xfrm>
          <a:prstGeom prst="rect">
            <a:avLst/>
          </a:prstGeom>
        </p:spPr>
      </p:pic>
      <p:sp>
        <p:nvSpPr>
          <p:cNvPr id="44" name="TextBox 43"/>
          <p:cNvSpPr txBox="1"/>
          <p:nvPr/>
        </p:nvSpPr>
        <p:spPr>
          <a:xfrm>
            <a:off x="7162474" y="3986484"/>
            <a:ext cx="559557" cy="276999"/>
          </a:xfrm>
          <a:prstGeom prst="rect">
            <a:avLst/>
          </a:prstGeom>
          <a:noFill/>
        </p:spPr>
        <p:txBody>
          <a:bodyPr wrap="square" rtlCol="0">
            <a:spAutoFit/>
          </a:bodyPr>
          <a:lstStyle/>
          <a:p>
            <a:r>
              <a:rPr lang="en-US" sz="1200" dirty="0" smtClean="0">
                <a:solidFill>
                  <a:schemeClr val="bg1"/>
                </a:solidFill>
              </a:rPr>
              <a:t>SAN</a:t>
            </a:r>
            <a:endParaRPr lang="en-US" sz="1200" dirty="0">
              <a:solidFill>
                <a:schemeClr val="bg1"/>
              </a:solidFill>
            </a:endParaRPr>
          </a:p>
        </p:txBody>
      </p:sp>
    </p:spTree>
    <p:extLst>
      <p:ext uri="{BB962C8B-B14F-4D97-AF65-F5344CB8AC3E}">
        <p14:creationId xmlns:p14="http://schemas.microsoft.com/office/powerpoint/2010/main" val="2347378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555"/>
        <p:cNvGrpSpPr/>
        <p:nvPr/>
      </p:nvGrpSpPr>
      <p:grpSpPr>
        <a:xfrm>
          <a:off x="0" y="0"/>
          <a:ext cx="0" cy="0"/>
          <a:chOff x="0" y="0"/>
          <a:chExt cx="0" cy="0"/>
        </a:xfrm>
      </p:grpSpPr>
      <p:sp>
        <p:nvSpPr>
          <p:cNvPr id="556" name="Shape 556"/>
          <p:cNvSpPr/>
          <p:nvPr/>
        </p:nvSpPr>
        <p:spPr>
          <a:xfrm>
            <a:off x="521876" y="1081351"/>
            <a:ext cx="4913623" cy="951699"/>
          </a:xfrm>
          <a:prstGeom prst="wedgeRoundRectCallout">
            <a:avLst>
              <a:gd name="adj1" fmla="val -20833"/>
              <a:gd name="adj2" fmla="val 62500"/>
              <a:gd name="adj3" fmla="val 0"/>
            </a:avLst>
          </a:prstGeom>
          <a:solidFill>
            <a:srgbClr val="1A383D"/>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600"/>
              </a:spcBef>
            </a:pPr>
            <a:r>
              <a:rPr lang="nl" sz="2800" dirty="0">
                <a:solidFill>
                  <a:schemeClr val="bg1"/>
                </a:solidFill>
                <a:latin typeface="Rotis SansSerif Std Light"/>
                <a:ea typeface="Calibri"/>
                <a:cs typeface="Rotis SansSerif Std Light"/>
                <a:sym typeface="Calibri"/>
              </a:rPr>
              <a:t>Eerst valt ons netwerk uit</a:t>
            </a:r>
          </a:p>
        </p:txBody>
      </p:sp>
    </p:spTree>
    <p:extLst>
      <p:ext uri="{BB962C8B-B14F-4D97-AF65-F5344CB8AC3E}">
        <p14:creationId xmlns:p14="http://schemas.microsoft.com/office/powerpoint/2010/main" val="74696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 name="Title 1"/>
          <p:cNvSpPr txBox="1">
            <a:spLocks/>
          </p:cNvSpPr>
          <p:nvPr/>
        </p:nvSpPr>
        <p:spPr bwMode="auto">
          <a:xfrm>
            <a:off x="2209800" y="177800"/>
            <a:ext cx="6477000" cy="1066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eaLnBrk="1" hangingPunct="1"/>
            <a:r>
              <a:rPr lang="nl-NL" altLang="en-US" dirty="0" err="1"/>
              <a:t>WebScale@Enterprise</a:t>
            </a:r>
            <a:endParaRPr lang="nl-NL" altLang="en-US" dirty="0" smtClean="0"/>
          </a:p>
        </p:txBody>
      </p:sp>
      <p:sp>
        <p:nvSpPr>
          <p:cNvPr id="7" name="TextBox 6"/>
          <p:cNvSpPr txBox="1"/>
          <p:nvPr/>
        </p:nvSpPr>
        <p:spPr>
          <a:xfrm>
            <a:off x="457200" y="4572000"/>
            <a:ext cx="8229600" cy="182880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pic>
        <p:nvPicPr>
          <p:cNvPr id="6" name="Picture 5"/>
          <p:cNvPicPr>
            <a:picLocks noChangeAspect="1"/>
          </p:cNvPicPr>
          <p:nvPr/>
        </p:nvPicPr>
        <p:blipFill>
          <a:blip r:embed="rId3"/>
          <a:stretch>
            <a:fillRect/>
          </a:stretch>
        </p:blipFill>
        <p:spPr>
          <a:xfrm>
            <a:off x="609600" y="4800600"/>
            <a:ext cx="540627" cy="762000"/>
          </a:xfrm>
          <a:prstGeom prst="rect">
            <a:avLst/>
          </a:prstGeom>
        </p:spPr>
      </p:pic>
      <p:pic>
        <p:nvPicPr>
          <p:cNvPr id="9" name="Picture 8"/>
          <p:cNvPicPr>
            <a:picLocks noChangeAspect="1"/>
          </p:cNvPicPr>
          <p:nvPr/>
        </p:nvPicPr>
        <p:blipFill>
          <a:blip r:embed="rId3"/>
          <a:stretch>
            <a:fillRect/>
          </a:stretch>
        </p:blipFill>
        <p:spPr>
          <a:xfrm>
            <a:off x="1150227" y="4838700"/>
            <a:ext cx="540627" cy="762000"/>
          </a:xfrm>
          <a:prstGeom prst="rect">
            <a:avLst/>
          </a:prstGeom>
        </p:spPr>
      </p:pic>
      <p:pic>
        <p:nvPicPr>
          <p:cNvPr id="10" name="Picture 9"/>
          <p:cNvPicPr>
            <a:picLocks noChangeAspect="1"/>
          </p:cNvPicPr>
          <p:nvPr/>
        </p:nvPicPr>
        <p:blipFill>
          <a:blip r:embed="rId3"/>
          <a:stretch>
            <a:fillRect/>
          </a:stretch>
        </p:blipFill>
        <p:spPr>
          <a:xfrm>
            <a:off x="1690854" y="4838700"/>
            <a:ext cx="540627" cy="762000"/>
          </a:xfrm>
          <a:prstGeom prst="rect">
            <a:avLst/>
          </a:prstGeom>
        </p:spPr>
      </p:pic>
      <p:pic>
        <p:nvPicPr>
          <p:cNvPr id="1026" name="Picture 2" descr="http://images.businessweek.com/ss/08/11/1103_bargain_basement_tech/image/ibm-iseries-servers.jpg"/>
          <p:cNvPicPr>
            <a:picLocks noChangeAspect="1" noChangeArrowheads="1"/>
          </p:cNvPicPr>
          <p:nvPr/>
        </p:nvPicPr>
        <p:blipFill rotWithShape="1">
          <a:blip r:embed="rId4">
            <a:extLst>
              <a:ext uri="{28A0092B-C50C-407E-A947-70E740481C1C}">
                <a14:useLocalDpi xmlns:a14="http://schemas.microsoft.com/office/drawing/2010/main" val="0"/>
              </a:ext>
            </a:extLst>
          </a:blip>
          <a:srcRect l="12715" r="17352"/>
          <a:stretch/>
        </p:blipFill>
        <p:spPr bwMode="auto">
          <a:xfrm>
            <a:off x="6858000" y="4648200"/>
            <a:ext cx="1752601" cy="14618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96946" y="6070776"/>
            <a:ext cx="1274708" cy="369332"/>
          </a:xfrm>
          <a:prstGeom prst="rect">
            <a:avLst/>
          </a:prstGeom>
          <a:noFill/>
        </p:spPr>
        <p:txBody>
          <a:bodyPr wrap="none" rtlCol="0">
            <a:spAutoFit/>
          </a:bodyPr>
          <a:lstStyle/>
          <a:p>
            <a:r>
              <a:rPr lang="en-US" dirty="0" smtClean="0">
                <a:solidFill>
                  <a:schemeClr val="bg1"/>
                </a:solidFill>
              </a:rPr>
              <a:t>Mainframe</a:t>
            </a:r>
            <a:endParaRPr lang="en-US" dirty="0">
              <a:solidFill>
                <a:schemeClr val="bg1"/>
              </a:solidFill>
            </a:endParaRPr>
          </a:p>
        </p:txBody>
      </p:sp>
      <p:pic>
        <p:nvPicPr>
          <p:cNvPr id="11" name="Picture 10"/>
          <p:cNvPicPr>
            <a:picLocks noChangeAspect="1"/>
          </p:cNvPicPr>
          <p:nvPr/>
        </p:nvPicPr>
        <p:blipFill>
          <a:blip r:embed="rId5"/>
          <a:stretch>
            <a:fillRect/>
          </a:stretch>
        </p:blipFill>
        <p:spPr>
          <a:xfrm>
            <a:off x="3962400" y="4663165"/>
            <a:ext cx="817074" cy="899435"/>
          </a:xfrm>
          <a:prstGeom prst="rect">
            <a:avLst/>
          </a:prstGeom>
        </p:spPr>
      </p:pic>
      <p:pic>
        <p:nvPicPr>
          <p:cNvPr id="14" name="Picture 13"/>
          <p:cNvPicPr>
            <a:picLocks noChangeAspect="1"/>
          </p:cNvPicPr>
          <p:nvPr/>
        </p:nvPicPr>
        <p:blipFill>
          <a:blip r:embed="rId5"/>
          <a:stretch>
            <a:fillRect/>
          </a:stretch>
        </p:blipFill>
        <p:spPr>
          <a:xfrm>
            <a:off x="5670387" y="4623893"/>
            <a:ext cx="817074" cy="899435"/>
          </a:xfrm>
          <a:prstGeom prst="rect">
            <a:avLst/>
          </a:prstGeom>
        </p:spPr>
      </p:pic>
      <p:pic>
        <p:nvPicPr>
          <p:cNvPr id="15" name="Picture 14"/>
          <p:cNvPicPr>
            <a:picLocks noChangeAspect="1"/>
          </p:cNvPicPr>
          <p:nvPr/>
        </p:nvPicPr>
        <p:blipFill>
          <a:blip r:embed="rId5"/>
          <a:stretch>
            <a:fillRect/>
          </a:stretch>
        </p:blipFill>
        <p:spPr>
          <a:xfrm>
            <a:off x="5518204" y="4800600"/>
            <a:ext cx="817074" cy="899435"/>
          </a:xfrm>
          <a:prstGeom prst="rect">
            <a:avLst/>
          </a:prstGeom>
        </p:spPr>
      </p:pic>
      <p:sp>
        <p:nvSpPr>
          <p:cNvPr id="16" name="TextBox 15"/>
          <p:cNvSpPr txBox="1"/>
          <p:nvPr/>
        </p:nvSpPr>
        <p:spPr>
          <a:xfrm>
            <a:off x="3728879" y="5754469"/>
            <a:ext cx="1300356" cy="646331"/>
          </a:xfrm>
          <a:prstGeom prst="rect">
            <a:avLst/>
          </a:prstGeom>
          <a:noFill/>
        </p:spPr>
        <p:txBody>
          <a:bodyPr wrap="none" rtlCol="0">
            <a:spAutoFit/>
          </a:bodyPr>
          <a:lstStyle/>
          <a:p>
            <a:pPr algn="ctr"/>
            <a:r>
              <a:rPr lang="en-US" dirty="0" err="1" smtClean="0">
                <a:solidFill>
                  <a:schemeClr val="bg1"/>
                </a:solidFill>
              </a:rPr>
              <a:t>Backoffice</a:t>
            </a:r>
            <a:endParaRPr lang="en-US" dirty="0" smtClean="0">
              <a:solidFill>
                <a:schemeClr val="bg1"/>
              </a:solidFill>
            </a:endParaRPr>
          </a:p>
          <a:p>
            <a:pPr algn="ctr"/>
            <a:r>
              <a:rPr lang="en-US" dirty="0" err="1" smtClean="0">
                <a:solidFill>
                  <a:schemeClr val="bg1"/>
                </a:solidFill>
              </a:rPr>
              <a:t>Systeem</a:t>
            </a:r>
            <a:r>
              <a:rPr lang="en-US" dirty="0" smtClean="0">
                <a:solidFill>
                  <a:schemeClr val="bg1"/>
                </a:solidFill>
              </a:rPr>
              <a:t> X</a:t>
            </a:r>
            <a:endParaRPr lang="en-US" dirty="0">
              <a:solidFill>
                <a:schemeClr val="bg1"/>
              </a:solidFill>
            </a:endParaRPr>
          </a:p>
        </p:txBody>
      </p:sp>
      <p:sp>
        <p:nvSpPr>
          <p:cNvPr id="17" name="TextBox 16"/>
          <p:cNvSpPr txBox="1"/>
          <p:nvPr/>
        </p:nvSpPr>
        <p:spPr>
          <a:xfrm>
            <a:off x="5191734" y="5757254"/>
            <a:ext cx="1300356" cy="646331"/>
          </a:xfrm>
          <a:prstGeom prst="rect">
            <a:avLst/>
          </a:prstGeom>
          <a:noFill/>
        </p:spPr>
        <p:txBody>
          <a:bodyPr wrap="none" rtlCol="0">
            <a:spAutoFit/>
          </a:bodyPr>
          <a:lstStyle/>
          <a:p>
            <a:pPr algn="ctr"/>
            <a:r>
              <a:rPr lang="en-US" dirty="0" err="1" smtClean="0">
                <a:solidFill>
                  <a:schemeClr val="bg1"/>
                </a:solidFill>
              </a:rPr>
              <a:t>Backoffice</a:t>
            </a:r>
            <a:endParaRPr lang="en-US" dirty="0" smtClean="0">
              <a:solidFill>
                <a:schemeClr val="bg1"/>
              </a:solidFill>
            </a:endParaRPr>
          </a:p>
          <a:p>
            <a:pPr algn="ctr"/>
            <a:r>
              <a:rPr lang="en-US" dirty="0" err="1" smtClean="0">
                <a:solidFill>
                  <a:schemeClr val="bg1"/>
                </a:solidFill>
              </a:rPr>
              <a:t>Systeem</a:t>
            </a:r>
            <a:r>
              <a:rPr lang="en-US" dirty="0" smtClean="0">
                <a:solidFill>
                  <a:schemeClr val="bg1"/>
                </a:solidFill>
              </a:rPr>
              <a:t> Y</a:t>
            </a:r>
            <a:endParaRPr lang="en-US" dirty="0">
              <a:solidFill>
                <a:schemeClr val="bg1"/>
              </a:solidFill>
            </a:endParaRPr>
          </a:p>
        </p:txBody>
      </p:sp>
      <p:sp>
        <p:nvSpPr>
          <p:cNvPr id="13" name="Rounded Rectangle 12"/>
          <p:cNvSpPr/>
          <p:nvPr/>
        </p:nvSpPr>
        <p:spPr>
          <a:xfrm>
            <a:off x="457199" y="4023360"/>
            <a:ext cx="5943600" cy="365760"/>
          </a:xfrm>
          <a:prstGeom prst="roundRect">
            <a:avLst/>
          </a:prstGeom>
          <a:solidFill>
            <a:schemeClr val="tx2">
              <a:lumMod val="60000"/>
              <a:lumOff val="40000"/>
            </a:schemeClr>
          </a:solidFill>
        </p:spPr>
        <p:txBody>
          <a:bodyPr anchor="ctr" anchorCtr="0">
            <a:noAutofit/>
          </a:bodyPr>
          <a:lstStyle/>
          <a:p>
            <a:pPr algn="ctr" eaLnBrk="1" fontAlgn="auto" hangingPunct="1">
              <a:spcBef>
                <a:spcPts val="0"/>
              </a:spcBef>
              <a:spcAft>
                <a:spcPts val="0"/>
              </a:spcAft>
            </a:pPr>
            <a:r>
              <a:rPr lang="en-US" sz="1600" dirty="0" smtClean="0">
                <a:solidFill>
                  <a:schemeClr val="bg1"/>
                </a:solidFill>
              </a:rPr>
              <a:t>Enterprise Service Bus</a:t>
            </a:r>
            <a:endParaRPr lang="en-US" sz="1600" dirty="0">
              <a:solidFill>
                <a:schemeClr val="bg1"/>
              </a:solidFill>
            </a:endParaRPr>
          </a:p>
        </p:txBody>
      </p:sp>
      <p:sp>
        <p:nvSpPr>
          <p:cNvPr id="20" name="TextBox 19"/>
          <p:cNvSpPr txBox="1"/>
          <p:nvPr/>
        </p:nvSpPr>
        <p:spPr>
          <a:xfrm>
            <a:off x="457199" y="2895600"/>
            <a:ext cx="5943599" cy="93345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sp>
        <p:nvSpPr>
          <p:cNvPr id="21" name="TextBox 20"/>
          <p:cNvSpPr txBox="1"/>
          <p:nvPr/>
        </p:nvSpPr>
        <p:spPr>
          <a:xfrm>
            <a:off x="457199" y="1825096"/>
            <a:ext cx="5943599" cy="93345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pic>
        <p:nvPicPr>
          <p:cNvPr id="18" name="Picture 17"/>
          <p:cNvPicPr>
            <a:picLocks noChangeAspect="1"/>
          </p:cNvPicPr>
          <p:nvPr/>
        </p:nvPicPr>
        <p:blipFill>
          <a:blip r:embed="rId6"/>
          <a:stretch>
            <a:fillRect/>
          </a:stretch>
        </p:blipFill>
        <p:spPr>
          <a:xfrm>
            <a:off x="819841" y="2972643"/>
            <a:ext cx="660125" cy="620394"/>
          </a:xfrm>
          <a:prstGeom prst="rect">
            <a:avLst/>
          </a:prstGeom>
        </p:spPr>
      </p:pic>
      <p:pic>
        <p:nvPicPr>
          <p:cNvPr id="23" name="Picture 22"/>
          <p:cNvPicPr>
            <a:picLocks noChangeAspect="1"/>
          </p:cNvPicPr>
          <p:nvPr/>
        </p:nvPicPr>
        <p:blipFill>
          <a:blip r:embed="rId6"/>
          <a:stretch>
            <a:fillRect/>
          </a:stretch>
        </p:blipFill>
        <p:spPr>
          <a:xfrm>
            <a:off x="1785266" y="2972643"/>
            <a:ext cx="660125" cy="620394"/>
          </a:xfrm>
          <a:prstGeom prst="rect">
            <a:avLst/>
          </a:prstGeom>
        </p:spPr>
      </p:pic>
      <p:pic>
        <p:nvPicPr>
          <p:cNvPr id="24" name="Picture 23"/>
          <p:cNvPicPr>
            <a:picLocks noChangeAspect="1"/>
          </p:cNvPicPr>
          <p:nvPr/>
        </p:nvPicPr>
        <p:blipFill>
          <a:blip r:embed="rId6"/>
          <a:stretch>
            <a:fillRect/>
          </a:stretch>
        </p:blipFill>
        <p:spPr>
          <a:xfrm>
            <a:off x="2750691" y="2972643"/>
            <a:ext cx="660125" cy="620394"/>
          </a:xfrm>
          <a:prstGeom prst="rect">
            <a:avLst/>
          </a:prstGeom>
        </p:spPr>
      </p:pic>
      <p:pic>
        <p:nvPicPr>
          <p:cNvPr id="25" name="Picture 24"/>
          <p:cNvPicPr>
            <a:picLocks noChangeAspect="1"/>
          </p:cNvPicPr>
          <p:nvPr/>
        </p:nvPicPr>
        <p:blipFill>
          <a:blip r:embed="rId6"/>
          <a:stretch>
            <a:fillRect/>
          </a:stretch>
        </p:blipFill>
        <p:spPr>
          <a:xfrm>
            <a:off x="3718932" y="2968048"/>
            <a:ext cx="660125" cy="620394"/>
          </a:xfrm>
          <a:prstGeom prst="rect">
            <a:avLst/>
          </a:prstGeom>
        </p:spPr>
      </p:pic>
      <p:pic>
        <p:nvPicPr>
          <p:cNvPr id="26" name="Picture 25"/>
          <p:cNvPicPr>
            <a:picLocks noChangeAspect="1"/>
          </p:cNvPicPr>
          <p:nvPr/>
        </p:nvPicPr>
        <p:blipFill>
          <a:blip r:embed="rId6"/>
          <a:stretch>
            <a:fillRect/>
          </a:stretch>
        </p:blipFill>
        <p:spPr>
          <a:xfrm>
            <a:off x="4684357" y="3047187"/>
            <a:ext cx="660125" cy="620394"/>
          </a:xfrm>
          <a:prstGeom prst="rect">
            <a:avLst/>
          </a:prstGeom>
        </p:spPr>
      </p:pic>
      <p:sp>
        <p:nvSpPr>
          <p:cNvPr id="27" name="TextBox 26"/>
          <p:cNvSpPr txBox="1"/>
          <p:nvPr/>
        </p:nvSpPr>
        <p:spPr>
          <a:xfrm>
            <a:off x="712871" y="3584326"/>
            <a:ext cx="871249" cy="215444"/>
          </a:xfrm>
          <a:prstGeom prst="rect">
            <a:avLst/>
          </a:prstGeom>
          <a:noFill/>
        </p:spPr>
        <p:txBody>
          <a:bodyPr wrap="square" rtlCol="0">
            <a:spAutoFit/>
          </a:bodyPr>
          <a:lstStyle/>
          <a:p>
            <a:pPr algn="ctr"/>
            <a:r>
              <a:rPr lang="en-US" sz="800" dirty="0" smtClean="0">
                <a:solidFill>
                  <a:schemeClr val="bg1"/>
                </a:solidFill>
              </a:rPr>
              <a:t>service 1</a:t>
            </a:r>
            <a:endParaRPr lang="en-US" sz="800" dirty="0">
              <a:solidFill>
                <a:schemeClr val="bg1"/>
              </a:solidFill>
            </a:endParaRPr>
          </a:p>
        </p:txBody>
      </p:sp>
      <p:sp>
        <p:nvSpPr>
          <p:cNvPr id="28" name="TextBox 27"/>
          <p:cNvSpPr txBox="1"/>
          <p:nvPr/>
        </p:nvSpPr>
        <p:spPr>
          <a:xfrm>
            <a:off x="1679703" y="3584326"/>
            <a:ext cx="871249" cy="215444"/>
          </a:xfrm>
          <a:prstGeom prst="rect">
            <a:avLst/>
          </a:prstGeom>
          <a:noFill/>
        </p:spPr>
        <p:txBody>
          <a:bodyPr wrap="square" rtlCol="0">
            <a:spAutoFit/>
          </a:bodyPr>
          <a:lstStyle/>
          <a:p>
            <a:pPr algn="ctr"/>
            <a:r>
              <a:rPr lang="en-US" sz="800" dirty="0" smtClean="0">
                <a:solidFill>
                  <a:schemeClr val="bg1"/>
                </a:solidFill>
              </a:rPr>
              <a:t>service 2</a:t>
            </a:r>
            <a:endParaRPr lang="en-US" sz="800" dirty="0">
              <a:solidFill>
                <a:schemeClr val="bg1"/>
              </a:solidFill>
            </a:endParaRPr>
          </a:p>
        </p:txBody>
      </p:sp>
      <p:sp>
        <p:nvSpPr>
          <p:cNvPr id="29" name="TextBox 28"/>
          <p:cNvSpPr txBox="1"/>
          <p:nvPr/>
        </p:nvSpPr>
        <p:spPr>
          <a:xfrm>
            <a:off x="2645128" y="3584326"/>
            <a:ext cx="871249" cy="215444"/>
          </a:xfrm>
          <a:prstGeom prst="rect">
            <a:avLst/>
          </a:prstGeom>
          <a:noFill/>
        </p:spPr>
        <p:txBody>
          <a:bodyPr wrap="square" rtlCol="0">
            <a:spAutoFit/>
          </a:bodyPr>
          <a:lstStyle/>
          <a:p>
            <a:pPr algn="ctr"/>
            <a:r>
              <a:rPr lang="en-US" sz="800" dirty="0" smtClean="0">
                <a:solidFill>
                  <a:schemeClr val="bg1"/>
                </a:solidFill>
              </a:rPr>
              <a:t>service 3</a:t>
            </a:r>
            <a:endParaRPr lang="en-US" sz="800" dirty="0">
              <a:solidFill>
                <a:schemeClr val="bg1"/>
              </a:solidFill>
            </a:endParaRPr>
          </a:p>
        </p:txBody>
      </p:sp>
      <p:sp>
        <p:nvSpPr>
          <p:cNvPr id="30" name="TextBox 29"/>
          <p:cNvSpPr txBox="1"/>
          <p:nvPr/>
        </p:nvSpPr>
        <p:spPr>
          <a:xfrm>
            <a:off x="3608910" y="3584326"/>
            <a:ext cx="871249" cy="215444"/>
          </a:xfrm>
          <a:prstGeom prst="rect">
            <a:avLst/>
          </a:prstGeom>
          <a:noFill/>
        </p:spPr>
        <p:txBody>
          <a:bodyPr wrap="square" rtlCol="0">
            <a:spAutoFit/>
          </a:bodyPr>
          <a:lstStyle/>
          <a:p>
            <a:pPr algn="ctr"/>
            <a:r>
              <a:rPr lang="en-US" sz="800" dirty="0" smtClean="0">
                <a:solidFill>
                  <a:schemeClr val="bg1"/>
                </a:solidFill>
              </a:rPr>
              <a:t>service 4</a:t>
            </a:r>
            <a:endParaRPr lang="en-US" sz="800" dirty="0">
              <a:solidFill>
                <a:schemeClr val="bg1"/>
              </a:solidFill>
            </a:endParaRPr>
          </a:p>
        </p:txBody>
      </p:sp>
      <p:sp>
        <p:nvSpPr>
          <p:cNvPr id="31" name="TextBox 30"/>
          <p:cNvSpPr txBox="1"/>
          <p:nvPr/>
        </p:nvSpPr>
        <p:spPr>
          <a:xfrm>
            <a:off x="4578794" y="3584326"/>
            <a:ext cx="871249" cy="215444"/>
          </a:xfrm>
          <a:prstGeom prst="rect">
            <a:avLst/>
          </a:prstGeom>
          <a:noFill/>
        </p:spPr>
        <p:txBody>
          <a:bodyPr wrap="square" rtlCol="0">
            <a:spAutoFit/>
          </a:bodyPr>
          <a:lstStyle/>
          <a:p>
            <a:pPr algn="ctr"/>
            <a:r>
              <a:rPr lang="en-US" sz="800" dirty="0" smtClean="0">
                <a:solidFill>
                  <a:schemeClr val="bg1"/>
                </a:solidFill>
              </a:rPr>
              <a:t>service 5</a:t>
            </a:r>
            <a:endParaRPr lang="en-US" sz="800" dirty="0">
              <a:solidFill>
                <a:schemeClr val="bg1"/>
              </a:solidFill>
            </a:endParaRPr>
          </a:p>
        </p:txBody>
      </p:sp>
      <p:sp>
        <p:nvSpPr>
          <p:cNvPr id="35" name="TextBox 34"/>
          <p:cNvSpPr txBox="1"/>
          <p:nvPr/>
        </p:nvSpPr>
        <p:spPr>
          <a:xfrm>
            <a:off x="4292221" y="1792184"/>
            <a:ext cx="559557" cy="276999"/>
          </a:xfrm>
          <a:prstGeom prst="rect">
            <a:avLst/>
          </a:prstGeom>
          <a:noFill/>
        </p:spPr>
        <p:txBody>
          <a:bodyPr wrap="square" rtlCol="0">
            <a:spAutoFit/>
          </a:bodyPr>
          <a:lstStyle/>
          <a:p>
            <a:r>
              <a:rPr lang="en-US" sz="1200" dirty="0" smtClean="0">
                <a:solidFill>
                  <a:schemeClr val="bg1"/>
                </a:solidFill>
              </a:rPr>
              <a:t>DMZ</a:t>
            </a:r>
            <a:endParaRPr lang="en-US" sz="1200" dirty="0">
              <a:solidFill>
                <a:schemeClr val="bg1"/>
              </a:solidFill>
            </a:endParaRPr>
          </a:p>
        </p:txBody>
      </p:sp>
      <p:pic>
        <p:nvPicPr>
          <p:cNvPr id="22" name="Picture 21"/>
          <p:cNvPicPr>
            <a:picLocks noChangeAspect="1"/>
          </p:cNvPicPr>
          <p:nvPr/>
        </p:nvPicPr>
        <p:blipFill>
          <a:blip r:embed="rId7"/>
          <a:stretch>
            <a:fillRect/>
          </a:stretch>
        </p:blipFill>
        <p:spPr>
          <a:xfrm>
            <a:off x="7096946" y="3432384"/>
            <a:ext cx="690615" cy="594360"/>
          </a:xfrm>
          <a:prstGeom prst="rect">
            <a:avLst/>
          </a:prstGeom>
        </p:spPr>
      </p:pic>
      <p:pic>
        <p:nvPicPr>
          <p:cNvPr id="37" name="Picture 36"/>
          <p:cNvPicPr>
            <a:picLocks noChangeAspect="1"/>
          </p:cNvPicPr>
          <p:nvPr/>
        </p:nvPicPr>
        <p:blipFill>
          <a:blip r:embed="rId7"/>
          <a:stretch>
            <a:fillRect/>
          </a:stretch>
        </p:blipFill>
        <p:spPr>
          <a:xfrm>
            <a:off x="7096946" y="3245857"/>
            <a:ext cx="690615" cy="594360"/>
          </a:xfrm>
          <a:prstGeom prst="rect">
            <a:avLst/>
          </a:prstGeom>
        </p:spPr>
      </p:pic>
      <p:pic>
        <p:nvPicPr>
          <p:cNvPr id="38" name="Picture 37"/>
          <p:cNvPicPr>
            <a:picLocks noChangeAspect="1"/>
          </p:cNvPicPr>
          <p:nvPr/>
        </p:nvPicPr>
        <p:blipFill>
          <a:blip r:embed="rId7"/>
          <a:stretch>
            <a:fillRect/>
          </a:stretch>
        </p:blipFill>
        <p:spPr>
          <a:xfrm>
            <a:off x="7096946" y="3059332"/>
            <a:ext cx="690615" cy="594360"/>
          </a:xfrm>
          <a:prstGeom prst="rect">
            <a:avLst/>
          </a:prstGeom>
        </p:spPr>
      </p:pic>
      <p:pic>
        <p:nvPicPr>
          <p:cNvPr id="39" name="Picture 38"/>
          <p:cNvPicPr>
            <a:picLocks noChangeAspect="1"/>
          </p:cNvPicPr>
          <p:nvPr/>
        </p:nvPicPr>
        <p:blipFill>
          <a:blip r:embed="rId7"/>
          <a:stretch>
            <a:fillRect/>
          </a:stretch>
        </p:blipFill>
        <p:spPr>
          <a:xfrm>
            <a:off x="7096946" y="2872807"/>
            <a:ext cx="690615" cy="594360"/>
          </a:xfrm>
          <a:prstGeom prst="rect">
            <a:avLst/>
          </a:prstGeom>
        </p:spPr>
      </p:pic>
      <p:pic>
        <p:nvPicPr>
          <p:cNvPr id="40" name="Picture 39"/>
          <p:cNvPicPr>
            <a:picLocks noChangeAspect="1"/>
          </p:cNvPicPr>
          <p:nvPr/>
        </p:nvPicPr>
        <p:blipFill>
          <a:blip r:embed="rId7"/>
          <a:stretch>
            <a:fillRect/>
          </a:stretch>
        </p:blipFill>
        <p:spPr>
          <a:xfrm>
            <a:off x="7096946" y="2686282"/>
            <a:ext cx="690615" cy="594360"/>
          </a:xfrm>
          <a:prstGeom prst="rect">
            <a:avLst/>
          </a:prstGeom>
        </p:spPr>
      </p:pic>
      <p:pic>
        <p:nvPicPr>
          <p:cNvPr id="41" name="Picture 40"/>
          <p:cNvPicPr>
            <a:picLocks noChangeAspect="1"/>
          </p:cNvPicPr>
          <p:nvPr/>
        </p:nvPicPr>
        <p:blipFill>
          <a:blip r:embed="rId7"/>
          <a:stretch>
            <a:fillRect/>
          </a:stretch>
        </p:blipFill>
        <p:spPr>
          <a:xfrm>
            <a:off x="7096946" y="2499757"/>
            <a:ext cx="690615" cy="594360"/>
          </a:xfrm>
          <a:prstGeom prst="rect">
            <a:avLst/>
          </a:prstGeom>
        </p:spPr>
      </p:pic>
      <p:pic>
        <p:nvPicPr>
          <p:cNvPr id="42" name="Picture 41"/>
          <p:cNvPicPr>
            <a:picLocks noChangeAspect="1"/>
          </p:cNvPicPr>
          <p:nvPr/>
        </p:nvPicPr>
        <p:blipFill>
          <a:blip r:embed="rId7"/>
          <a:stretch>
            <a:fillRect/>
          </a:stretch>
        </p:blipFill>
        <p:spPr>
          <a:xfrm>
            <a:off x="7096946" y="2313232"/>
            <a:ext cx="690615" cy="594360"/>
          </a:xfrm>
          <a:prstGeom prst="rect">
            <a:avLst/>
          </a:prstGeom>
        </p:spPr>
      </p:pic>
      <p:pic>
        <p:nvPicPr>
          <p:cNvPr id="43" name="Picture 42"/>
          <p:cNvPicPr>
            <a:picLocks noChangeAspect="1"/>
          </p:cNvPicPr>
          <p:nvPr/>
        </p:nvPicPr>
        <p:blipFill>
          <a:blip r:embed="rId7"/>
          <a:stretch>
            <a:fillRect/>
          </a:stretch>
        </p:blipFill>
        <p:spPr>
          <a:xfrm>
            <a:off x="7096946" y="2126707"/>
            <a:ext cx="690615" cy="594360"/>
          </a:xfrm>
          <a:prstGeom prst="rect">
            <a:avLst/>
          </a:prstGeom>
        </p:spPr>
      </p:pic>
      <p:sp>
        <p:nvSpPr>
          <p:cNvPr id="44" name="TextBox 43"/>
          <p:cNvSpPr txBox="1"/>
          <p:nvPr/>
        </p:nvSpPr>
        <p:spPr>
          <a:xfrm>
            <a:off x="7162474" y="3986484"/>
            <a:ext cx="559557" cy="276999"/>
          </a:xfrm>
          <a:prstGeom prst="rect">
            <a:avLst/>
          </a:prstGeom>
          <a:noFill/>
        </p:spPr>
        <p:txBody>
          <a:bodyPr wrap="square" rtlCol="0">
            <a:spAutoFit/>
          </a:bodyPr>
          <a:lstStyle/>
          <a:p>
            <a:r>
              <a:rPr lang="en-US" sz="1200" dirty="0" smtClean="0">
                <a:solidFill>
                  <a:schemeClr val="bg1"/>
                </a:solidFill>
              </a:rPr>
              <a:t>SAN</a:t>
            </a:r>
            <a:endParaRPr lang="en-US" sz="1200" dirty="0">
              <a:solidFill>
                <a:schemeClr val="bg1"/>
              </a:solidFill>
            </a:endParaRPr>
          </a:p>
        </p:txBody>
      </p:sp>
      <p:grpSp>
        <p:nvGrpSpPr>
          <p:cNvPr id="2" name="Group 1"/>
          <p:cNvGrpSpPr/>
          <p:nvPr/>
        </p:nvGrpSpPr>
        <p:grpSpPr>
          <a:xfrm>
            <a:off x="723237" y="1920031"/>
            <a:ext cx="485992" cy="819017"/>
            <a:chOff x="804600" y="1771783"/>
            <a:chExt cx="485992" cy="819017"/>
          </a:xfrm>
        </p:grpSpPr>
        <p:pic>
          <p:nvPicPr>
            <p:cNvPr id="19" name="Picture 18"/>
            <p:cNvPicPr>
              <a:picLocks noChangeAspect="1"/>
            </p:cNvPicPr>
            <p:nvPr/>
          </p:nvPicPr>
          <p:blipFill>
            <a:blip r:embed="rId8"/>
            <a:stretch>
              <a:fillRect/>
            </a:stretch>
          </p:blipFill>
          <p:spPr>
            <a:xfrm>
              <a:off x="804600" y="2172543"/>
              <a:ext cx="485992" cy="418257"/>
            </a:xfrm>
            <a:prstGeom prst="rect">
              <a:avLst/>
            </a:prstGeom>
          </p:spPr>
        </p:pic>
        <p:pic>
          <p:nvPicPr>
            <p:cNvPr id="45" name="Picture 44"/>
            <p:cNvPicPr>
              <a:picLocks noChangeAspect="1"/>
            </p:cNvPicPr>
            <p:nvPr/>
          </p:nvPicPr>
          <p:blipFill>
            <a:blip r:embed="rId8"/>
            <a:stretch>
              <a:fillRect/>
            </a:stretch>
          </p:blipFill>
          <p:spPr>
            <a:xfrm>
              <a:off x="804600" y="2038957"/>
              <a:ext cx="485992" cy="418257"/>
            </a:xfrm>
            <a:prstGeom prst="rect">
              <a:avLst/>
            </a:prstGeom>
          </p:spPr>
        </p:pic>
        <p:pic>
          <p:nvPicPr>
            <p:cNvPr id="46" name="Picture 45"/>
            <p:cNvPicPr>
              <a:picLocks noChangeAspect="1"/>
            </p:cNvPicPr>
            <p:nvPr/>
          </p:nvPicPr>
          <p:blipFill>
            <a:blip r:embed="rId8"/>
            <a:stretch>
              <a:fillRect/>
            </a:stretch>
          </p:blipFill>
          <p:spPr>
            <a:xfrm>
              <a:off x="804600" y="1905370"/>
              <a:ext cx="485992" cy="418257"/>
            </a:xfrm>
            <a:prstGeom prst="rect">
              <a:avLst/>
            </a:prstGeom>
          </p:spPr>
        </p:pic>
        <p:pic>
          <p:nvPicPr>
            <p:cNvPr id="56" name="Picture 55"/>
            <p:cNvPicPr>
              <a:picLocks noChangeAspect="1"/>
            </p:cNvPicPr>
            <p:nvPr/>
          </p:nvPicPr>
          <p:blipFill>
            <a:blip r:embed="rId8"/>
            <a:stretch>
              <a:fillRect/>
            </a:stretch>
          </p:blipFill>
          <p:spPr>
            <a:xfrm>
              <a:off x="804600" y="1771783"/>
              <a:ext cx="485992" cy="418257"/>
            </a:xfrm>
            <a:prstGeom prst="rect">
              <a:avLst/>
            </a:prstGeom>
          </p:spPr>
        </p:pic>
      </p:grpSp>
      <p:grpSp>
        <p:nvGrpSpPr>
          <p:cNvPr id="57" name="Group 56"/>
          <p:cNvGrpSpPr/>
          <p:nvPr/>
        </p:nvGrpSpPr>
        <p:grpSpPr>
          <a:xfrm>
            <a:off x="1507263" y="1920031"/>
            <a:ext cx="485992" cy="819017"/>
            <a:chOff x="804600" y="1771783"/>
            <a:chExt cx="485992" cy="819017"/>
          </a:xfrm>
        </p:grpSpPr>
        <p:pic>
          <p:nvPicPr>
            <p:cNvPr id="58" name="Picture 57"/>
            <p:cNvPicPr>
              <a:picLocks noChangeAspect="1"/>
            </p:cNvPicPr>
            <p:nvPr/>
          </p:nvPicPr>
          <p:blipFill>
            <a:blip r:embed="rId8"/>
            <a:stretch>
              <a:fillRect/>
            </a:stretch>
          </p:blipFill>
          <p:spPr>
            <a:xfrm>
              <a:off x="804600" y="2172543"/>
              <a:ext cx="485992" cy="418257"/>
            </a:xfrm>
            <a:prstGeom prst="rect">
              <a:avLst/>
            </a:prstGeom>
          </p:spPr>
        </p:pic>
        <p:pic>
          <p:nvPicPr>
            <p:cNvPr id="59" name="Picture 58"/>
            <p:cNvPicPr>
              <a:picLocks noChangeAspect="1"/>
            </p:cNvPicPr>
            <p:nvPr/>
          </p:nvPicPr>
          <p:blipFill>
            <a:blip r:embed="rId8"/>
            <a:stretch>
              <a:fillRect/>
            </a:stretch>
          </p:blipFill>
          <p:spPr>
            <a:xfrm>
              <a:off x="804600" y="2038957"/>
              <a:ext cx="485992" cy="418257"/>
            </a:xfrm>
            <a:prstGeom prst="rect">
              <a:avLst/>
            </a:prstGeom>
          </p:spPr>
        </p:pic>
        <p:pic>
          <p:nvPicPr>
            <p:cNvPr id="60" name="Picture 59"/>
            <p:cNvPicPr>
              <a:picLocks noChangeAspect="1"/>
            </p:cNvPicPr>
            <p:nvPr/>
          </p:nvPicPr>
          <p:blipFill>
            <a:blip r:embed="rId8"/>
            <a:stretch>
              <a:fillRect/>
            </a:stretch>
          </p:blipFill>
          <p:spPr>
            <a:xfrm>
              <a:off x="804600" y="1905370"/>
              <a:ext cx="485992" cy="418257"/>
            </a:xfrm>
            <a:prstGeom prst="rect">
              <a:avLst/>
            </a:prstGeom>
          </p:spPr>
        </p:pic>
        <p:pic>
          <p:nvPicPr>
            <p:cNvPr id="61" name="Picture 60"/>
            <p:cNvPicPr>
              <a:picLocks noChangeAspect="1"/>
            </p:cNvPicPr>
            <p:nvPr/>
          </p:nvPicPr>
          <p:blipFill>
            <a:blip r:embed="rId8"/>
            <a:stretch>
              <a:fillRect/>
            </a:stretch>
          </p:blipFill>
          <p:spPr>
            <a:xfrm>
              <a:off x="804600" y="1771783"/>
              <a:ext cx="485992" cy="418257"/>
            </a:xfrm>
            <a:prstGeom prst="rect">
              <a:avLst/>
            </a:prstGeom>
          </p:spPr>
        </p:pic>
      </p:grpSp>
      <p:grpSp>
        <p:nvGrpSpPr>
          <p:cNvPr id="62" name="Group 61"/>
          <p:cNvGrpSpPr/>
          <p:nvPr/>
        </p:nvGrpSpPr>
        <p:grpSpPr>
          <a:xfrm>
            <a:off x="2291289" y="1920031"/>
            <a:ext cx="485992" cy="819017"/>
            <a:chOff x="804600" y="1771783"/>
            <a:chExt cx="485992" cy="819017"/>
          </a:xfrm>
        </p:grpSpPr>
        <p:pic>
          <p:nvPicPr>
            <p:cNvPr id="63" name="Picture 62"/>
            <p:cNvPicPr>
              <a:picLocks noChangeAspect="1"/>
            </p:cNvPicPr>
            <p:nvPr/>
          </p:nvPicPr>
          <p:blipFill>
            <a:blip r:embed="rId8"/>
            <a:stretch>
              <a:fillRect/>
            </a:stretch>
          </p:blipFill>
          <p:spPr>
            <a:xfrm>
              <a:off x="804600" y="2172543"/>
              <a:ext cx="485992" cy="418257"/>
            </a:xfrm>
            <a:prstGeom prst="rect">
              <a:avLst/>
            </a:prstGeom>
          </p:spPr>
        </p:pic>
        <p:pic>
          <p:nvPicPr>
            <p:cNvPr id="64" name="Picture 63"/>
            <p:cNvPicPr>
              <a:picLocks noChangeAspect="1"/>
            </p:cNvPicPr>
            <p:nvPr/>
          </p:nvPicPr>
          <p:blipFill>
            <a:blip r:embed="rId8"/>
            <a:stretch>
              <a:fillRect/>
            </a:stretch>
          </p:blipFill>
          <p:spPr>
            <a:xfrm>
              <a:off x="804600" y="2038957"/>
              <a:ext cx="485992" cy="418257"/>
            </a:xfrm>
            <a:prstGeom prst="rect">
              <a:avLst/>
            </a:prstGeom>
          </p:spPr>
        </p:pic>
        <p:pic>
          <p:nvPicPr>
            <p:cNvPr id="65" name="Picture 64"/>
            <p:cNvPicPr>
              <a:picLocks noChangeAspect="1"/>
            </p:cNvPicPr>
            <p:nvPr/>
          </p:nvPicPr>
          <p:blipFill>
            <a:blip r:embed="rId8"/>
            <a:stretch>
              <a:fillRect/>
            </a:stretch>
          </p:blipFill>
          <p:spPr>
            <a:xfrm>
              <a:off x="804600" y="1905370"/>
              <a:ext cx="485992" cy="418257"/>
            </a:xfrm>
            <a:prstGeom prst="rect">
              <a:avLst/>
            </a:prstGeom>
          </p:spPr>
        </p:pic>
        <p:pic>
          <p:nvPicPr>
            <p:cNvPr id="66" name="Picture 65"/>
            <p:cNvPicPr>
              <a:picLocks noChangeAspect="1"/>
            </p:cNvPicPr>
            <p:nvPr/>
          </p:nvPicPr>
          <p:blipFill>
            <a:blip r:embed="rId8"/>
            <a:stretch>
              <a:fillRect/>
            </a:stretch>
          </p:blipFill>
          <p:spPr>
            <a:xfrm>
              <a:off x="804600" y="1771783"/>
              <a:ext cx="485992" cy="418257"/>
            </a:xfrm>
            <a:prstGeom prst="rect">
              <a:avLst/>
            </a:prstGeom>
          </p:spPr>
        </p:pic>
      </p:grpSp>
      <p:grpSp>
        <p:nvGrpSpPr>
          <p:cNvPr id="67" name="Group 66"/>
          <p:cNvGrpSpPr/>
          <p:nvPr/>
        </p:nvGrpSpPr>
        <p:grpSpPr>
          <a:xfrm>
            <a:off x="3075315" y="1920031"/>
            <a:ext cx="485992" cy="819017"/>
            <a:chOff x="804600" y="1771783"/>
            <a:chExt cx="485992" cy="819017"/>
          </a:xfrm>
        </p:grpSpPr>
        <p:pic>
          <p:nvPicPr>
            <p:cNvPr id="68" name="Picture 67"/>
            <p:cNvPicPr>
              <a:picLocks noChangeAspect="1"/>
            </p:cNvPicPr>
            <p:nvPr/>
          </p:nvPicPr>
          <p:blipFill>
            <a:blip r:embed="rId8"/>
            <a:stretch>
              <a:fillRect/>
            </a:stretch>
          </p:blipFill>
          <p:spPr>
            <a:xfrm>
              <a:off x="804600" y="2172543"/>
              <a:ext cx="485992" cy="418257"/>
            </a:xfrm>
            <a:prstGeom prst="rect">
              <a:avLst/>
            </a:prstGeom>
          </p:spPr>
        </p:pic>
        <p:pic>
          <p:nvPicPr>
            <p:cNvPr id="69" name="Picture 68"/>
            <p:cNvPicPr>
              <a:picLocks noChangeAspect="1"/>
            </p:cNvPicPr>
            <p:nvPr/>
          </p:nvPicPr>
          <p:blipFill>
            <a:blip r:embed="rId8"/>
            <a:stretch>
              <a:fillRect/>
            </a:stretch>
          </p:blipFill>
          <p:spPr>
            <a:xfrm>
              <a:off x="804600" y="2038957"/>
              <a:ext cx="485992" cy="418257"/>
            </a:xfrm>
            <a:prstGeom prst="rect">
              <a:avLst/>
            </a:prstGeom>
          </p:spPr>
        </p:pic>
        <p:pic>
          <p:nvPicPr>
            <p:cNvPr id="70" name="Picture 69"/>
            <p:cNvPicPr>
              <a:picLocks noChangeAspect="1"/>
            </p:cNvPicPr>
            <p:nvPr/>
          </p:nvPicPr>
          <p:blipFill>
            <a:blip r:embed="rId8"/>
            <a:stretch>
              <a:fillRect/>
            </a:stretch>
          </p:blipFill>
          <p:spPr>
            <a:xfrm>
              <a:off x="804600" y="1905370"/>
              <a:ext cx="485992" cy="418257"/>
            </a:xfrm>
            <a:prstGeom prst="rect">
              <a:avLst/>
            </a:prstGeom>
          </p:spPr>
        </p:pic>
        <p:pic>
          <p:nvPicPr>
            <p:cNvPr id="71" name="Picture 70"/>
            <p:cNvPicPr>
              <a:picLocks noChangeAspect="1"/>
            </p:cNvPicPr>
            <p:nvPr/>
          </p:nvPicPr>
          <p:blipFill>
            <a:blip r:embed="rId8"/>
            <a:stretch>
              <a:fillRect/>
            </a:stretch>
          </p:blipFill>
          <p:spPr>
            <a:xfrm>
              <a:off x="804600" y="1771783"/>
              <a:ext cx="485992" cy="418257"/>
            </a:xfrm>
            <a:prstGeom prst="rect">
              <a:avLst/>
            </a:prstGeom>
          </p:spPr>
        </p:pic>
      </p:grpSp>
      <p:grpSp>
        <p:nvGrpSpPr>
          <p:cNvPr id="72" name="Group 71"/>
          <p:cNvGrpSpPr/>
          <p:nvPr/>
        </p:nvGrpSpPr>
        <p:grpSpPr>
          <a:xfrm>
            <a:off x="3859341" y="1920031"/>
            <a:ext cx="485992" cy="819017"/>
            <a:chOff x="804600" y="1771783"/>
            <a:chExt cx="485992" cy="819017"/>
          </a:xfrm>
        </p:grpSpPr>
        <p:pic>
          <p:nvPicPr>
            <p:cNvPr id="73" name="Picture 72"/>
            <p:cNvPicPr>
              <a:picLocks noChangeAspect="1"/>
            </p:cNvPicPr>
            <p:nvPr/>
          </p:nvPicPr>
          <p:blipFill>
            <a:blip r:embed="rId8"/>
            <a:stretch>
              <a:fillRect/>
            </a:stretch>
          </p:blipFill>
          <p:spPr>
            <a:xfrm>
              <a:off x="804600" y="2172543"/>
              <a:ext cx="485992" cy="418257"/>
            </a:xfrm>
            <a:prstGeom prst="rect">
              <a:avLst/>
            </a:prstGeom>
          </p:spPr>
        </p:pic>
        <p:pic>
          <p:nvPicPr>
            <p:cNvPr id="74" name="Picture 73"/>
            <p:cNvPicPr>
              <a:picLocks noChangeAspect="1"/>
            </p:cNvPicPr>
            <p:nvPr/>
          </p:nvPicPr>
          <p:blipFill>
            <a:blip r:embed="rId8"/>
            <a:stretch>
              <a:fillRect/>
            </a:stretch>
          </p:blipFill>
          <p:spPr>
            <a:xfrm>
              <a:off x="804600" y="2038957"/>
              <a:ext cx="485992" cy="418257"/>
            </a:xfrm>
            <a:prstGeom prst="rect">
              <a:avLst/>
            </a:prstGeom>
          </p:spPr>
        </p:pic>
        <p:pic>
          <p:nvPicPr>
            <p:cNvPr id="75" name="Picture 74"/>
            <p:cNvPicPr>
              <a:picLocks noChangeAspect="1"/>
            </p:cNvPicPr>
            <p:nvPr/>
          </p:nvPicPr>
          <p:blipFill>
            <a:blip r:embed="rId8"/>
            <a:stretch>
              <a:fillRect/>
            </a:stretch>
          </p:blipFill>
          <p:spPr>
            <a:xfrm>
              <a:off x="804600" y="1905370"/>
              <a:ext cx="485992" cy="418257"/>
            </a:xfrm>
            <a:prstGeom prst="rect">
              <a:avLst/>
            </a:prstGeom>
          </p:spPr>
        </p:pic>
        <p:pic>
          <p:nvPicPr>
            <p:cNvPr id="76" name="Picture 75"/>
            <p:cNvPicPr>
              <a:picLocks noChangeAspect="1"/>
            </p:cNvPicPr>
            <p:nvPr/>
          </p:nvPicPr>
          <p:blipFill>
            <a:blip r:embed="rId8"/>
            <a:stretch>
              <a:fillRect/>
            </a:stretch>
          </p:blipFill>
          <p:spPr>
            <a:xfrm>
              <a:off x="804600" y="1771783"/>
              <a:ext cx="485992" cy="418257"/>
            </a:xfrm>
            <a:prstGeom prst="rect">
              <a:avLst/>
            </a:prstGeom>
          </p:spPr>
        </p:pic>
      </p:grpSp>
      <p:grpSp>
        <p:nvGrpSpPr>
          <p:cNvPr id="77" name="Group 76"/>
          <p:cNvGrpSpPr/>
          <p:nvPr/>
        </p:nvGrpSpPr>
        <p:grpSpPr>
          <a:xfrm>
            <a:off x="4643367" y="1920031"/>
            <a:ext cx="485992" cy="819017"/>
            <a:chOff x="804600" y="1771783"/>
            <a:chExt cx="485992" cy="819017"/>
          </a:xfrm>
        </p:grpSpPr>
        <p:pic>
          <p:nvPicPr>
            <p:cNvPr id="78" name="Picture 77"/>
            <p:cNvPicPr>
              <a:picLocks noChangeAspect="1"/>
            </p:cNvPicPr>
            <p:nvPr/>
          </p:nvPicPr>
          <p:blipFill>
            <a:blip r:embed="rId8"/>
            <a:stretch>
              <a:fillRect/>
            </a:stretch>
          </p:blipFill>
          <p:spPr>
            <a:xfrm>
              <a:off x="804600" y="2172543"/>
              <a:ext cx="485992" cy="418257"/>
            </a:xfrm>
            <a:prstGeom prst="rect">
              <a:avLst/>
            </a:prstGeom>
          </p:spPr>
        </p:pic>
        <p:pic>
          <p:nvPicPr>
            <p:cNvPr id="79" name="Picture 78"/>
            <p:cNvPicPr>
              <a:picLocks noChangeAspect="1"/>
            </p:cNvPicPr>
            <p:nvPr/>
          </p:nvPicPr>
          <p:blipFill>
            <a:blip r:embed="rId8"/>
            <a:stretch>
              <a:fillRect/>
            </a:stretch>
          </p:blipFill>
          <p:spPr>
            <a:xfrm>
              <a:off x="804600" y="2038957"/>
              <a:ext cx="485992" cy="418257"/>
            </a:xfrm>
            <a:prstGeom prst="rect">
              <a:avLst/>
            </a:prstGeom>
          </p:spPr>
        </p:pic>
        <p:pic>
          <p:nvPicPr>
            <p:cNvPr id="80" name="Picture 79"/>
            <p:cNvPicPr>
              <a:picLocks noChangeAspect="1"/>
            </p:cNvPicPr>
            <p:nvPr/>
          </p:nvPicPr>
          <p:blipFill>
            <a:blip r:embed="rId8"/>
            <a:stretch>
              <a:fillRect/>
            </a:stretch>
          </p:blipFill>
          <p:spPr>
            <a:xfrm>
              <a:off x="804600" y="1905370"/>
              <a:ext cx="485992" cy="418257"/>
            </a:xfrm>
            <a:prstGeom prst="rect">
              <a:avLst/>
            </a:prstGeom>
          </p:spPr>
        </p:pic>
        <p:pic>
          <p:nvPicPr>
            <p:cNvPr id="81" name="Picture 80"/>
            <p:cNvPicPr>
              <a:picLocks noChangeAspect="1"/>
            </p:cNvPicPr>
            <p:nvPr/>
          </p:nvPicPr>
          <p:blipFill>
            <a:blip r:embed="rId8"/>
            <a:stretch>
              <a:fillRect/>
            </a:stretch>
          </p:blipFill>
          <p:spPr>
            <a:xfrm>
              <a:off x="804600" y="1771783"/>
              <a:ext cx="485992" cy="418257"/>
            </a:xfrm>
            <a:prstGeom prst="rect">
              <a:avLst/>
            </a:prstGeom>
          </p:spPr>
        </p:pic>
      </p:grpSp>
      <p:grpSp>
        <p:nvGrpSpPr>
          <p:cNvPr id="82" name="Group 81"/>
          <p:cNvGrpSpPr/>
          <p:nvPr/>
        </p:nvGrpSpPr>
        <p:grpSpPr>
          <a:xfrm>
            <a:off x="5427391" y="1920031"/>
            <a:ext cx="485992" cy="819017"/>
            <a:chOff x="804600" y="1771783"/>
            <a:chExt cx="485992" cy="819017"/>
          </a:xfrm>
        </p:grpSpPr>
        <p:pic>
          <p:nvPicPr>
            <p:cNvPr id="83" name="Picture 82"/>
            <p:cNvPicPr>
              <a:picLocks noChangeAspect="1"/>
            </p:cNvPicPr>
            <p:nvPr/>
          </p:nvPicPr>
          <p:blipFill>
            <a:blip r:embed="rId8"/>
            <a:stretch>
              <a:fillRect/>
            </a:stretch>
          </p:blipFill>
          <p:spPr>
            <a:xfrm>
              <a:off x="804600" y="2172543"/>
              <a:ext cx="485992" cy="418257"/>
            </a:xfrm>
            <a:prstGeom prst="rect">
              <a:avLst/>
            </a:prstGeom>
          </p:spPr>
        </p:pic>
        <p:pic>
          <p:nvPicPr>
            <p:cNvPr id="84" name="Picture 83"/>
            <p:cNvPicPr>
              <a:picLocks noChangeAspect="1"/>
            </p:cNvPicPr>
            <p:nvPr/>
          </p:nvPicPr>
          <p:blipFill>
            <a:blip r:embed="rId8"/>
            <a:stretch>
              <a:fillRect/>
            </a:stretch>
          </p:blipFill>
          <p:spPr>
            <a:xfrm>
              <a:off x="804600" y="2038957"/>
              <a:ext cx="485992" cy="418257"/>
            </a:xfrm>
            <a:prstGeom prst="rect">
              <a:avLst/>
            </a:prstGeom>
          </p:spPr>
        </p:pic>
        <p:pic>
          <p:nvPicPr>
            <p:cNvPr id="85" name="Picture 84"/>
            <p:cNvPicPr>
              <a:picLocks noChangeAspect="1"/>
            </p:cNvPicPr>
            <p:nvPr/>
          </p:nvPicPr>
          <p:blipFill>
            <a:blip r:embed="rId8"/>
            <a:stretch>
              <a:fillRect/>
            </a:stretch>
          </p:blipFill>
          <p:spPr>
            <a:xfrm>
              <a:off x="804600" y="1905370"/>
              <a:ext cx="485992" cy="418257"/>
            </a:xfrm>
            <a:prstGeom prst="rect">
              <a:avLst/>
            </a:prstGeom>
          </p:spPr>
        </p:pic>
        <p:pic>
          <p:nvPicPr>
            <p:cNvPr id="86" name="Picture 85"/>
            <p:cNvPicPr>
              <a:picLocks noChangeAspect="1"/>
            </p:cNvPicPr>
            <p:nvPr/>
          </p:nvPicPr>
          <p:blipFill>
            <a:blip r:embed="rId8"/>
            <a:stretch>
              <a:fillRect/>
            </a:stretch>
          </p:blipFill>
          <p:spPr>
            <a:xfrm>
              <a:off x="804600" y="1771783"/>
              <a:ext cx="485992" cy="418257"/>
            </a:xfrm>
            <a:prstGeom prst="rect">
              <a:avLst/>
            </a:prstGeom>
          </p:spPr>
        </p:pic>
      </p:grpSp>
    </p:spTree>
    <p:extLst>
      <p:ext uri="{BB962C8B-B14F-4D97-AF65-F5344CB8AC3E}">
        <p14:creationId xmlns:p14="http://schemas.microsoft.com/office/powerpoint/2010/main" val="822853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Shape 565"/>
        <p:cNvGrpSpPr/>
        <p:nvPr/>
      </p:nvGrpSpPr>
      <p:grpSpPr>
        <a:xfrm>
          <a:off x="0" y="0"/>
          <a:ext cx="0" cy="0"/>
          <a:chOff x="0" y="0"/>
          <a:chExt cx="0" cy="0"/>
        </a:xfrm>
      </p:grpSpPr>
      <p:sp>
        <p:nvSpPr>
          <p:cNvPr id="566" name="Shape 566"/>
          <p:cNvSpPr/>
          <p:nvPr/>
        </p:nvSpPr>
        <p:spPr>
          <a:xfrm>
            <a:off x="184542" y="3586744"/>
            <a:ext cx="4311258" cy="1537118"/>
          </a:xfrm>
          <a:prstGeom prst="wedgeRoundRectCallout">
            <a:avLst>
              <a:gd name="adj1" fmla="val -20833"/>
              <a:gd name="adj2" fmla="val 62500"/>
              <a:gd name="adj3" fmla="val 0"/>
            </a:avLst>
          </a:prstGeom>
          <a:solidFill>
            <a:srgbClr val="1A383D"/>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600"/>
              </a:spcBef>
            </a:pPr>
            <a:r>
              <a:rPr lang="nl" sz="2800" dirty="0">
                <a:solidFill>
                  <a:srgbClr val="FFFFFF"/>
                </a:solidFill>
                <a:latin typeface="Rotis SansSerif Std Light"/>
                <a:ea typeface="Calibri"/>
                <a:cs typeface="Rotis SansSerif Std Light"/>
                <a:sym typeface="Calibri"/>
              </a:rPr>
              <a:t>De achterliggende legacy systemen kunnen het aantal requests niet aan</a:t>
            </a:r>
          </a:p>
        </p:txBody>
      </p:sp>
    </p:spTree>
    <p:extLst>
      <p:ext uri="{BB962C8B-B14F-4D97-AF65-F5344CB8AC3E}">
        <p14:creationId xmlns:p14="http://schemas.microsoft.com/office/powerpoint/2010/main" val="813632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 name="Title 1"/>
          <p:cNvSpPr txBox="1">
            <a:spLocks/>
          </p:cNvSpPr>
          <p:nvPr/>
        </p:nvSpPr>
        <p:spPr bwMode="auto">
          <a:xfrm>
            <a:off x="2209800" y="177800"/>
            <a:ext cx="6477000" cy="1066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eaLnBrk="1" hangingPunct="1"/>
            <a:r>
              <a:rPr lang="nl-NL" altLang="en-US" dirty="0" err="1"/>
              <a:t>WebScale@Enterprise</a:t>
            </a:r>
            <a:endParaRPr lang="nl-NL" altLang="en-US" dirty="0" smtClean="0"/>
          </a:p>
        </p:txBody>
      </p:sp>
      <p:sp>
        <p:nvSpPr>
          <p:cNvPr id="7" name="TextBox 6"/>
          <p:cNvSpPr txBox="1"/>
          <p:nvPr/>
        </p:nvSpPr>
        <p:spPr>
          <a:xfrm>
            <a:off x="457200" y="4262787"/>
            <a:ext cx="8229600" cy="2420934"/>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pic>
        <p:nvPicPr>
          <p:cNvPr id="6" name="Picture 5"/>
          <p:cNvPicPr>
            <a:picLocks noChangeAspect="1"/>
          </p:cNvPicPr>
          <p:nvPr/>
        </p:nvPicPr>
        <p:blipFill>
          <a:blip r:embed="rId3"/>
          <a:stretch>
            <a:fillRect/>
          </a:stretch>
        </p:blipFill>
        <p:spPr>
          <a:xfrm>
            <a:off x="609600" y="5090916"/>
            <a:ext cx="540627" cy="762000"/>
          </a:xfrm>
          <a:prstGeom prst="rect">
            <a:avLst/>
          </a:prstGeom>
        </p:spPr>
      </p:pic>
      <p:pic>
        <p:nvPicPr>
          <p:cNvPr id="9" name="Picture 8"/>
          <p:cNvPicPr>
            <a:picLocks noChangeAspect="1"/>
          </p:cNvPicPr>
          <p:nvPr/>
        </p:nvPicPr>
        <p:blipFill>
          <a:blip r:embed="rId3"/>
          <a:stretch>
            <a:fillRect/>
          </a:stretch>
        </p:blipFill>
        <p:spPr>
          <a:xfrm>
            <a:off x="1150227" y="5129016"/>
            <a:ext cx="540627" cy="762000"/>
          </a:xfrm>
          <a:prstGeom prst="rect">
            <a:avLst/>
          </a:prstGeom>
        </p:spPr>
      </p:pic>
      <p:pic>
        <p:nvPicPr>
          <p:cNvPr id="10" name="Picture 9"/>
          <p:cNvPicPr>
            <a:picLocks noChangeAspect="1"/>
          </p:cNvPicPr>
          <p:nvPr/>
        </p:nvPicPr>
        <p:blipFill>
          <a:blip r:embed="rId3"/>
          <a:stretch>
            <a:fillRect/>
          </a:stretch>
        </p:blipFill>
        <p:spPr>
          <a:xfrm>
            <a:off x="1690854" y="5129016"/>
            <a:ext cx="540627" cy="762000"/>
          </a:xfrm>
          <a:prstGeom prst="rect">
            <a:avLst/>
          </a:prstGeom>
        </p:spPr>
      </p:pic>
      <p:pic>
        <p:nvPicPr>
          <p:cNvPr id="1026" name="Picture 2" descr="http://images.businessweek.com/ss/08/11/1103_bargain_basement_tech/image/ibm-iseries-server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715" r="17352"/>
          <a:stretch/>
        </p:blipFill>
        <p:spPr bwMode="auto">
          <a:xfrm>
            <a:off x="7043175" y="5404727"/>
            <a:ext cx="1062056" cy="8858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96946" y="6397823"/>
            <a:ext cx="1029449" cy="307777"/>
          </a:xfrm>
          <a:prstGeom prst="rect">
            <a:avLst/>
          </a:prstGeom>
          <a:noFill/>
        </p:spPr>
        <p:txBody>
          <a:bodyPr wrap="none" rtlCol="0">
            <a:spAutoFit/>
          </a:bodyPr>
          <a:lstStyle/>
          <a:p>
            <a:r>
              <a:rPr lang="en-US" sz="1400" dirty="0" smtClean="0">
                <a:solidFill>
                  <a:schemeClr val="bg1"/>
                </a:solidFill>
              </a:rPr>
              <a:t>Mainframe</a:t>
            </a:r>
            <a:endParaRPr lang="en-US" sz="1400" dirty="0">
              <a:solidFill>
                <a:schemeClr val="bg1"/>
              </a:solidFill>
            </a:endParaRPr>
          </a:p>
        </p:txBody>
      </p:sp>
      <p:pic>
        <p:nvPicPr>
          <p:cNvPr id="11" name="Picture 10"/>
          <p:cNvPicPr>
            <a:picLocks noChangeAspect="1"/>
          </p:cNvPicPr>
          <p:nvPr/>
        </p:nvPicPr>
        <p:blipFill>
          <a:blip r:embed="rId5"/>
          <a:stretch>
            <a:fillRect/>
          </a:stretch>
        </p:blipFill>
        <p:spPr>
          <a:xfrm>
            <a:off x="4189428" y="5708909"/>
            <a:ext cx="476933" cy="525007"/>
          </a:xfrm>
          <a:prstGeom prst="rect">
            <a:avLst/>
          </a:prstGeom>
        </p:spPr>
      </p:pic>
      <p:sp>
        <p:nvSpPr>
          <p:cNvPr id="16" name="TextBox 15"/>
          <p:cNvSpPr txBox="1"/>
          <p:nvPr/>
        </p:nvSpPr>
        <p:spPr>
          <a:xfrm>
            <a:off x="3963890" y="6167896"/>
            <a:ext cx="1051891" cy="523220"/>
          </a:xfrm>
          <a:prstGeom prst="rect">
            <a:avLst/>
          </a:prstGeom>
          <a:noFill/>
        </p:spPr>
        <p:txBody>
          <a:bodyPr wrap="none" rtlCol="0">
            <a:spAutoFit/>
          </a:bodyPr>
          <a:lstStyle/>
          <a:p>
            <a:pPr algn="ctr"/>
            <a:r>
              <a:rPr lang="en-US" sz="1400" dirty="0" err="1" smtClean="0">
                <a:solidFill>
                  <a:schemeClr val="bg1"/>
                </a:solidFill>
              </a:rPr>
              <a:t>Backoffice</a:t>
            </a:r>
            <a:endParaRPr lang="en-US" sz="1400" dirty="0" smtClean="0">
              <a:solidFill>
                <a:schemeClr val="bg1"/>
              </a:solidFill>
            </a:endParaRPr>
          </a:p>
          <a:p>
            <a:pPr algn="ctr"/>
            <a:r>
              <a:rPr lang="en-US" sz="1400" dirty="0" err="1" smtClean="0">
                <a:solidFill>
                  <a:schemeClr val="bg1"/>
                </a:solidFill>
              </a:rPr>
              <a:t>Systeem</a:t>
            </a:r>
            <a:r>
              <a:rPr lang="en-US" sz="1400" dirty="0" smtClean="0">
                <a:solidFill>
                  <a:schemeClr val="bg1"/>
                </a:solidFill>
              </a:rPr>
              <a:t> X</a:t>
            </a:r>
            <a:endParaRPr lang="en-US" sz="1400" dirty="0">
              <a:solidFill>
                <a:schemeClr val="bg1"/>
              </a:solidFill>
            </a:endParaRPr>
          </a:p>
        </p:txBody>
      </p:sp>
      <p:sp>
        <p:nvSpPr>
          <p:cNvPr id="17" name="TextBox 16"/>
          <p:cNvSpPr txBox="1"/>
          <p:nvPr/>
        </p:nvSpPr>
        <p:spPr>
          <a:xfrm>
            <a:off x="5428380" y="6160501"/>
            <a:ext cx="1048620" cy="523220"/>
          </a:xfrm>
          <a:prstGeom prst="rect">
            <a:avLst/>
          </a:prstGeom>
          <a:noFill/>
        </p:spPr>
        <p:txBody>
          <a:bodyPr wrap="none" rtlCol="0">
            <a:spAutoFit/>
          </a:bodyPr>
          <a:lstStyle/>
          <a:p>
            <a:pPr algn="ctr"/>
            <a:r>
              <a:rPr lang="en-US" sz="1400" dirty="0" err="1" smtClean="0">
                <a:solidFill>
                  <a:schemeClr val="bg1"/>
                </a:solidFill>
              </a:rPr>
              <a:t>Backoffice</a:t>
            </a:r>
            <a:endParaRPr lang="en-US" sz="1400" dirty="0" smtClean="0">
              <a:solidFill>
                <a:schemeClr val="bg1"/>
              </a:solidFill>
            </a:endParaRPr>
          </a:p>
          <a:p>
            <a:pPr algn="ctr"/>
            <a:r>
              <a:rPr lang="en-US" sz="1400" dirty="0" err="1" smtClean="0">
                <a:solidFill>
                  <a:schemeClr val="bg1"/>
                </a:solidFill>
              </a:rPr>
              <a:t>Systeem</a:t>
            </a:r>
            <a:r>
              <a:rPr lang="en-US" sz="1400" dirty="0" smtClean="0">
                <a:solidFill>
                  <a:schemeClr val="bg1"/>
                </a:solidFill>
              </a:rPr>
              <a:t> Y</a:t>
            </a:r>
            <a:endParaRPr lang="en-US" sz="1400" dirty="0">
              <a:solidFill>
                <a:schemeClr val="bg1"/>
              </a:solidFill>
            </a:endParaRPr>
          </a:p>
        </p:txBody>
      </p:sp>
      <p:sp>
        <p:nvSpPr>
          <p:cNvPr id="13" name="Rounded Rectangle 12"/>
          <p:cNvSpPr/>
          <p:nvPr/>
        </p:nvSpPr>
        <p:spPr>
          <a:xfrm>
            <a:off x="457199" y="3722264"/>
            <a:ext cx="5943600" cy="365760"/>
          </a:xfrm>
          <a:prstGeom prst="roundRect">
            <a:avLst/>
          </a:prstGeom>
          <a:solidFill>
            <a:schemeClr val="tx2">
              <a:lumMod val="60000"/>
              <a:lumOff val="40000"/>
            </a:schemeClr>
          </a:solidFill>
        </p:spPr>
        <p:txBody>
          <a:bodyPr anchor="ctr" anchorCtr="0">
            <a:noAutofit/>
          </a:bodyPr>
          <a:lstStyle/>
          <a:p>
            <a:pPr algn="ctr" eaLnBrk="1" fontAlgn="auto" hangingPunct="1">
              <a:spcBef>
                <a:spcPts val="0"/>
              </a:spcBef>
              <a:spcAft>
                <a:spcPts val="0"/>
              </a:spcAft>
            </a:pPr>
            <a:r>
              <a:rPr lang="en-US" sz="1600" dirty="0" smtClean="0">
                <a:solidFill>
                  <a:schemeClr val="bg1"/>
                </a:solidFill>
              </a:rPr>
              <a:t>Enterprise Service Bus</a:t>
            </a:r>
            <a:endParaRPr lang="en-US" sz="1600" dirty="0">
              <a:solidFill>
                <a:schemeClr val="bg1"/>
              </a:solidFill>
            </a:endParaRPr>
          </a:p>
        </p:txBody>
      </p:sp>
      <p:sp>
        <p:nvSpPr>
          <p:cNvPr id="20" name="TextBox 19"/>
          <p:cNvSpPr txBox="1"/>
          <p:nvPr/>
        </p:nvSpPr>
        <p:spPr>
          <a:xfrm>
            <a:off x="457199" y="2594504"/>
            <a:ext cx="5943599" cy="93345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sp>
        <p:nvSpPr>
          <p:cNvPr id="21" name="TextBox 20"/>
          <p:cNvSpPr txBox="1"/>
          <p:nvPr/>
        </p:nvSpPr>
        <p:spPr>
          <a:xfrm>
            <a:off x="457199" y="1524000"/>
            <a:ext cx="5943599" cy="93345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pic>
        <p:nvPicPr>
          <p:cNvPr id="18" name="Picture 17"/>
          <p:cNvPicPr>
            <a:picLocks noChangeAspect="1"/>
          </p:cNvPicPr>
          <p:nvPr/>
        </p:nvPicPr>
        <p:blipFill>
          <a:blip r:embed="rId6"/>
          <a:stretch>
            <a:fillRect/>
          </a:stretch>
        </p:blipFill>
        <p:spPr>
          <a:xfrm>
            <a:off x="819841" y="2671547"/>
            <a:ext cx="660125" cy="620394"/>
          </a:xfrm>
          <a:prstGeom prst="rect">
            <a:avLst/>
          </a:prstGeom>
        </p:spPr>
      </p:pic>
      <p:pic>
        <p:nvPicPr>
          <p:cNvPr id="23" name="Picture 22"/>
          <p:cNvPicPr>
            <a:picLocks noChangeAspect="1"/>
          </p:cNvPicPr>
          <p:nvPr/>
        </p:nvPicPr>
        <p:blipFill>
          <a:blip r:embed="rId6"/>
          <a:stretch>
            <a:fillRect/>
          </a:stretch>
        </p:blipFill>
        <p:spPr>
          <a:xfrm>
            <a:off x="1785266" y="2671547"/>
            <a:ext cx="660125" cy="620394"/>
          </a:xfrm>
          <a:prstGeom prst="rect">
            <a:avLst/>
          </a:prstGeom>
        </p:spPr>
      </p:pic>
      <p:pic>
        <p:nvPicPr>
          <p:cNvPr id="24" name="Picture 23"/>
          <p:cNvPicPr>
            <a:picLocks noChangeAspect="1"/>
          </p:cNvPicPr>
          <p:nvPr/>
        </p:nvPicPr>
        <p:blipFill>
          <a:blip r:embed="rId6"/>
          <a:stretch>
            <a:fillRect/>
          </a:stretch>
        </p:blipFill>
        <p:spPr>
          <a:xfrm>
            <a:off x="2750691" y="2671547"/>
            <a:ext cx="660125" cy="620394"/>
          </a:xfrm>
          <a:prstGeom prst="rect">
            <a:avLst/>
          </a:prstGeom>
        </p:spPr>
      </p:pic>
      <p:pic>
        <p:nvPicPr>
          <p:cNvPr id="25" name="Picture 24"/>
          <p:cNvPicPr>
            <a:picLocks noChangeAspect="1"/>
          </p:cNvPicPr>
          <p:nvPr/>
        </p:nvPicPr>
        <p:blipFill>
          <a:blip r:embed="rId6"/>
          <a:stretch>
            <a:fillRect/>
          </a:stretch>
        </p:blipFill>
        <p:spPr>
          <a:xfrm>
            <a:off x="3718932" y="2666952"/>
            <a:ext cx="660125" cy="620394"/>
          </a:xfrm>
          <a:prstGeom prst="rect">
            <a:avLst/>
          </a:prstGeom>
        </p:spPr>
      </p:pic>
      <p:pic>
        <p:nvPicPr>
          <p:cNvPr id="26" name="Picture 25"/>
          <p:cNvPicPr>
            <a:picLocks noChangeAspect="1"/>
          </p:cNvPicPr>
          <p:nvPr/>
        </p:nvPicPr>
        <p:blipFill>
          <a:blip r:embed="rId6"/>
          <a:stretch>
            <a:fillRect/>
          </a:stretch>
        </p:blipFill>
        <p:spPr>
          <a:xfrm>
            <a:off x="4684357" y="2746091"/>
            <a:ext cx="660125" cy="620394"/>
          </a:xfrm>
          <a:prstGeom prst="rect">
            <a:avLst/>
          </a:prstGeom>
        </p:spPr>
      </p:pic>
      <p:sp>
        <p:nvSpPr>
          <p:cNvPr id="27" name="TextBox 26"/>
          <p:cNvSpPr txBox="1"/>
          <p:nvPr/>
        </p:nvSpPr>
        <p:spPr>
          <a:xfrm>
            <a:off x="712871" y="3283230"/>
            <a:ext cx="871249" cy="215444"/>
          </a:xfrm>
          <a:prstGeom prst="rect">
            <a:avLst/>
          </a:prstGeom>
          <a:noFill/>
        </p:spPr>
        <p:txBody>
          <a:bodyPr wrap="square" rtlCol="0">
            <a:spAutoFit/>
          </a:bodyPr>
          <a:lstStyle/>
          <a:p>
            <a:pPr algn="ctr"/>
            <a:r>
              <a:rPr lang="en-US" sz="800" dirty="0" smtClean="0">
                <a:solidFill>
                  <a:schemeClr val="bg1"/>
                </a:solidFill>
              </a:rPr>
              <a:t>service 1</a:t>
            </a:r>
            <a:endParaRPr lang="en-US" sz="800" dirty="0">
              <a:solidFill>
                <a:schemeClr val="bg1"/>
              </a:solidFill>
            </a:endParaRPr>
          </a:p>
        </p:txBody>
      </p:sp>
      <p:sp>
        <p:nvSpPr>
          <p:cNvPr id="28" name="TextBox 27"/>
          <p:cNvSpPr txBox="1"/>
          <p:nvPr/>
        </p:nvSpPr>
        <p:spPr>
          <a:xfrm>
            <a:off x="1679703" y="3283230"/>
            <a:ext cx="871249" cy="215444"/>
          </a:xfrm>
          <a:prstGeom prst="rect">
            <a:avLst/>
          </a:prstGeom>
          <a:noFill/>
        </p:spPr>
        <p:txBody>
          <a:bodyPr wrap="square" rtlCol="0">
            <a:spAutoFit/>
          </a:bodyPr>
          <a:lstStyle/>
          <a:p>
            <a:pPr algn="ctr"/>
            <a:r>
              <a:rPr lang="en-US" sz="800" dirty="0" smtClean="0">
                <a:solidFill>
                  <a:schemeClr val="bg1"/>
                </a:solidFill>
              </a:rPr>
              <a:t>service 2</a:t>
            </a:r>
            <a:endParaRPr lang="en-US" sz="800" dirty="0">
              <a:solidFill>
                <a:schemeClr val="bg1"/>
              </a:solidFill>
            </a:endParaRPr>
          </a:p>
        </p:txBody>
      </p:sp>
      <p:sp>
        <p:nvSpPr>
          <p:cNvPr id="29" name="TextBox 28"/>
          <p:cNvSpPr txBox="1"/>
          <p:nvPr/>
        </p:nvSpPr>
        <p:spPr>
          <a:xfrm>
            <a:off x="2645128" y="3283230"/>
            <a:ext cx="871249" cy="215444"/>
          </a:xfrm>
          <a:prstGeom prst="rect">
            <a:avLst/>
          </a:prstGeom>
          <a:noFill/>
        </p:spPr>
        <p:txBody>
          <a:bodyPr wrap="square" rtlCol="0">
            <a:spAutoFit/>
          </a:bodyPr>
          <a:lstStyle/>
          <a:p>
            <a:pPr algn="ctr"/>
            <a:r>
              <a:rPr lang="en-US" sz="800" dirty="0" smtClean="0">
                <a:solidFill>
                  <a:schemeClr val="bg1"/>
                </a:solidFill>
              </a:rPr>
              <a:t>service 3</a:t>
            </a:r>
            <a:endParaRPr lang="en-US" sz="800" dirty="0">
              <a:solidFill>
                <a:schemeClr val="bg1"/>
              </a:solidFill>
            </a:endParaRPr>
          </a:p>
        </p:txBody>
      </p:sp>
      <p:sp>
        <p:nvSpPr>
          <p:cNvPr id="30" name="TextBox 29"/>
          <p:cNvSpPr txBox="1"/>
          <p:nvPr/>
        </p:nvSpPr>
        <p:spPr>
          <a:xfrm>
            <a:off x="3608910" y="3283230"/>
            <a:ext cx="871249" cy="215444"/>
          </a:xfrm>
          <a:prstGeom prst="rect">
            <a:avLst/>
          </a:prstGeom>
          <a:noFill/>
        </p:spPr>
        <p:txBody>
          <a:bodyPr wrap="square" rtlCol="0">
            <a:spAutoFit/>
          </a:bodyPr>
          <a:lstStyle/>
          <a:p>
            <a:pPr algn="ctr"/>
            <a:r>
              <a:rPr lang="en-US" sz="800" dirty="0" smtClean="0">
                <a:solidFill>
                  <a:schemeClr val="bg1"/>
                </a:solidFill>
              </a:rPr>
              <a:t>service 4</a:t>
            </a:r>
            <a:endParaRPr lang="en-US" sz="800" dirty="0">
              <a:solidFill>
                <a:schemeClr val="bg1"/>
              </a:solidFill>
            </a:endParaRPr>
          </a:p>
        </p:txBody>
      </p:sp>
      <p:sp>
        <p:nvSpPr>
          <p:cNvPr id="31" name="TextBox 30"/>
          <p:cNvSpPr txBox="1"/>
          <p:nvPr/>
        </p:nvSpPr>
        <p:spPr>
          <a:xfrm>
            <a:off x="4578794" y="3283230"/>
            <a:ext cx="871249" cy="215444"/>
          </a:xfrm>
          <a:prstGeom prst="rect">
            <a:avLst/>
          </a:prstGeom>
          <a:noFill/>
        </p:spPr>
        <p:txBody>
          <a:bodyPr wrap="square" rtlCol="0">
            <a:spAutoFit/>
          </a:bodyPr>
          <a:lstStyle/>
          <a:p>
            <a:pPr algn="ctr"/>
            <a:r>
              <a:rPr lang="en-US" sz="800" dirty="0" smtClean="0">
                <a:solidFill>
                  <a:schemeClr val="bg1"/>
                </a:solidFill>
              </a:rPr>
              <a:t>service 5</a:t>
            </a:r>
            <a:endParaRPr lang="en-US" sz="800" dirty="0">
              <a:solidFill>
                <a:schemeClr val="bg1"/>
              </a:solidFill>
            </a:endParaRPr>
          </a:p>
        </p:txBody>
      </p:sp>
      <p:pic>
        <p:nvPicPr>
          <p:cNvPr id="22" name="Picture 21"/>
          <p:cNvPicPr>
            <a:picLocks noChangeAspect="1"/>
          </p:cNvPicPr>
          <p:nvPr/>
        </p:nvPicPr>
        <p:blipFill>
          <a:blip r:embed="rId7"/>
          <a:stretch>
            <a:fillRect/>
          </a:stretch>
        </p:blipFill>
        <p:spPr>
          <a:xfrm>
            <a:off x="7096946" y="3131288"/>
            <a:ext cx="690615" cy="594360"/>
          </a:xfrm>
          <a:prstGeom prst="rect">
            <a:avLst/>
          </a:prstGeom>
        </p:spPr>
      </p:pic>
      <p:pic>
        <p:nvPicPr>
          <p:cNvPr id="37" name="Picture 36"/>
          <p:cNvPicPr>
            <a:picLocks noChangeAspect="1"/>
          </p:cNvPicPr>
          <p:nvPr/>
        </p:nvPicPr>
        <p:blipFill>
          <a:blip r:embed="rId7"/>
          <a:stretch>
            <a:fillRect/>
          </a:stretch>
        </p:blipFill>
        <p:spPr>
          <a:xfrm>
            <a:off x="7096946" y="2944761"/>
            <a:ext cx="690615" cy="594360"/>
          </a:xfrm>
          <a:prstGeom prst="rect">
            <a:avLst/>
          </a:prstGeom>
        </p:spPr>
      </p:pic>
      <p:pic>
        <p:nvPicPr>
          <p:cNvPr id="38" name="Picture 37"/>
          <p:cNvPicPr>
            <a:picLocks noChangeAspect="1"/>
          </p:cNvPicPr>
          <p:nvPr/>
        </p:nvPicPr>
        <p:blipFill>
          <a:blip r:embed="rId7"/>
          <a:stretch>
            <a:fillRect/>
          </a:stretch>
        </p:blipFill>
        <p:spPr>
          <a:xfrm>
            <a:off x="7096946" y="2758236"/>
            <a:ext cx="690615" cy="594360"/>
          </a:xfrm>
          <a:prstGeom prst="rect">
            <a:avLst/>
          </a:prstGeom>
        </p:spPr>
      </p:pic>
      <p:pic>
        <p:nvPicPr>
          <p:cNvPr id="39" name="Picture 38"/>
          <p:cNvPicPr>
            <a:picLocks noChangeAspect="1"/>
          </p:cNvPicPr>
          <p:nvPr/>
        </p:nvPicPr>
        <p:blipFill>
          <a:blip r:embed="rId7"/>
          <a:stretch>
            <a:fillRect/>
          </a:stretch>
        </p:blipFill>
        <p:spPr>
          <a:xfrm>
            <a:off x="7096946" y="2571711"/>
            <a:ext cx="690615" cy="594360"/>
          </a:xfrm>
          <a:prstGeom prst="rect">
            <a:avLst/>
          </a:prstGeom>
        </p:spPr>
      </p:pic>
      <p:pic>
        <p:nvPicPr>
          <p:cNvPr id="40" name="Picture 39"/>
          <p:cNvPicPr>
            <a:picLocks noChangeAspect="1"/>
          </p:cNvPicPr>
          <p:nvPr/>
        </p:nvPicPr>
        <p:blipFill>
          <a:blip r:embed="rId7"/>
          <a:stretch>
            <a:fillRect/>
          </a:stretch>
        </p:blipFill>
        <p:spPr>
          <a:xfrm>
            <a:off x="7096946" y="2385186"/>
            <a:ext cx="690615" cy="594360"/>
          </a:xfrm>
          <a:prstGeom prst="rect">
            <a:avLst/>
          </a:prstGeom>
        </p:spPr>
      </p:pic>
      <p:pic>
        <p:nvPicPr>
          <p:cNvPr id="41" name="Picture 40"/>
          <p:cNvPicPr>
            <a:picLocks noChangeAspect="1"/>
          </p:cNvPicPr>
          <p:nvPr/>
        </p:nvPicPr>
        <p:blipFill>
          <a:blip r:embed="rId7"/>
          <a:stretch>
            <a:fillRect/>
          </a:stretch>
        </p:blipFill>
        <p:spPr>
          <a:xfrm>
            <a:off x="7096946" y="2198661"/>
            <a:ext cx="690615" cy="594360"/>
          </a:xfrm>
          <a:prstGeom prst="rect">
            <a:avLst/>
          </a:prstGeom>
        </p:spPr>
      </p:pic>
      <p:pic>
        <p:nvPicPr>
          <p:cNvPr id="42" name="Picture 41"/>
          <p:cNvPicPr>
            <a:picLocks noChangeAspect="1"/>
          </p:cNvPicPr>
          <p:nvPr/>
        </p:nvPicPr>
        <p:blipFill>
          <a:blip r:embed="rId7"/>
          <a:stretch>
            <a:fillRect/>
          </a:stretch>
        </p:blipFill>
        <p:spPr>
          <a:xfrm>
            <a:off x="7096946" y="2012136"/>
            <a:ext cx="690615" cy="594360"/>
          </a:xfrm>
          <a:prstGeom prst="rect">
            <a:avLst/>
          </a:prstGeom>
        </p:spPr>
      </p:pic>
      <p:pic>
        <p:nvPicPr>
          <p:cNvPr id="43" name="Picture 42"/>
          <p:cNvPicPr>
            <a:picLocks noChangeAspect="1"/>
          </p:cNvPicPr>
          <p:nvPr/>
        </p:nvPicPr>
        <p:blipFill>
          <a:blip r:embed="rId7"/>
          <a:stretch>
            <a:fillRect/>
          </a:stretch>
        </p:blipFill>
        <p:spPr>
          <a:xfrm>
            <a:off x="7096946" y="1825611"/>
            <a:ext cx="690615" cy="594360"/>
          </a:xfrm>
          <a:prstGeom prst="rect">
            <a:avLst/>
          </a:prstGeom>
        </p:spPr>
      </p:pic>
      <p:sp>
        <p:nvSpPr>
          <p:cNvPr id="44" name="TextBox 43"/>
          <p:cNvSpPr txBox="1"/>
          <p:nvPr/>
        </p:nvSpPr>
        <p:spPr>
          <a:xfrm>
            <a:off x="7162474" y="3685388"/>
            <a:ext cx="559557" cy="276999"/>
          </a:xfrm>
          <a:prstGeom prst="rect">
            <a:avLst/>
          </a:prstGeom>
          <a:noFill/>
        </p:spPr>
        <p:txBody>
          <a:bodyPr wrap="square" rtlCol="0">
            <a:spAutoFit/>
          </a:bodyPr>
          <a:lstStyle/>
          <a:p>
            <a:r>
              <a:rPr lang="en-US" sz="1200" dirty="0" smtClean="0">
                <a:solidFill>
                  <a:schemeClr val="bg1"/>
                </a:solidFill>
              </a:rPr>
              <a:t>SAN</a:t>
            </a:r>
            <a:endParaRPr lang="en-US" sz="1200" dirty="0">
              <a:solidFill>
                <a:schemeClr val="bg1"/>
              </a:solidFill>
            </a:endParaRPr>
          </a:p>
        </p:txBody>
      </p:sp>
      <p:pic>
        <p:nvPicPr>
          <p:cNvPr id="76" name="Picture 75"/>
          <p:cNvPicPr>
            <a:picLocks noChangeAspect="1"/>
          </p:cNvPicPr>
          <p:nvPr/>
        </p:nvPicPr>
        <p:blipFill>
          <a:blip r:embed="rId5"/>
          <a:stretch>
            <a:fillRect/>
          </a:stretch>
        </p:blipFill>
        <p:spPr>
          <a:xfrm>
            <a:off x="5715042" y="5585165"/>
            <a:ext cx="476933" cy="525007"/>
          </a:xfrm>
          <a:prstGeom prst="rect">
            <a:avLst/>
          </a:prstGeom>
        </p:spPr>
      </p:pic>
      <p:pic>
        <p:nvPicPr>
          <p:cNvPr id="77" name="Picture 76"/>
          <p:cNvPicPr>
            <a:picLocks noChangeAspect="1"/>
          </p:cNvPicPr>
          <p:nvPr/>
        </p:nvPicPr>
        <p:blipFill>
          <a:blip r:embed="rId5"/>
          <a:stretch>
            <a:fillRect/>
          </a:stretch>
        </p:blipFill>
        <p:spPr>
          <a:xfrm>
            <a:off x="5638800" y="5671351"/>
            <a:ext cx="476933" cy="525007"/>
          </a:xfrm>
          <a:prstGeom prst="rect">
            <a:avLst/>
          </a:prstGeom>
        </p:spPr>
      </p:pic>
      <p:grpSp>
        <p:nvGrpSpPr>
          <p:cNvPr id="2" name="Group 1"/>
          <p:cNvGrpSpPr/>
          <p:nvPr/>
        </p:nvGrpSpPr>
        <p:grpSpPr>
          <a:xfrm>
            <a:off x="4648200" y="4343400"/>
            <a:ext cx="1905000" cy="1143000"/>
            <a:chOff x="4943706" y="4286201"/>
            <a:chExt cx="1905000" cy="1143000"/>
          </a:xfrm>
        </p:grpSpPr>
        <p:sp>
          <p:nvSpPr>
            <p:cNvPr id="78" name="Rectangle 77"/>
            <p:cNvSpPr/>
            <p:nvPr/>
          </p:nvSpPr>
          <p:spPr>
            <a:xfrm>
              <a:off x="4943706" y="4286201"/>
              <a:ext cx="1905000" cy="1143000"/>
            </a:xfrm>
            <a:prstGeom prst="rect">
              <a:avLst/>
            </a:prstGeom>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5024409" y="4893488"/>
              <a:ext cx="1725340" cy="217904"/>
            </a:xfrm>
            <a:prstGeom prst="roundRect">
              <a:avLst/>
            </a:prstGeom>
            <a:solidFill>
              <a:schemeClr val="bg1"/>
            </a:solidFill>
          </p:spPr>
          <p:txBody>
            <a:bodyPr anchor="ctr" anchorCtr="0">
              <a:noAutofit/>
            </a:bodyPr>
            <a:lstStyle/>
            <a:p>
              <a:pPr algn="ctr" eaLnBrk="1" fontAlgn="auto" hangingPunct="1">
                <a:spcBef>
                  <a:spcPts val="0"/>
                </a:spcBef>
                <a:spcAft>
                  <a:spcPts val="0"/>
                </a:spcAft>
              </a:pPr>
              <a:r>
                <a:rPr lang="en-US" sz="1050" dirty="0" smtClean="0">
                  <a:solidFill>
                    <a:schemeClr val="tx2">
                      <a:lumMod val="60000"/>
                      <a:lumOff val="40000"/>
                    </a:schemeClr>
                  </a:solidFill>
                </a:rPr>
                <a:t>Event Bus</a:t>
              </a:r>
              <a:endParaRPr lang="en-US" sz="1050" dirty="0">
                <a:solidFill>
                  <a:schemeClr val="tx2">
                    <a:lumMod val="60000"/>
                    <a:lumOff val="40000"/>
                  </a:schemeClr>
                </a:solidFill>
              </a:endParaRPr>
            </a:p>
          </p:txBody>
        </p:sp>
        <p:pic>
          <p:nvPicPr>
            <p:cNvPr id="80" name="Picture 79"/>
            <p:cNvPicPr>
              <a:picLocks noChangeAspect="1"/>
            </p:cNvPicPr>
            <p:nvPr/>
          </p:nvPicPr>
          <p:blipFill>
            <a:blip r:embed="rId5"/>
            <a:stretch>
              <a:fillRect/>
            </a:stretch>
          </p:blipFill>
          <p:spPr>
            <a:xfrm>
              <a:off x="5061317" y="4355321"/>
              <a:ext cx="418746" cy="460956"/>
            </a:xfrm>
            <a:prstGeom prst="rect">
              <a:avLst/>
            </a:prstGeom>
          </p:spPr>
        </p:pic>
        <p:sp>
          <p:nvSpPr>
            <p:cNvPr id="81" name="TextBox 80"/>
            <p:cNvSpPr txBox="1"/>
            <p:nvPr/>
          </p:nvSpPr>
          <p:spPr>
            <a:xfrm>
              <a:off x="5061317" y="4540022"/>
              <a:ext cx="417164" cy="200055"/>
            </a:xfrm>
            <a:prstGeom prst="rect">
              <a:avLst/>
            </a:prstGeom>
            <a:noFill/>
          </p:spPr>
          <p:txBody>
            <a:bodyPr wrap="square" rtlCol="0">
              <a:spAutoFit/>
            </a:bodyPr>
            <a:lstStyle/>
            <a:p>
              <a:r>
                <a:rPr lang="en-US" sz="700" dirty="0" smtClean="0"/>
                <a:t>Read</a:t>
              </a:r>
              <a:endParaRPr lang="en-US" sz="700" dirty="0"/>
            </a:p>
          </p:txBody>
        </p:sp>
        <p:cxnSp>
          <p:nvCxnSpPr>
            <p:cNvPr id="82" name="Straight Arrow Connector 13"/>
            <p:cNvCxnSpPr>
              <a:endCxn id="81" idx="3"/>
            </p:cNvCxnSpPr>
            <p:nvPr/>
          </p:nvCxnSpPr>
          <p:spPr>
            <a:xfrm rot="16200000" flipV="1">
              <a:off x="5373921" y="4744610"/>
              <a:ext cx="401556" cy="19243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5"/>
            <a:stretch>
              <a:fillRect/>
            </a:stretch>
          </p:blipFill>
          <p:spPr>
            <a:xfrm>
              <a:off x="6308462" y="4362401"/>
              <a:ext cx="412314" cy="453875"/>
            </a:xfrm>
            <a:prstGeom prst="rect">
              <a:avLst/>
            </a:prstGeom>
          </p:spPr>
        </p:pic>
        <p:sp>
          <p:nvSpPr>
            <p:cNvPr id="84" name="TextBox 83"/>
            <p:cNvSpPr txBox="1"/>
            <p:nvPr/>
          </p:nvSpPr>
          <p:spPr>
            <a:xfrm>
              <a:off x="6306880" y="4508500"/>
              <a:ext cx="413896" cy="307777"/>
            </a:xfrm>
            <a:prstGeom prst="rect">
              <a:avLst/>
            </a:prstGeom>
            <a:noFill/>
          </p:spPr>
          <p:txBody>
            <a:bodyPr wrap="none" rtlCol="0">
              <a:spAutoFit/>
            </a:bodyPr>
            <a:lstStyle/>
            <a:p>
              <a:r>
                <a:rPr lang="en-US" sz="700" dirty="0" smtClean="0"/>
                <a:t>Event</a:t>
              </a:r>
            </a:p>
            <a:p>
              <a:r>
                <a:rPr lang="en-US" sz="700" dirty="0" smtClean="0"/>
                <a:t>Store</a:t>
              </a:r>
              <a:endParaRPr lang="en-US" sz="700" dirty="0"/>
            </a:p>
          </p:txBody>
        </p:sp>
        <p:cxnSp>
          <p:nvCxnSpPr>
            <p:cNvPr id="85" name="Straight Arrow Connector 13"/>
            <p:cNvCxnSpPr>
              <a:endCxn id="84" idx="1"/>
            </p:cNvCxnSpPr>
            <p:nvPr/>
          </p:nvCxnSpPr>
          <p:spPr>
            <a:xfrm rot="5400000" flipH="1" flipV="1">
              <a:off x="6029307" y="4721164"/>
              <a:ext cx="336347" cy="218799"/>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13"/>
            <p:cNvCxnSpPr/>
            <p:nvPr/>
          </p:nvCxnSpPr>
          <p:spPr>
            <a:xfrm flipV="1">
              <a:off x="5472131" y="5111393"/>
              <a:ext cx="6351" cy="2268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13"/>
            <p:cNvCxnSpPr/>
            <p:nvPr/>
          </p:nvCxnSpPr>
          <p:spPr>
            <a:xfrm>
              <a:off x="6356717" y="5099974"/>
              <a:ext cx="0" cy="2497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4292221" y="1491536"/>
            <a:ext cx="559557" cy="276999"/>
          </a:xfrm>
          <a:prstGeom prst="rect">
            <a:avLst/>
          </a:prstGeom>
          <a:noFill/>
        </p:spPr>
        <p:txBody>
          <a:bodyPr wrap="square" rtlCol="0">
            <a:spAutoFit/>
          </a:bodyPr>
          <a:lstStyle/>
          <a:p>
            <a:r>
              <a:rPr lang="en-US" sz="1200" dirty="0" smtClean="0">
                <a:solidFill>
                  <a:schemeClr val="bg1"/>
                </a:solidFill>
              </a:rPr>
              <a:t>DMZ</a:t>
            </a:r>
            <a:endParaRPr lang="en-US" sz="1200" dirty="0">
              <a:solidFill>
                <a:schemeClr val="bg1"/>
              </a:solidFill>
            </a:endParaRPr>
          </a:p>
        </p:txBody>
      </p:sp>
      <p:grpSp>
        <p:nvGrpSpPr>
          <p:cNvPr id="61" name="Group 60"/>
          <p:cNvGrpSpPr/>
          <p:nvPr/>
        </p:nvGrpSpPr>
        <p:grpSpPr>
          <a:xfrm>
            <a:off x="723237" y="1619383"/>
            <a:ext cx="485992" cy="819017"/>
            <a:chOff x="804600" y="1771783"/>
            <a:chExt cx="485992" cy="819017"/>
          </a:xfrm>
        </p:grpSpPr>
        <p:pic>
          <p:nvPicPr>
            <p:cNvPr id="62" name="Picture 61"/>
            <p:cNvPicPr>
              <a:picLocks noChangeAspect="1"/>
            </p:cNvPicPr>
            <p:nvPr/>
          </p:nvPicPr>
          <p:blipFill>
            <a:blip r:embed="rId8"/>
            <a:stretch>
              <a:fillRect/>
            </a:stretch>
          </p:blipFill>
          <p:spPr>
            <a:xfrm>
              <a:off x="804600" y="2172543"/>
              <a:ext cx="485992" cy="418257"/>
            </a:xfrm>
            <a:prstGeom prst="rect">
              <a:avLst/>
            </a:prstGeom>
          </p:spPr>
        </p:pic>
        <p:pic>
          <p:nvPicPr>
            <p:cNvPr id="63" name="Picture 62"/>
            <p:cNvPicPr>
              <a:picLocks noChangeAspect="1"/>
            </p:cNvPicPr>
            <p:nvPr/>
          </p:nvPicPr>
          <p:blipFill>
            <a:blip r:embed="rId8"/>
            <a:stretch>
              <a:fillRect/>
            </a:stretch>
          </p:blipFill>
          <p:spPr>
            <a:xfrm>
              <a:off x="804600" y="2038957"/>
              <a:ext cx="485992" cy="418257"/>
            </a:xfrm>
            <a:prstGeom prst="rect">
              <a:avLst/>
            </a:prstGeom>
          </p:spPr>
        </p:pic>
        <p:pic>
          <p:nvPicPr>
            <p:cNvPr id="64" name="Picture 63"/>
            <p:cNvPicPr>
              <a:picLocks noChangeAspect="1"/>
            </p:cNvPicPr>
            <p:nvPr/>
          </p:nvPicPr>
          <p:blipFill>
            <a:blip r:embed="rId8"/>
            <a:stretch>
              <a:fillRect/>
            </a:stretch>
          </p:blipFill>
          <p:spPr>
            <a:xfrm>
              <a:off x="804600" y="1905370"/>
              <a:ext cx="485992" cy="418257"/>
            </a:xfrm>
            <a:prstGeom prst="rect">
              <a:avLst/>
            </a:prstGeom>
          </p:spPr>
        </p:pic>
        <p:pic>
          <p:nvPicPr>
            <p:cNvPr id="65" name="Picture 64"/>
            <p:cNvPicPr>
              <a:picLocks noChangeAspect="1"/>
            </p:cNvPicPr>
            <p:nvPr/>
          </p:nvPicPr>
          <p:blipFill>
            <a:blip r:embed="rId8"/>
            <a:stretch>
              <a:fillRect/>
            </a:stretch>
          </p:blipFill>
          <p:spPr>
            <a:xfrm>
              <a:off x="804600" y="1771783"/>
              <a:ext cx="485992" cy="418257"/>
            </a:xfrm>
            <a:prstGeom prst="rect">
              <a:avLst/>
            </a:prstGeom>
          </p:spPr>
        </p:pic>
      </p:grpSp>
      <p:grpSp>
        <p:nvGrpSpPr>
          <p:cNvPr id="66" name="Group 65"/>
          <p:cNvGrpSpPr/>
          <p:nvPr/>
        </p:nvGrpSpPr>
        <p:grpSpPr>
          <a:xfrm>
            <a:off x="1507263" y="1619383"/>
            <a:ext cx="485992" cy="819017"/>
            <a:chOff x="804600" y="1771783"/>
            <a:chExt cx="485992" cy="819017"/>
          </a:xfrm>
        </p:grpSpPr>
        <p:pic>
          <p:nvPicPr>
            <p:cNvPr id="67" name="Picture 66"/>
            <p:cNvPicPr>
              <a:picLocks noChangeAspect="1"/>
            </p:cNvPicPr>
            <p:nvPr/>
          </p:nvPicPr>
          <p:blipFill>
            <a:blip r:embed="rId8"/>
            <a:stretch>
              <a:fillRect/>
            </a:stretch>
          </p:blipFill>
          <p:spPr>
            <a:xfrm>
              <a:off x="804600" y="2172543"/>
              <a:ext cx="485992" cy="418257"/>
            </a:xfrm>
            <a:prstGeom prst="rect">
              <a:avLst/>
            </a:prstGeom>
          </p:spPr>
        </p:pic>
        <p:pic>
          <p:nvPicPr>
            <p:cNvPr id="68" name="Picture 67"/>
            <p:cNvPicPr>
              <a:picLocks noChangeAspect="1"/>
            </p:cNvPicPr>
            <p:nvPr/>
          </p:nvPicPr>
          <p:blipFill>
            <a:blip r:embed="rId8"/>
            <a:stretch>
              <a:fillRect/>
            </a:stretch>
          </p:blipFill>
          <p:spPr>
            <a:xfrm>
              <a:off x="804600" y="2038957"/>
              <a:ext cx="485992" cy="418257"/>
            </a:xfrm>
            <a:prstGeom prst="rect">
              <a:avLst/>
            </a:prstGeom>
          </p:spPr>
        </p:pic>
        <p:pic>
          <p:nvPicPr>
            <p:cNvPr id="69" name="Picture 68"/>
            <p:cNvPicPr>
              <a:picLocks noChangeAspect="1"/>
            </p:cNvPicPr>
            <p:nvPr/>
          </p:nvPicPr>
          <p:blipFill>
            <a:blip r:embed="rId8"/>
            <a:stretch>
              <a:fillRect/>
            </a:stretch>
          </p:blipFill>
          <p:spPr>
            <a:xfrm>
              <a:off x="804600" y="1905370"/>
              <a:ext cx="485992" cy="418257"/>
            </a:xfrm>
            <a:prstGeom prst="rect">
              <a:avLst/>
            </a:prstGeom>
          </p:spPr>
        </p:pic>
        <p:pic>
          <p:nvPicPr>
            <p:cNvPr id="70" name="Picture 69"/>
            <p:cNvPicPr>
              <a:picLocks noChangeAspect="1"/>
            </p:cNvPicPr>
            <p:nvPr/>
          </p:nvPicPr>
          <p:blipFill>
            <a:blip r:embed="rId8"/>
            <a:stretch>
              <a:fillRect/>
            </a:stretch>
          </p:blipFill>
          <p:spPr>
            <a:xfrm>
              <a:off x="804600" y="1771783"/>
              <a:ext cx="485992" cy="418257"/>
            </a:xfrm>
            <a:prstGeom prst="rect">
              <a:avLst/>
            </a:prstGeom>
          </p:spPr>
        </p:pic>
      </p:grpSp>
      <p:grpSp>
        <p:nvGrpSpPr>
          <p:cNvPr id="71" name="Group 70"/>
          <p:cNvGrpSpPr/>
          <p:nvPr/>
        </p:nvGrpSpPr>
        <p:grpSpPr>
          <a:xfrm>
            <a:off x="2291289" y="1619383"/>
            <a:ext cx="485992" cy="819017"/>
            <a:chOff x="804600" y="1771783"/>
            <a:chExt cx="485992" cy="819017"/>
          </a:xfrm>
        </p:grpSpPr>
        <p:pic>
          <p:nvPicPr>
            <p:cNvPr id="72" name="Picture 71"/>
            <p:cNvPicPr>
              <a:picLocks noChangeAspect="1"/>
            </p:cNvPicPr>
            <p:nvPr/>
          </p:nvPicPr>
          <p:blipFill>
            <a:blip r:embed="rId8"/>
            <a:stretch>
              <a:fillRect/>
            </a:stretch>
          </p:blipFill>
          <p:spPr>
            <a:xfrm>
              <a:off x="804600" y="2172543"/>
              <a:ext cx="485992" cy="418257"/>
            </a:xfrm>
            <a:prstGeom prst="rect">
              <a:avLst/>
            </a:prstGeom>
          </p:spPr>
        </p:pic>
        <p:pic>
          <p:nvPicPr>
            <p:cNvPr id="73" name="Picture 72"/>
            <p:cNvPicPr>
              <a:picLocks noChangeAspect="1"/>
            </p:cNvPicPr>
            <p:nvPr/>
          </p:nvPicPr>
          <p:blipFill>
            <a:blip r:embed="rId8"/>
            <a:stretch>
              <a:fillRect/>
            </a:stretch>
          </p:blipFill>
          <p:spPr>
            <a:xfrm>
              <a:off x="804600" y="2038957"/>
              <a:ext cx="485992" cy="418257"/>
            </a:xfrm>
            <a:prstGeom prst="rect">
              <a:avLst/>
            </a:prstGeom>
          </p:spPr>
        </p:pic>
        <p:pic>
          <p:nvPicPr>
            <p:cNvPr id="74" name="Picture 73"/>
            <p:cNvPicPr>
              <a:picLocks noChangeAspect="1"/>
            </p:cNvPicPr>
            <p:nvPr/>
          </p:nvPicPr>
          <p:blipFill>
            <a:blip r:embed="rId8"/>
            <a:stretch>
              <a:fillRect/>
            </a:stretch>
          </p:blipFill>
          <p:spPr>
            <a:xfrm>
              <a:off x="804600" y="1905370"/>
              <a:ext cx="485992" cy="418257"/>
            </a:xfrm>
            <a:prstGeom prst="rect">
              <a:avLst/>
            </a:prstGeom>
          </p:spPr>
        </p:pic>
        <p:pic>
          <p:nvPicPr>
            <p:cNvPr id="75" name="Picture 74"/>
            <p:cNvPicPr>
              <a:picLocks noChangeAspect="1"/>
            </p:cNvPicPr>
            <p:nvPr/>
          </p:nvPicPr>
          <p:blipFill>
            <a:blip r:embed="rId8"/>
            <a:stretch>
              <a:fillRect/>
            </a:stretch>
          </p:blipFill>
          <p:spPr>
            <a:xfrm>
              <a:off x="804600" y="1771783"/>
              <a:ext cx="485992" cy="418257"/>
            </a:xfrm>
            <a:prstGeom prst="rect">
              <a:avLst/>
            </a:prstGeom>
          </p:spPr>
        </p:pic>
      </p:grpSp>
      <p:grpSp>
        <p:nvGrpSpPr>
          <p:cNvPr id="88" name="Group 87"/>
          <p:cNvGrpSpPr/>
          <p:nvPr/>
        </p:nvGrpSpPr>
        <p:grpSpPr>
          <a:xfrm>
            <a:off x="3075315" y="1619383"/>
            <a:ext cx="485992" cy="819017"/>
            <a:chOff x="804600" y="1771783"/>
            <a:chExt cx="485992" cy="819017"/>
          </a:xfrm>
        </p:grpSpPr>
        <p:pic>
          <p:nvPicPr>
            <p:cNvPr id="89" name="Picture 88"/>
            <p:cNvPicPr>
              <a:picLocks noChangeAspect="1"/>
            </p:cNvPicPr>
            <p:nvPr/>
          </p:nvPicPr>
          <p:blipFill>
            <a:blip r:embed="rId8"/>
            <a:stretch>
              <a:fillRect/>
            </a:stretch>
          </p:blipFill>
          <p:spPr>
            <a:xfrm>
              <a:off x="804600" y="2172543"/>
              <a:ext cx="485992" cy="418257"/>
            </a:xfrm>
            <a:prstGeom prst="rect">
              <a:avLst/>
            </a:prstGeom>
          </p:spPr>
        </p:pic>
        <p:pic>
          <p:nvPicPr>
            <p:cNvPr id="90" name="Picture 89"/>
            <p:cNvPicPr>
              <a:picLocks noChangeAspect="1"/>
            </p:cNvPicPr>
            <p:nvPr/>
          </p:nvPicPr>
          <p:blipFill>
            <a:blip r:embed="rId8"/>
            <a:stretch>
              <a:fillRect/>
            </a:stretch>
          </p:blipFill>
          <p:spPr>
            <a:xfrm>
              <a:off x="804600" y="2038957"/>
              <a:ext cx="485992" cy="418257"/>
            </a:xfrm>
            <a:prstGeom prst="rect">
              <a:avLst/>
            </a:prstGeom>
          </p:spPr>
        </p:pic>
        <p:pic>
          <p:nvPicPr>
            <p:cNvPr id="91" name="Picture 90"/>
            <p:cNvPicPr>
              <a:picLocks noChangeAspect="1"/>
            </p:cNvPicPr>
            <p:nvPr/>
          </p:nvPicPr>
          <p:blipFill>
            <a:blip r:embed="rId8"/>
            <a:stretch>
              <a:fillRect/>
            </a:stretch>
          </p:blipFill>
          <p:spPr>
            <a:xfrm>
              <a:off x="804600" y="1905370"/>
              <a:ext cx="485992" cy="418257"/>
            </a:xfrm>
            <a:prstGeom prst="rect">
              <a:avLst/>
            </a:prstGeom>
          </p:spPr>
        </p:pic>
        <p:pic>
          <p:nvPicPr>
            <p:cNvPr id="92" name="Picture 91"/>
            <p:cNvPicPr>
              <a:picLocks noChangeAspect="1"/>
            </p:cNvPicPr>
            <p:nvPr/>
          </p:nvPicPr>
          <p:blipFill>
            <a:blip r:embed="rId8"/>
            <a:stretch>
              <a:fillRect/>
            </a:stretch>
          </p:blipFill>
          <p:spPr>
            <a:xfrm>
              <a:off x="804600" y="1771783"/>
              <a:ext cx="485992" cy="418257"/>
            </a:xfrm>
            <a:prstGeom prst="rect">
              <a:avLst/>
            </a:prstGeom>
          </p:spPr>
        </p:pic>
      </p:grpSp>
      <p:grpSp>
        <p:nvGrpSpPr>
          <p:cNvPr id="93" name="Group 92"/>
          <p:cNvGrpSpPr/>
          <p:nvPr/>
        </p:nvGrpSpPr>
        <p:grpSpPr>
          <a:xfrm>
            <a:off x="3859341" y="1619383"/>
            <a:ext cx="485992" cy="819017"/>
            <a:chOff x="804600" y="1771783"/>
            <a:chExt cx="485992" cy="819017"/>
          </a:xfrm>
        </p:grpSpPr>
        <p:pic>
          <p:nvPicPr>
            <p:cNvPr id="94" name="Picture 93"/>
            <p:cNvPicPr>
              <a:picLocks noChangeAspect="1"/>
            </p:cNvPicPr>
            <p:nvPr/>
          </p:nvPicPr>
          <p:blipFill>
            <a:blip r:embed="rId8"/>
            <a:stretch>
              <a:fillRect/>
            </a:stretch>
          </p:blipFill>
          <p:spPr>
            <a:xfrm>
              <a:off x="804600" y="2172543"/>
              <a:ext cx="485992" cy="418257"/>
            </a:xfrm>
            <a:prstGeom prst="rect">
              <a:avLst/>
            </a:prstGeom>
          </p:spPr>
        </p:pic>
        <p:pic>
          <p:nvPicPr>
            <p:cNvPr id="95" name="Picture 94"/>
            <p:cNvPicPr>
              <a:picLocks noChangeAspect="1"/>
            </p:cNvPicPr>
            <p:nvPr/>
          </p:nvPicPr>
          <p:blipFill>
            <a:blip r:embed="rId8"/>
            <a:stretch>
              <a:fillRect/>
            </a:stretch>
          </p:blipFill>
          <p:spPr>
            <a:xfrm>
              <a:off x="804600" y="2038957"/>
              <a:ext cx="485992" cy="418257"/>
            </a:xfrm>
            <a:prstGeom prst="rect">
              <a:avLst/>
            </a:prstGeom>
          </p:spPr>
        </p:pic>
        <p:pic>
          <p:nvPicPr>
            <p:cNvPr id="96" name="Picture 95"/>
            <p:cNvPicPr>
              <a:picLocks noChangeAspect="1"/>
            </p:cNvPicPr>
            <p:nvPr/>
          </p:nvPicPr>
          <p:blipFill>
            <a:blip r:embed="rId8"/>
            <a:stretch>
              <a:fillRect/>
            </a:stretch>
          </p:blipFill>
          <p:spPr>
            <a:xfrm>
              <a:off x="804600" y="1905370"/>
              <a:ext cx="485992" cy="418257"/>
            </a:xfrm>
            <a:prstGeom prst="rect">
              <a:avLst/>
            </a:prstGeom>
          </p:spPr>
        </p:pic>
        <p:pic>
          <p:nvPicPr>
            <p:cNvPr id="97" name="Picture 96"/>
            <p:cNvPicPr>
              <a:picLocks noChangeAspect="1"/>
            </p:cNvPicPr>
            <p:nvPr/>
          </p:nvPicPr>
          <p:blipFill>
            <a:blip r:embed="rId8"/>
            <a:stretch>
              <a:fillRect/>
            </a:stretch>
          </p:blipFill>
          <p:spPr>
            <a:xfrm>
              <a:off x="804600" y="1771783"/>
              <a:ext cx="485992" cy="418257"/>
            </a:xfrm>
            <a:prstGeom prst="rect">
              <a:avLst/>
            </a:prstGeom>
          </p:spPr>
        </p:pic>
      </p:grpSp>
      <p:grpSp>
        <p:nvGrpSpPr>
          <p:cNvPr id="98" name="Group 97"/>
          <p:cNvGrpSpPr/>
          <p:nvPr/>
        </p:nvGrpSpPr>
        <p:grpSpPr>
          <a:xfrm>
            <a:off x="4643367" y="1619383"/>
            <a:ext cx="485992" cy="819017"/>
            <a:chOff x="804600" y="1771783"/>
            <a:chExt cx="485992" cy="819017"/>
          </a:xfrm>
        </p:grpSpPr>
        <p:pic>
          <p:nvPicPr>
            <p:cNvPr id="99" name="Picture 98"/>
            <p:cNvPicPr>
              <a:picLocks noChangeAspect="1"/>
            </p:cNvPicPr>
            <p:nvPr/>
          </p:nvPicPr>
          <p:blipFill>
            <a:blip r:embed="rId8"/>
            <a:stretch>
              <a:fillRect/>
            </a:stretch>
          </p:blipFill>
          <p:spPr>
            <a:xfrm>
              <a:off x="804600" y="2172543"/>
              <a:ext cx="485992" cy="418257"/>
            </a:xfrm>
            <a:prstGeom prst="rect">
              <a:avLst/>
            </a:prstGeom>
          </p:spPr>
        </p:pic>
        <p:pic>
          <p:nvPicPr>
            <p:cNvPr id="100" name="Picture 99"/>
            <p:cNvPicPr>
              <a:picLocks noChangeAspect="1"/>
            </p:cNvPicPr>
            <p:nvPr/>
          </p:nvPicPr>
          <p:blipFill>
            <a:blip r:embed="rId8"/>
            <a:stretch>
              <a:fillRect/>
            </a:stretch>
          </p:blipFill>
          <p:spPr>
            <a:xfrm>
              <a:off x="804600" y="2038957"/>
              <a:ext cx="485992" cy="418257"/>
            </a:xfrm>
            <a:prstGeom prst="rect">
              <a:avLst/>
            </a:prstGeom>
          </p:spPr>
        </p:pic>
        <p:pic>
          <p:nvPicPr>
            <p:cNvPr id="101" name="Picture 100"/>
            <p:cNvPicPr>
              <a:picLocks noChangeAspect="1"/>
            </p:cNvPicPr>
            <p:nvPr/>
          </p:nvPicPr>
          <p:blipFill>
            <a:blip r:embed="rId8"/>
            <a:stretch>
              <a:fillRect/>
            </a:stretch>
          </p:blipFill>
          <p:spPr>
            <a:xfrm>
              <a:off x="804600" y="1905370"/>
              <a:ext cx="485992" cy="418257"/>
            </a:xfrm>
            <a:prstGeom prst="rect">
              <a:avLst/>
            </a:prstGeom>
          </p:spPr>
        </p:pic>
        <p:pic>
          <p:nvPicPr>
            <p:cNvPr id="102" name="Picture 101"/>
            <p:cNvPicPr>
              <a:picLocks noChangeAspect="1"/>
            </p:cNvPicPr>
            <p:nvPr/>
          </p:nvPicPr>
          <p:blipFill>
            <a:blip r:embed="rId8"/>
            <a:stretch>
              <a:fillRect/>
            </a:stretch>
          </p:blipFill>
          <p:spPr>
            <a:xfrm>
              <a:off x="804600" y="1771783"/>
              <a:ext cx="485992" cy="418257"/>
            </a:xfrm>
            <a:prstGeom prst="rect">
              <a:avLst/>
            </a:prstGeom>
          </p:spPr>
        </p:pic>
      </p:grpSp>
      <p:grpSp>
        <p:nvGrpSpPr>
          <p:cNvPr id="103" name="Group 102"/>
          <p:cNvGrpSpPr/>
          <p:nvPr/>
        </p:nvGrpSpPr>
        <p:grpSpPr>
          <a:xfrm>
            <a:off x="5427391" y="1619383"/>
            <a:ext cx="485992" cy="819017"/>
            <a:chOff x="804600" y="1771783"/>
            <a:chExt cx="485992" cy="819017"/>
          </a:xfrm>
        </p:grpSpPr>
        <p:pic>
          <p:nvPicPr>
            <p:cNvPr id="104" name="Picture 103"/>
            <p:cNvPicPr>
              <a:picLocks noChangeAspect="1"/>
            </p:cNvPicPr>
            <p:nvPr/>
          </p:nvPicPr>
          <p:blipFill>
            <a:blip r:embed="rId8"/>
            <a:stretch>
              <a:fillRect/>
            </a:stretch>
          </p:blipFill>
          <p:spPr>
            <a:xfrm>
              <a:off x="804600" y="2172543"/>
              <a:ext cx="485992" cy="418257"/>
            </a:xfrm>
            <a:prstGeom prst="rect">
              <a:avLst/>
            </a:prstGeom>
          </p:spPr>
        </p:pic>
        <p:pic>
          <p:nvPicPr>
            <p:cNvPr id="105" name="Picture 104"/>
            <p:cNvPicPr>
              <a:picLocks noChangeAspect="1"/>
            </p:cNvPicPr>
            <p:nvPr/>
          </p:nvPicPr>
          <p:blipFill>
            <a:blip r:embed="rId8"/>
            <a:stretch>
              <a:fillRect/>
            </a:stretch>
          </p:blipFill>
          <p:spPr>
            <a:xfrm>
              <a:off x="804600" y="2038957"/>
              <a:ext cx="485992" cy="418257"/>
            </a:xfrm>
            <a:prstGeom prst="rect">
              <a:avLst/>
            </a:prstGeom>
          </p:spPr>
        </p:pic>
        <p:pic>
          <p:nvPicPr>
            <p:cNvPr id="106" name="Picture 105"/>
            <p:cNvPicPr>
              <a:picLocks noChangeAspect="1"/>
            </p:cNvPicPr>
            <p:nvPr/>
          </p:nvPicPr>
          <p:blipFill>
            <a:blip r:embed="rId8"/>
            <a:stretch>
              <a:fillRect/>
            </a:stretch>
          </p:blipFill>
          <p:spPr>
            <a:xfrm>
              <a:off x="804600" y="1905370"/>
              <a:ext cx="485992" cy="418257"/>
            </a:xfrm>
            <a:prstGeom prst="rect">
              <a:avLst/>
            </a:prstGeom>
          </p:spPr>
        </p:pic>
        <p:pic>
          <p:nvPicPr>
            <p:cNvPr id="107" name="Picture 106"/>
            <p:cNvPicPr>
              <a:picLocks noChangeAspect="1"/>
            </p:cNvPicPr>
            <p:nvPr/>
          </p:nvPicPr>
          <p:blipFill>
            <a:blip r:embed="rId8"/>
            <a:stretch>
              <a:fillRect/>
            </a:stretch>
          </p:blipFill>
          <p:spPr>
            <a:xfrm>
              <a:off x="804600" y="1771783"/>
              <a:ext cx="485992" cy="418257"/>
            </a:xfrm>
            <a:prstGeom prst="rect">
              <a:avLst/>
            </a:prstGeom>
          </p:spPr>
        </p:pic>
      </p:grpSp>
    </p:spTree>
    <p:extLst>
      <p:ext uri="{BB962C8B-B14F-4D97-AF65-F5344CB8AC3E}">
        <p14:creationId xmlns:p14="http://schemas.microsoft.com/office/powerpoint/2010/main" val="3212190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2" name="Rectangle 1"/>
          <p:cNvSpPr/>
          <p:nvPr/>
        </p:nvSpPr>
        <p:spPr>
          <a:xfrm>
            <a:off x="0" y="0"/>
            <a:ext cx="92583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obieosobalu.files.wordpress.com/2011/08/sql-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024" y="857250"/>
            <a:ext cx="6328976" cy="5143500"/>
          </a:xfrm>
          <a:prstGeom prst="rect">
            <a:avLst/>
          </a:prstGeom>
          <a:noFill/>
          <a:extLst>
            <a:ext uri="{909E8E84-426E-40DD-AFC4-6F175D3DCCD1}">
              <a14:hiddenFill xmlns:a14="http://schemas.microsoft.com/office/drawing/2010/main">
                <a:solidFill>
                  <a:srgbClr val="FFFFFF"/>
                </a:solidFill>
              </a14:hiddenFill>
            </a:ext>
          </a:extLst>
        </p:spPr>
      </p:pic>
      <p:sp>
        <p:nvSpPr>
          <p:cNvPr id="576" name="Shape 576"/>
          <p:cNvSpPr/>
          <p:nvPr/>
        </p:nvSpPr>
        <p:spPr>
          <a:xfrm>
            <a:off x="381000" y="1081350"/>
            <a:ext cx="4360075" cy="1462700"/>
          </a:xfrm>
          <a:prstGeom prst="wedgeRoundRectCallout">
            <a:avLst>
              <a:gd name="adj1" fmla="val -20833"/>
              <a:gd name="adj2" fmla="val 62500"/>
              <a:gd name="adj3" fmla="val 0"/>
            </a:avLst>
          </a:prstGeom>
          <a:solidFill>
            <a:srgbClr val="1A383D"/>
          </a:solidFill>
          <a:ln w="19050" cap="flat">
            <a:solidFill>
              <a:schemeClr val="tx1"/>
            </a:solidFill>
            <a:prstDash val="solid"/>
            <a:round/>
            <a:headEnd type="none" w="med" len="med"/>
            <a:tailEnd type="none" w="med" len="med"/>
          </a:ln>
        </p:spPr>
        <p:txBody>
          <a:bodyPr lIns="91425" tIns="91425" rIns="91425" bIns="91425" anchor="ctr" anchorCtr="0">
            <a:noAutofit/>
          </a:bodyPr>
          <a:lstStyle/>
          <a:p>
            <a:pPr>
              <a:spcBef>
                <a:spcPts val="600"/>
              </a:spcBef>
            </a:pPr>
            <a:r>
              <a:rPr lang="nl" sz="2800" dirty="0">
                <a:solidFill>
                  <a:srgbClr val="FFFFFF"/>
                </a:solidFill>
                <a:latin typeface="Rotis SansSerif Std Light"/>
                <a:ea typeface="Calibri"/>
                <a:cs typeface="Rotis SansSerif Std Light"/>
                <a:sym typeface="Calibri"/>
              </a:rPr>
              <a:t>De relationele database raakt overbelast door het aantal </a:t>
            </a:r>
            <a:r>
              <a:rPr lang="nl" sz="2800" dirty="0" smtClean="0">
                <a:solidFill>
                  <a:srgbClr val="FFFFFF"/>
                </a:solidFill>
                <a:latin typeface="Rotis SansSerif Std Light"/>
                <a:ea typeface="Calibri"/>
                <a:cs typeface="Rotis SansSerif Std Light"/>
                <a:sym typeface="Calibri"/>
              </a:rPr>
              <a:t>requests</a:t>
            </a:r>
            <a:endParaRPr lang="nl" sz="2800" dirty="0">
              <a:solidFill>
                <a:srgbClr val="FFFFFF"/>
              </a:solidFill>
              <a:latin typeface="Rotis SansSerif Std Light"/>
              <a:ea typeface="Calibri"/>
              <a:cs typeface="Rotis SansSerif Std Light"/>
              <a:sym typeface="Calibri"/>
            </a:endParaRPr>
          </a:p>
        </p:txBody>
      </p:sp>
    </p:spTree>
    <p:extLst>
      <p:ext uri="{BB962C8B-B14F-4D97-AF65-F5344CB8AC3E}">
        <p14:creationId xmlns:p14="http://schemas.microsoft.com/office/powerpoint/2010/main" val="2246538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Shape 581"/>
          <p:cNvPicPr preferRelativeResize="0"/>
          <p:nvPr/>
        </p:nvPicPr>
        <p:blipFill rotWithShape="1">
          <a:blip r:embed="rId3"/>
          <a:srcRect l="12536" r="38146"/>
          <a:stretch/>
        </p:blipFill>
        <p:spPr>
          <a:xfrm>
            <a:off x="0" y="857251"/>
            <a:ext cx="4368450" cy="4977749"/>
          </a:xfrm>
          <a:prstGeom prst="rect">
            <a:avLst/>
          </a:prstGeom>
        </p:spPr>
      </p:pic>
      <p:sp>
        <p:nvSpPr>
          <p:cNvPr id="584" name="Shape 584"/>
          <p:cNvSpPr txBox="1"/>
          <p:nvPr/>
        </p:nvSpPr>
        <p:spPr>
          <a:xfrm>
            <a:off x="71601" y="4596351"/>
            <a:ext cx="1538699" cy="1127099"/>
          </a:xfrm>
          <a:prstGeom prst="rect">
            <a:avLst/>
          </a:prstGeom>
        </p:spPr>
        <p:txBody>
          <a:bodyPr lIns="91425" tIns="91425" rIns="91425" bIns="91425" anchor="t" anchorCtr="0">
            <a:noAutofit/>
          </a:bodyPr>
          <a:lstStyle/>
          <a:p>
            <a:pPr>
              <a:spcBef>
                <a:spcPts val="0"/>
              </a:spcBef>
            </a:pPr>
            <a:r>
              <a:rPr lang="nl" sz="7200">
                <a:solidFill>
                  <a:srgbClr val="FF9900"/>
                </a:solidFill>
              </a:rPr>
              <a:t>1</a:t>
            </a:r>
          </a:p>
        </p:txBody>
      </p:sp>
      <p:sp>
        <p:nvSpPr>
          <p:cNvPr id="585" name="Shape 585"/>
          <p:cNvSpPr txBox="1"/>
          <p:nvPr/>
        </p:nvSpPr>
        <p:spPr>
          <a:xfrm>
            <a:off x="4492151" y="4596351"/>
            <a:ext cx="1538699" cy="1127099"/>
          </a:xfrm>
          <a:prstGeom prst="rect">
            <a:avLst/>
          </a:prstGeom>
        </p:spPr>
        <p:txBody>
          <a:bodyPr lIns="91425" tIns="91425" rIns="91425" bIns="91425" anchor="t" anchorCtr="0">
            <a:noAutofit/>
          </a:bodyPr>
          <a:lstStyle/>
          <a:p>
            <a:pPr>
              <a:spcBef>
                <a:spcPts val="0"/>
              </a:spcBef>
            </a:pPr>
            <a:r>
              <a:rPr lang="nl" sz="7200">
                <a:solidFill>
                  <a:srgbClr val="F1C232"/>
                </a:solidFill>
              </a:rPr>
              <a:t>2</a:t>
            </a:r>
          </a:p>
        </p:txBody>
      </p:sp>
      <p:pic>
        <p:nvPicPr>
          <p:cNvPr id="4100" name="Picture 4" descr="http://www.hostingzchoice.com/blog/wp-content/uploads/2012/10/how-to-install-SQL-serve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57251"/>
            <a:ext cx="6134100" cy="5163475"/>
          </a:xfrm>
          <a:prstGeom prst="rect">
            <a:avLst/>
          </a:prstGeom>
          <a:noFill/>
          <a:extLst>
            <a:ext uri="{909E8E84-426E-40DD-AFC4-6F175D3DCCD1}">
              <a14:hiddenFill xmlns:a14="http://schemas.microsoft.com/office/drawing/2010/main">
                <a:solidFill>
                  <a:srgbClr val="FFFFFF"/>
                </a:solidFill>
              </a14:hiddenFill>
            </a:ext>
          </a:extLst>
        </p:spPr>
      </p:pic>
      <p:pic>
        <p:nvPicPr>
          <p:cNvPr id="582" name="Shape 582"/>
          <p:cNvPicPr preferRelativeResize="0"/>
          <p:nvPr/>
        </p:nvPicPr>
        <p:blipFill>
          <a:blip r:embed="rId5"/>
          <a:stretch>
            <a:fillRect/>
          </a:stretch>
        </p:blipFill>
        <p:spPr>
          <a:xfrm>
            <a:off x="4492151" y="857250"/>
            <a:ext cx="4651849" cy="5143500"/>
          </a:xfrm>
          <a:prstGeom prst="rect">
            <a:avLst/>
          </a:prstGeom>
        </p:spPr>
      </p:pic>
      <p:sp>
        <p:nvSpPr>
          <p:cNvPr id="583" name="Shape 583"/>
          <p:cNvSpPr/>
          <p:nvPr/>
        </p:nvSpPr>
        <p:spPr>
          <a:xfrm>
            <a:off x="4148201" y="982976"/>
            <a:ext cx="4219199" cy="922024"/>
          </a:xfrm>
          <a:prstGeom prst="wedgeRoundRectCallout">
            <a:avLst>
              <a:gd name="adj1" fmla="val -20833"/>
              <a:gd name="adj2" fmla="val 71124"/>
              <a:gd name="adj3" fmla="val 0"/>
            </a:avLst>
          </a:prstGeom>
          <a:solidFill>
            <a:srgbClr val="1A383D"/>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a:spcBef>
                <a:spcPts val="600"/>
              </a:spcBef>
            </a:pPr>
            <a:r>
              <a:rPr lang="nl" sz="2800" dirty="0">
                <a:solidFill>
                  <a:srgbClr val="FFFFFF"/>
                </a:solidFill>
                <a:latin typeface="Rotis SansSerif Std Light"/>
                <a:ea typeface="Calibri"/>
                <a:cs typeface="Rotis SansSerif Std Light"/>
                <a:sym typeface="Calibri"/>
              </a:rPr>
              <a:t>Je moet een keuze maken</a:t>
            </a:r>
          </a:p>
        </p:txBody>
      </p:sp>
    </p:spTree>
    <p:extLst>
      <p:ext uri="{BB962C8B-B14F-4D97-AF65-F5344CB8AC3E}">
        <p14:creationId xmlns:p14="http://schemas.microsoft.com/office/powerpoint/2010/main" val="752842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CAP theorem</a:t>
            </a:r>
            <a:endParaRPr lang="en-US" dirty="0"/>
          </a:p>
        </p:txBody>
      </p:sp>
      <p:pic>
        <p:nvPicPr>
          <p:cNvPr id="4" name="Shape 592"/>
          <p:cNvPicPr preferRelativeResize="0">
            <a:picLocks noChangeAspect="1"/>
          </p:cNvPicPr>
          <p:nvPr/>
        </p:nvPicPr>
        <p:blipFill>
          <a:blip r:embed="rId3"/>
          <a:stretch>
            <a:fillRect/>
          </a:stretch>
        </p:blipFill>
        <p:spPr>
          <a:xfrm>
            <a:off x="965200" y="1371600"/>
            <a:ext cx="7315200" cy="5486400"/>
          </a:xfrm>
          <a:prstGeom prst="rect">
            <a:avLst/>
          </a:prstGeom>
          <a:noFill/>
          <a:ln>
            <a:noFill/>
          </a:ln>
        </p:spPr>
      </p:pic>
    </p:spTree>
    <p:extLst>
      <p:ext uri="{BB962C8B-B14F-4D97-AF65-F5344CB8AC3E}">
        <p14:creationId xmlns:p14="http://schemas.microsoft.com/office/powerpoint/2010/main" val="3230529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 name="Title 1"/>
          <p:cNvSpPr txBox="1">
            <a:spLocks/>
          </p:cNvSpPr>
          <p:nvPr/>
        </p:nvSpPr>
        <p:spPr bwMode="auto">
          <a:xfrm>
            <a:off x="2209800" y="177800"/>
            <a:ext cx="6477000" cy="1066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eaLnBrk="1" hangingPunct="1"/>
            <a:r>
              <a:rPr lang="nl-NL" altLang="en-US" dirty="0" err="1"/>
              <a:t>WebScale@Enterprise</a:t>
            </a:r>
            <a:endParaRPr lang="nl-NL" altLang="en-US" dirty="0" smtClean="0"/>
          </a:p>
        </p:txBody>
      </p:sp>
      <p:sp>
        <p:nvSpPr>
          <p:cNvPr id="7" name="TextBox 6"/>
          <p:cNvSpPr txBox="1"/>
          <p:nvPr/>
        </p:nvSpPr>
        <p:spPr>
          <a:xfrm>
            <a:off x="457200" y="4262787"/>
            <a:ext cx="8229600" cy="2420934"/>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pic>
        <p:nvPicPr>
          <p:cNvPr id="9" name="Picture 8"/>
          <p:cNvPicPr>
            <a:picLocks noChangeAspect="1"/>
          </p:cNvPicPr>
          <p:nvPr/>
        </p:nvPicPr>
        <p:blipFill>
          <a:blip r:embed="rId3"/>
          <a:stretch>
            <a:fillRect/>
          </a:stretch>
        </p:blipFill>
        <p:spPr>
          <a:xfrm>
            <a:off x="3105681" y="4719587"/>
            <a:ext cx="540627" cy="762000"/>
          </a:xfrm>
          <a:prstGeom prst="rect">
            <a:avLst/>
          </a:prstGeom>
        </p:spPr>
      </p:pic>
      <p:pic>
        <p:nvPicPr>
          <p:cNvPr id="10" name="Picture 9"/>
          <p:cNvPicPr>
            <a:picLocks noChangeAspect="1"/>
          </p:cNvPicPr>
          <p:nvPr/>
        </p:nvPicPr>
        <p:blipFill>
          <a:blip r:embed="rId3"/>
          <a:stretch>
            <a:fillRect/>
          </a:stretch>
        </p:blipFill>
        <p:spPr>
          <a:xfrm>
            <a:off x="3127401" y="5528172"/>
            <a:ext cx="540627" cy="762000"/>
          </a:xfrm>
          <a:prstGeom prst="rect">
            <a:avLst/>
          </a:prstGeom>
        </p:spPr>
      </p:pic>
      <p:pic>
        <p:nvPicPr>
          <p:cNvPr id="1026" name="Picture 2" descr="http://images.businessweek.com/ss/08/11/1103_bargain_basement_tech/image/ibm-iseries-server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715" r="17352"/>
          <a:stretch/>
        </p:blipFill>
        <p:spPr bwMode="auto">
          <a:xfrm>
            <a:off x="7043175" y="5404727"/>
            <a:ext cx="1062056" cy="8858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96946" y="6397823"/>
            <a:ext cx="1029449" cy="307777"/>
          </a:xfrm>
          <a:prstGeom prst="rect">
            <a:avLst/>
          </a:prstGeom>
          <a:noFill/>
        </p:spPr>
        <p:txBody>
          <a:bodyPr wrap="none" rtlCol="0">
            <a:spAutoFit/>
          </a:bodyPr>
          <a:lstStyle/>
          <a:p>
            <a:r>
              <a:rPr lang="en-US" sz="1400" dirty="0" smtClean="0">
                <a:solidFill>
                  <a:schemeClr val="bg1"/>
                </a:solidFill>
              </a:rPr>
              <a:t>Mainframe</a:t>
            </a:r>
            <a:endParaRPr lang="en-US" sz="1400" dirty="0">
              <a:solidFill>
                <a:schemeClr val="bg1"/>
              </a:solidFill>
            </a:endParaRPr>
          </a:p>
        </p:txBody>
      </p:sp>
      <p:pic>
        <p:nvPicPr>
          <p:cNvPr id="11" name="Picture 10"/>
          <p:cNvPicPr>
            <a:picLocks noChangeAspect="1"/>
          </p:cNvPicPr>
          <p:nvPr/>
        </p:nvPicPr>
        <p:blipFill>
          <a:blip r:embed="rId5"/>
          <a:stretch>
            <a:fillRect/>
          </a:stretch>
        </p:blipFill>
        <p:spPr>
          <a:xfrm>
            <a:off x="4189428" y="5708909"/>
            <a:ext cx="476933" cy="525007"/>
          </a:xfrm>
          <a:prstGeom prst="rect">
            <a:avLst/>
          </a:prstGeom>
        </p:spPr>
      </p:pic>
      <p:sp>
        <p:nvSpPr>
          <p:cNvPr id="16" name="TextBox 15"/>
          <p:cNvSpPr txBox="1"/>
          <p:nvPr/>
        </p:nvSpPr>
        <p:spPr>
          <a:xfrm>
            <a:off x="3963890" y="6167896"/>
            <a:ext cx="1051891" cy="523220"/>
          </a:xfrm>
          <a:prstGeom prst="rect">
            <a:avLst/>
          </a:prstGeom>
          <a:noFill/>
        </p:spPr>
        <p:txBody>
          <a:bodyPr wrap="none" rtlCol="0">
            <a:spAutoFit/>
          </a:bodyPr>
          <a:lstStyle/>
          <a:p>
            <a:pPr algn="ctr"/>
            <a:r>
              <a:rPr lang="en-US" sz="1400" dirty="0" err="1" smtClean="0">
                <a:solidFill>
                  <a:schemeClr val="bg1"/>
                </a:solidFill>
              </a:rPr>
              <a:t>Backoffice</a:t>
            </a:r>
            <a:endParaRPr lang="en-US" sz="1400" dirty="0" smtClean="0">
              <a:solidFill>
                <a:schemeClr val="bg1"/>
              </a:solidFill>
            </a:endParaRPr>
          </a:p>
          <a:p>
            <a:pPr algn="ctr"/>
            <a:r>
              <a:rPr lang="en-US" sz="1400" dirty="0" err="1" smtClean="0">
                <a:solidFill>
                  <a:schemeClr val="bg1"/>
                </a:solidFill>
              </a:rPr>
              <a:t>Systeem</a:t>
            </a:r>
            <a:r>
              <a:rPr lang="en-US" sz="1400" dirty="0" smtClean="0">
                <a:solidFill>
                  <a:schemeClr val="bg1"/>
                </a:solidFill>
              </a:rPr>
              <a:t> X</a:t>
            </a:r>
            <a:endParaRPr lang="en-US" sz="1400" dirty="0">
              <a:solidFill>
                <a:schemeClr val="bg1"/>
              </a:solidFill>
            </a:endParaRPr>
          </a:p>
        </p:txBody>
      </p:sp>
      <p:sp>
        <p:nvSpPr>
          <p:cNvPr id="17" name="TextBox 16"/>
          <p:cNvSpPr txBox="1"/>
          <p:nvPr/>
        </p:nvSpPr>
        <p:spPr>
          <a:xfrm>
            <a:off x="5428380" y="6160501"/>
            <a:ext cx="1048620" cy="523220"/>
          </a:xfrm>
          <a:prstGeom prst="rect">
            <a:avLst/>
          </a:prstGeom>
          <a:noFill/>
        </p:spPr>
        <p:txBody>
          <a:bodyPr wrap="none" rtlCol="0">
            <a:spAutoFit/>
          </a:bodyPr>
          <a:lstStyle/>
          <a:p>
            <a:pPr algn="ctr"/>
            <a:r>
              <a:rPr lang="en-US" sz="1400" dirty="0" err="1" smtClean="0">
                <a:solidFill>
                  <a:schemeClr val="bg1"/>
                </a:solidFill>
              </a:rPr>
              <a:t>Backoffice</a:t>
            </a:r>
            <a:endParaRPr lang="en-US" sz="1400" dirty="0" smtClean="0">
              <a:solidFill>
                <a:schemeClr val="bg1"/>
              </a:solidFill>
            </a:endParaRPr>
          </a:p>
          <a:p>
            <a:pPr algn="ctr"/>
            <a:r>
              <a:rPr lang="en-US" sz="1400" dirty="0" err="1" smtClean="0">
                <a:solidFill>
                  <a:schemeClr val="bg1"/>
                </a:solidFill>
              </a:rPr>
              <a:t>Systeem</a:t>
            </a:r>
            <a:r>
              <a:rPr lang="en-US" sz="1400" dirty="0" smtClean="0">
                <a:solidFill>
                  <a:schemeClr val="bg1"/>
                </a:solidFill>
              </a:rPr>
              <a:t> Y</a:t>
            </a:r>
            <a:endParaRPr lang="en-US" sz="1400" dirty="0">
              <a:solidFill>
                <a:schemeClr val="bg1"/>
              </a:solidFill>
            </a:endParaRPr>
          </a:p>
        </p:txBody>
      </p:sp>
      <p:sp>
        <p:nvSpPr>
          <p:cNvPr id="13" name="Rounded Rectangle 12"/>
          <p:cNvSpPr/>
          <p:nvPr/>
        </p:nvSpPr>
        <p:spPr>
          <a:xfrm>
            <a:off x="457199" y="3722264"/>
            <a:ext cx="5943600" cy="365760"/>
          </a:xfrm>
          <a:prstGeom prst="roundRect">
            <a:avLst/>
          </a:prstGeom>
          <a:solidFill>
            <a:schemeClr val="tx2">
              <a:lumMod val="60000"/>
              <a:lumOff val="40000"/>
            </a:schemeClr>
          </a:solidFill>
        </p:spPr>
        <p:txBody>
          <a:bodyPr anchor="ctr" anchorCtr="0">
            <a:noAutofit/>
          </a:bodyPr>
          <a:lstStyle/>
          <a:p>
            <a:pPr algn="ctr" eaLnBrk="1" fontAlgn="auto" hangingPunct="1">
              <a:spcBef>
                <a:spcPts val="0"/>
              </a:spcBef>
              <a:spcAft>
                <a:spcPts val="0"/>
              </a:spcAft>
            </a:pPr>
            <a:r>
              <a:rPr lang="en-US" sz="1600" dirty="0" smtClean="0">
                <a:solidFill>
                  <a:schemeClr val="bg1"/>
                </a:solidFill>
              </a:rPr>
              <a:t>Enterprise Service Bus</a:t>
            </a:r>
            <a:endParaRPr lang="en-US" sz="1600" dirty="0">
              <a:solidFill>
                <a:schemeClr val="bg1"/>
              </a:solidFill>
            </a:endParaRPr>
          </a:p>
        </p:txBody>
      </p:sp>
      <p:sp>
        <p:nvSpPr>
          <p:cNvPr id="20" name="TextBox 19"/>
          <p:cNvSpPr txBox="1"/>
          <p:nvPr/>
        </p:nvSpPr>
        <p:spPr>
          <a:xfrm>
            <a:off x="457199" y="2594504"/>
            <a:ext cx="5943599" cy="93345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sp>
        <p:nvSpPr>
          <p:cNvPr id="21" name="TextBox 20"/>
          <p:cNvSpPr txBox="1"/>
          <p:nvPr/>
        </p:nvSpPr>
        <p:spPr>
          <a:xfrm>
            <a:off x="457199" y="1524000"/>
            <a:ext cx="5943599" cy="93345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pic>
        <p:nvPicPr>
          <p:cNvPr id="18" name="Picture 17"/>
          <p:cNvPicPr>
            <a:picLocks noChangeAspect="1"/>
          </p:cNvPicPr>
          <p:nvPr/>
        </p:nvPicPr>
        <p:blipFill>
          <a:blip r:embed="rId6"/>
          <a:stretch>
            <a:fillRect/>
          </a:stretch>
        </p:blipFill>
        <p:spPr>
          <a:xfrm>
            <a:off x="819841" y="2671547"/>
            <a:ext cx="660125" cy="620394"/>
          </a:xfrm>
          <a:prstGeom prst="rect">
            <a:avLst/>
          </a:prstGeom>
        </p:spPr>
      </p:pic>
      <p:pic>
        <p:nvPicPr>
          <p:cNvPr id="23" name="Picture 22"/>
          <p:cNvPicPr>
            <a:picLocks noChangeAspect="1"/>
          </p:cNvPicPr>
          <p:nvPr/>
        </p:nvPicPr>
        <p:blipFill>
          <a:blip r:embed="rId6"/>
          <a:stretch>
            <a:fillRect/>
          </a:stretch>
        </p:blipFill>
        <p:spPr>
          <a:xfrm>
            <a:off x="1785266" y="2671547"/>
            <a:ext cx="660125" cy="620394"/>
          </a:xfrm>
          <a:prstGeom prst="rect">
            <a:avLst/>
          </a:prstGeom>
        </p:spPr>
      </p:pic>
      <p:pic>
        <p:nvPicPr>
          <p:cNvPr id="24" name="Picture 23"/>
          <p:cNvPicPr>
            <a:picLocks noChangeAspect="1"/>
          </p:cNvPicPr>
          <p:nvPr/>
        </p:nvPicPr>
        <p:blipFill>
          <a:blip r:embed="rId6"/>
          <a:stretch>
            <a:fillRect/>
          </a:stretch>
        </p:blipFill>
        <p:spPr>
          <a:xfrm>
            <a:off x="2750691" y="2671547"/>
            <a:ext cx="660125" cy="620394"/>
          </a:xfrm>
          <a:prstGeom prst="rect">
            <a:avLst/>
          </a:prstGeom>
        </p:spPr>
      </p:pic>
      <p:pic>
        <p:nvPicPr>
          <p:cNvPr id="25" name="Picture 24"/>
          <p:cNvPicPr>
            <a:picLocks noChangeAspect="1"/>
          </p:cNvPicPr>
          <p:nvPr/>
        </p:nvPicPr>
        <p:blipFill>
          <a:blip r:embed="rId6"/>
          <a:stretch>
            <a:fillRect/>
          </a:stretch>
        </p:blipFill>
        <p:spPr>
          <a:xfrm>
            <a:off x="3718932" y="2666952"/>
            <a:ext cx="660125" cy="620394"/>
          </a:xfrm>
          <a:prstGeom prst="rect">
            <a:avLst/>
          </a:prstGeom>
        </p:spPr>
      </p:pic>
      <p:pic>
        <p:nvPicPr>
          <p:cNvPr id="26" name="Picture 25"/>
          <p:cNvPicPr>
            <a:picLocks noChangeAspect="1"/>
          </p:cNvPicPr>
          <p:nvPr/>
        </p:nvPicPr>
        <p:blipFill>
          <a:blip r:embed="rId6"/>
          <a:stretch>
            <a:fillRect/>
          </a:stretch>
        </p:blipFill>
        <p:spPr>
          <a:xfrm>
            <a:off x="4684357" y="2746091"/>
            <a:ext cx="660125" cy="620394"/>
          </a:xfrm>
          <a:prstGeom prst="rect">
            <a:avLst/>
          </a:prstGeom>
        </p:spPr>
      </p:pic>
      <p:sp>
        <p:nvSpPr>
          <p:cNvPr id="27" name="TextBox 26"/>
          <p:cNvSpPr txBox="1"/>
          <p:nvPr/>
        </p:nvSpPr>
        <p:spPr>
          <a:xfrm>
            <a:off x="712871" y="3283230"/>
            <a:ext cx="871249" cy="215444"/>
          </a:xfrm>
          <a:prstGeom prst="rect">
            <a:avLst/>
          </a:prstGeom>
          <a:noFill/>
        </p:spPr>
        <p:txBody>
          <a:bodyPr wrap="square" rtlCol="0">
            <a:spAutoFit/>
          </a:bodyPr>
          <a:lstStyle/>
          <a:p>
            <a:pPr algn="ctr"/>
            <a:r>
              <a:rPr lang="en-US" sz="800" dirty="0" smtClean="0">
                <a:solidFill>
                  <a:schemeClr val="bg1"/>
                </a:solidFill>
              </a:rPr>
              <a:t>service 1</a:t>
            </a:r>
            <a:endParaRPr lang="en-US" sz="800" dirty="0">
              <a:solidFill>
                <a:schemeClr val="bg1"/>
              </a:solidFill>
            </a:endParaRPr>
          </a:p>
        </p:txBody>
      </p:sp>
      <p:sp>
        <p:nvSpPr>
          <p:cNvPr id="28" name="TextBox 27"/>
          <p:cNvSpPr txBox="1"/>
          <p:nvPr/>
        </p:nvSpPr>
        <p:spPr>
          <a:xfrm>
            <a:off x="1679703" y="3283230"/>
            <a:ext cx="871249" cy="215444"/>
          </a:xfrm>
          <a:prstGeom prst="rect">
            <a:avLst/>
          </a:prstGeom>
          <a:noFill/>
        </p:spPr>
        <p:txBody>
          <a:bodyPr wrap="square" rtlCol="0">
            <a:spAutoFit/>
          </a:bodyPr>
          <a:lstStyle/>
          <a:p>
            <a:pPr algn="ctr"/>
            <a:r>
              <a:rPr lang="en-US" sz="800" dirty="0" smtClean="0">
                <a:solidFill>
                  <a:schemeClr val="bg1"/>
                </a:solidFill>
              </a:rPr>
              <a:t>service 2</a:t>
            </a:r>
            <a:endParaRPr lang="en-US" sz="800" dirty="0">
              <a:solidFill>
                <a:schemeClr val="bg1"/>
              </a:solidFill>
            </a:endParaRPr>
          </a:p>
        </p:txBody>
      </p:sp>
      <p:sp>
        <p:nvSpPr>
          <p:cNvPr id="29" name="TextBox 28"/>
          <p:cNvSpPr txBox="1"/>
          <p:nvPr/>
        </p:nvSpPr>
        <p:spPr>
          <a:xfrm>
            <a:off x="2645128" y="3283230"/>
            <a:ext cx="871249" cy="215444"/>
          </a:xfrm>
          <a:prstGeom prst="rect">
            <a:avLst/>
          </a:prstGeom>
          <a:noFill/>
        </p:spPr>
        <p:txBody>
          <a:bodyPr wrap="square" rtlCol="0">
            <a:spAutoFit/>
          </a:bodyPr>
          <a:lstStyle/>
          <a:p>
            <a:pPr algn="ctr"/>
            <a:r>
              <a:rPr lang="en-US" sz="800" dirty="0" smtClean="0">
                <a:solidFill>
                  <a:schemeClr val="bg1"/>
                </a:solidFill>
              </a:rPr>
              <a:t>service 3</a:t>
            </a:r>
            <a:endParaRPr lang="en-US" sz="800" dirty="0">
              <a:solidFill>
                <a:schemeClr val="bg1"/>
              </a:solidFill>
            </a:endParaRPr>
          </a:p>
        </p:txBody>
      </p:sp>
      <p:sp>
        <p:nvSpPr>
          <p:cNvPr id="30" name="TextBox 29"/>
          <p:cNvSpPr txBox="1"/>
          <p:nvPr/>
        </p:nvSpPr>
        <p:spPr>
          <a:xfrm>
            <a:off x="3608910" y="3283230"/>
            <a:ext cx="871249" cy="215444"/>
          </a:xfrm>
          <a:prstGeom prst="rect">
            <a:avLst/>
          </a:prstGeom>
          <a:noFill/>
        </p:spPr>
        <p:txBody>
          <a:bodyPr wrap="square" rtlCol="0">
            <a:spAutoFit/>
          </a:bodyPr>
          <a:lstStyle/>
          <a:p>
            <a:pPr algn="ctr"/>
            <a:r>
              <a:rPr lang="en-US" sz="800" dirty="0" smtClean="0">
                <a:solidFill>
                  <a:schemeClr val="bg1"/>
                </a:solidFill>
              </a:rPr>
              <a:t>service 4</a:t>
            </a:r>
            <a:endParaRPr lang="en-US" sz="800" dirty="0">
              <a:solidFill>
                <a:schemeClr val="bg1"/>
              </a:solidFill>
            </a:endParaRPr>
          </a:p>
        </p:txBody>
      </p:sp>
      <p:sp>
        <p:nvSpPr>
          <p:cNvPr id="31" name="TextBox 30"/>
          <p:cNvSpPr txBox="1"/>
          <p:nvPr/>
        </p:nvSpPr>
        <p:spPr>
          <a:xfrm>
            <a:off x="4578794" y="3283230"/>
            <a:ext cx="871249" cy="215444"/>
          </a:xfrm>
          <a:prstGeom prst="rect">
            <a:avLst/>
          </a:prstGeom>
          <a:noFill/>
        </p:spPr>
        <p:txBody>
          <a:bodyPr wrap="square" rtlCol="0">
            <a:spAutoFit/>
          </a:bodyPr>
          <a:lstStyle/>
          <a:p>
            <a:pPr algn="ctr"/>
            <a:r>
              <a:rPr lang="en-US" sz="800" dirty="0" smtClean="0">
                <a:solidFill>
                  <a:schemeClr val="bg1"/>
                </a:solidFill>
              </a:rPr>
              <a:t>service 5</a:t>
            </a:r>
            <a:endParaRPr lang="en-US" sz="800" dirty="0">
              <a:solidFill>
                <a:schemeClr val="bg1"/>
              </a:solidFill>
            </a:endParaRPr>
          </a:p>
        </p:txBody>
      </p:sp>
      <p:pic>
        <p:nvPicPr>
          <p:cNvPr id="22" name="Picture 21"/>
          <p:cNvPicPr>
            <a:picLocks noChangeAspect="1"/>
          </p:cNvPicPr>
          <p:nvPr/>
        </p:nvPicPr>
        <p:blipFill>
          <a:blip r:embed="rId7"/>
          <a:stretch>
            <a:fillRect/>
          </a:stretch>
        </p:blipFill>
        <p:spPr>
          <a:xfrm>
            <a:off x="7096946" y="3131288"/>
            <a:ext cx="690615" cy="594360"/>
          </a:xfrm>
          <a:prstGeom prst="rect">
            <a:avLst/>
          </a:prstGeom>
        </p:spPr>
      </p:pic>
      <p:pic>
        <p:nvPicPr>
          <p:cNvPr id="37" name="Picture 36"/>
          <p:cNvPicPr>
            <a:picLocks noChangeAspect="1"/>
          </p:cNvPicPr>
          <p:nvPr/>
        </p:nvPicPr>
        <p:blipFill>
          <a:blip r:embed="rId7"/>
          <a:stretch>
            <a:fillRect/>
          </a:stretch>
        </p:blipFill>
        <p:spPr>
          <a:xfrm>
            <a:off x="7096946" y="2944761"/>
            <a:ext cx="690615" cy="594360"/>
          </a:xfrm>
          <a:prstGeom prst="rect">
            <a:avLst/>
          </a:prstGeom>
        </p:spPr>
      </p:pic>
      <p:pic>
        <p:nvPicPr>
          <p:cNvPr id="38" name="Picture 37"/>
          <p:cNvPicPr>
            <a:picLocks noChangeAspect="1"/>
          </p:cNvPicPr>
          <p:nvPr/>
        </p:nvPicPr>
        <p:blipFill>
          <a:blip r:embed="rId7"/>
          <a:stretch>
            <a:fillRect/>
          </a:stretch>
        </p:blipFill>
        <p:spPr>
          <a:xfrm>
            <a:off x="7096946" y="2758236"/>
            <a:ext cx="690615" cy="594360"/>
          </a:xfrm>
          <a:prstGeom prst="rect">
            <a:avLst/>
          </a:prstGeom>
        </p:spPr>
      </p:pic>
      <p:pic>
        <p:nvPicPr>
          <p:cNvPr id="39" name="Picture 38"/>
          <p:cNvPicPr>
            <a:picLocks noChangeAspect="1"/>
          </p:cNvPicPr>
          <p:nvPr/>
        </p:nvPicPr>
        <p:blipFill>
          <a:blip r:embed="rId7"/>
          <a:stretch>
            <a:fillRect/>
          </a:stretch>
        </p:blipFill>
        <p:spPr>
          <a:xfrm>
            <a:off x="7096946" y="2571711"/>
            <a:ext cx="690615" cy="594360"/>
          </a:xfrm>
          <a:prstGeom prst="rect">
            <a:avLst/>
          </a:prstGeom>
        </p:spPr>
      </p:pic>
      <p:pic>
        <p:nvPicPr>
          <p:cNvPr id="40" name="Picture 39"/>
          <p:cNvPicPr>
            <a:picLocks noChangeAspect="1"/>
          </p:cNvPicPr>
          <p:nvPr/>
        </p:nvPicPr>
        <p:blipFill>
          <a:blip r:embed="rId7"/>
          <a:stretch>
            <a:fillRect/>
          </a:stretch>
        </p:blipFill>
        <p:spPr>
          <a:xfrm>
            <a:off x="7096946" y="2385186"/>
            <a:ext cx="690615" cy="594360"/>
          </a:xfrm>
          <a:prstGeom prst="rect">
            <a:avLst/>
          </a:prstGeom>
        </p:spPr>
      </p:pic>
      <p:pic>
        <p:nvPicPr>
          <p:cNvPr id="41" name="Picture 40"/>
          <p:cNvPicPr>
            <a:picLocks noChangeAspect="1"/>
          </p:cNvPicPr>
          <p:nvPr/>
        </p:nvPicPr>
        <p:blipFill>
          <a:blip r:embed="rId7"/>
          <a:stretch>
            <a:fillRect/>
          </a:stretch>
        </p:blipFill>
        <p:spPr>
          <a:xfrm>
            <a:off x="7096946" y="2198661"/>
            <a:ext cx="690615" cy="594360"/>
          </a:xfrm>
          <a:prstGeom prst="rect">
            <a:avLst/>
          </a:prstGeom>
        </p:spPr>
      </p:pic>
      <p:pic>
        <p:nvPicPr>
          <p:cNvPr id="42" name="Picture 41"/>
          <p:cNvPicPr>
            <a:picLocks noChangeAspect="1"/>
          </p:cNvPicPr>
          <p:nvPr/>
        </p:nvPicPr>
        <p:blipFill>
          <a:blip r:embed="rId7"/>
          <a:stretch>
            <a:fillRect/>
          </a:stretch>
        </p:blipFill>
        <p:spPr>
          <a:xfrm>
            <a:off x="7096946" y="2012136"/>
            <a:ext cx="690615" cy="594360"/>
          </a:xfrm>
          <a:prstGeom prst="rect">
            <a:avLst/>
          </a:prstGeom>
        </p:spPr>
      </p:pic>
      <p:pic>
        <p:nvPicPr>
          <p:cNvPr id="43" name="Picture 42"/>
          <p:cNvPicPr>
            <a:picLocks noChangeAspect="1"/>
          </p:cNvPicPr>
          <p:nvPr/>
        </p:nvPicPr>
        <p:blipFill>
          <a:blip r:embed="rId7"/>
          <a:stretch>
            <a:fillRect/>
          </a:stretch>
        </p:blipFill>
        <p:spPr>
          <a:xfrm>
            <a:off x="7096946" y="1825611"/>
            <a:ext cx="690615" cy="594360"/>
          </a:xfrm>
          <a:prstGeom prst="rect">
            <a:avLst/>
          </a:prstGeom>
        </p:spPr>
      </p:pic>
      <p:sp>
        <p:nvSpPr>
          <p:cNvPr id="44" name="TextBox 43"/>
          <p:cNvSpPr txBox="1"/>
          <p:nvPr/>
        </p:nvSpPr>
        <p:spPr>
          <a:xfrm>
            <a:off x="7162474" y="3685388"/>
            <a:ext cx="559557" cy="276999"/>
          </a:xfrm>
          <a:prstGeom prst="rect">
            <a:avLst/>
          </a:prstGeom>
          <a:noFill/>
        </p:spPr>
        <p:txBody>
          <a:bodyPr wrap="square" rtlCol="0">
            <a:spAutoFit/>
          </a:bodyPr>
          <a:lstStyle/>
          <a:p>
            <a:r>
              <a:rPr lang="en-US" sz="1200" dirty="0" smtClean="0">
                <a:solidFill>
                  <a:schemeClr val="bg1"/>
                </a:solidFill>
              </a:rPr>
              <a:t>SAN</a:t>
            </a:r>
            <a:endParaRPr lang="en-US" sz="1200" dirty="0">
              <a:solidFill>
                <a:schemeClr val="bg1"/>
              </a:solidFill>
            </a:endParaRPr>
          </a:p>
        </p:txBody>
      </p:sp>
      <p:pic>
        <p:nvPicPr>
          <p:cNvPr id="76" name="Picture 75"/>
          <p:cNvPicPr>
            <a:picLocks noChangeAspect="1"/>
          </p:cNvPicPr>
          <p:nvPr/>
        </p:nvPicPr>
        <p:blipFill>
          <a:blip r:embed="rId5"/>
          <a:stretch>
            <a:fillRect/>
          </a:stretch>
        </p:blipFill>
        <p:spPr>
          <a:xfrm>
            <a:off x="5715042" y="5585165"/>
            <a:ext cx="476933" cy="525007"/>
          </a:xfrm>
          <a:prstGeom prst="rect">
            <a:avLst/>
          </a:prstGeom>
        </p:spPr>
      </p:pic>
      <p:pic>
        <p:nvPicPr>
          <p:cNvPr id="77" name="Picture 76"/>
          <p:cNvPicPr>
            <a:picLocks noChangeAspect="1"/>
          </p:cNvPicPr>
          <p:nvPr/>
        </p:nvPicPr>
        <p:blipFill>
          <a:blip r:embed="rId5"/>
          <a:stretch>
            <a:fillRect/>
          </a:stretch>
        </p:blipFill>
        <p:spPr>
          <a:xfrm>
            <a:off x="5638800" y="5671351"/>
            <a:ext cx="476933" cy="525007"/>
          </a:xfrm>
          <a:prstGeom prst="rect">
            <a:avLst/>
          </a:prstGeom>
        </p:spPr>
      </p:pic>
      <p:grpSp>
        <p:nvGrpSpPr>
          <p:cNvPr id="2" name="Group 1"/>
          <p:cNvGrpSpPr/>
          <p:nvPr/>
        </p:nvGrpSpPr>
        <p:grpSpPr>
          <a:xfrm>
            <a:off x="4648200" y="4343400"/>
            <a:ext cx="1905000" cy="1143000"/>
            <a:chOff x="4943706" y="4286201"/>
            <a:chExt cx="1905000" cy="1143000"/>
          </a:xfrm>
        </p:grpSpPr>
        <p:sp>
          <p:nvSpPr>
            <p:cNvPr id="78" name="Rectangle 77"/>
            <p:cNvSpPr/>
            <p:nvPr/>
          </p:nvSpPr>
          <p:spPr>
            <a:xfrm>
              <a:off x="4943706" y="4286201"/>
              <a:ext cx="1905000" cy="1143000"/>
            </a:xfrm>
            <a:prstGeom prst="rect">
              <a:avLst/>
            </a:prstGeom>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5024409" y="4893488"/>
              <a:ext cx="1725340" cy="217904"/>
            </a:xfrm>
            <a:prstGeom prst="roundRect">
              <a:avLst/>
            </a:prstGeom>
            <a:solidFill>
              <a:schemeClr val="bg1"/>
            </a:solidFill>
          </p:spPr>
          <p:txBody>
            <a:bodyPr anchor="ctr" anchorCtr="0">
              <a:noAutofit/>
            </a:bodyPr>
            <a:lstStyle/>
            <a:p>
              <a:pPr algn="ctr" eaLnBrk="1" fontAlgn="auto" hangingPunct="1">
                <a:spcBef>
                  <a:spcPts val="0"/>
                </a:spcBef>
                <a:spcAft>
                  <a:spcPts val="0"/>
                </a:spcAft>
              </a:pPr>
              <a:r>
                <a:rPr lang="en-US" sz="1050" dirty="0" smtClean="0">
                  <a:solidFill>
                    <a:schemeClr val="tx2">
                      <a:lumMod val="60000"/>
                      <a:lumOff val="40000"/>
                    </a:schemeClr>
                  </a:solidFill>
                </a:rPr>
                <a:t>Event Bus</a:t>
              </a:r>
              <a:endParaRPr lang="en-US" sz="1050" dirty="0">
                <a:solidFill>
                  <a:schemeClr val="tx2">
                    <a:lumMod val="60000"/>
                    <a:lumOff val="40000"/>
                  </a:schemeClr>
                </a:solidFill>
              </a:endParaRPr>
            </a:p>
          </p:txBody>
        </p:sp>
        <p:pic>
          <p:nvPicPr>
            <p:cNvPr id="80" name="Picture 79"/>
            <p:cNvPicPr>
              <a:picLocks noChangeAspect="1"/>
            </p:cNvPicPr>
            <p:nvPr/>
          </p:nvPicPr>
          <p:blipFill>
            <a:blip r:embed="rId5"/>
            <a:stretch>
              <a:fillRect/>
            </a:stretch>
          </p:blipFill>
          <p:spPr>
            <a:xfrm>
              <a:off x="5061317" y="4355321"/>
              <a:ext cx="418746" cy="460956"/>
            </a:xfrm>
            <a:prstGeom prst="rect">
              <a:avLst/>
            </a:prstGeom>
          </p:spPr>
        </p:pic>
        <p:sp>
          <p:nvSpPr>
            <p:cNvPr id="81" name="TextBox 80"/>
            <p:cNvSpPr txBox="1"/>
            <p:nvPr/>
          </p:nvSpPr>
          <p:spPr>
            <a:xfrm>
              <a:off x="5061317" y="4540022"/>
              <a:ext cx="417164" cy="200055"/>
            </a:xfrm>
            <a:prstGeom prst="rect">
              <a:avLst/>
            </a:prstGeom>
            <a:noFill/>
          </p:spPr>
          <p:txBody>
            <a:bodyPr wrap="square" rtlCol="0">
              <a:spAutoFit/>
            </a:bodyPr>
            <a:lstStyle/>
            <a:p>
              <a:r>
                <a:rPr lang="en-US" sz="700" dirty="0" smtClean="0"/>
                <a:t>Read</a:t>
              </a:r>
              <a:endParaRPr lang="en-US" sz="700" dirty="0"/>
            </a:p>
          </p:txBody>
        </p:sp>
        <p:cxnSp>
          <p:nvCxnSpPr>
            <p:cNvPr id="82" name="Straight Arrow Connector 13"/>
            <p:cNvCxnSpPr>
              <a:endCxn id="81" idx="3"/>
            </p:cNvCxnSpPr>
            <p:nvPr/>
          </p:nvCxnSpPr>
          <p:spPr>
            <a:xfrm rot="16200000" flipV="1">
              <a:off x="5373921" y="4744610"/>
              <a:ext cx="401556" cy="19243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5"/>
            <a:stretch>
              <a:fillRect/>
            </a:stretch>
          </p:blipFill>
          <p:spPr>
            <a:xfrm>
              <a:off x="6308462" y="4362401"/>
              <a:ext cx="412314" cy="453875"/>
            </a:xfrm>
            <a:prstGeom prst="rect">
              <a:avLst/>
            </a:prstGeom>
          </p:spPr>
        </p:pic>
        <p:sp>
          <p:nvSpPr>
            <p:cNvPr id="84" name="TextBox 83"/>
            <p:cNvSpPr txBox="1"/>
            <p:nvPr/>
          </p:nvSpPr>
          <p:spPr>
            <a:xfrm>
              <a:off x="6306880" y="4508500"/>
              <a:ext cx="413896" cy="307777"/>
            </a:xfrm>
            <a:prstGeom prst="rect">
              <a:avLst/>
            </a:prstGeom>
            <a:noFill/>
          </p:spPr>
          <p:txBody>
            <a:bodyPr wrap="none" rtlCol="0">
              <a:spAutoFit/>
            </a:bodyPr>
            <a:lstStyle/>
            <a:p>
              <a:r>
                <a:rPr lang="en-US" sz="700" dirty="0" smtClean="0"/>
                <a:t>Event</a:t>
              </a:r>
            </a:p>
            <a:p>
              <a:r>
                <a:rPr lang="en-US" sz="700" dirty="0" smtClean="0"/>
                <a:t>Store</a:t>
              </a:r>
              <a:endParaRPr lang="en-US" sz="700" dirty="0"/>
            </a:p>
          </p:txBody>
        </p:sp>
        <p:cxnSp>
          <p:nvCxnSpPr>
            <p:cNvPr id="85" name="Straight Arrow Connector 13"/>
            <p:cNvCxnSpPr>
              <a:endCxn id="84" idx="1"/>
            </p:cNvCxnSpPr>
            <p:nvPr/>
          </p:nvCxnSpPr>
          <p:spPr>
            <a:xfrm rot="5400000" flipH="1" flipV="1">
              <a:off x="6029307" y="4721164"/>
              <a:ext cx="336347" cy="218799"/>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13"/>
            <p:cNvCxnSpPr/>
            <p:nvPr/>
          </p:nvCxnSpPr>
          <p:spPr>
            <a:xfrm flipV="1">
              <a:off x="5472131" y="5111393"/>
              <a:ext cx="6351" cy="2268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13"/>
            <p:cNvCxnSpPr/>
            <p:nvPr/>
          </p:nvCxnSpPr>
          <p:spPr>
            <a:xfrm>
              <a:off x="6356717" y="5099974"/>
              <a:ext cx="0" cy="2497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4292221" y="1491536"/>
            <a:ext cx="559557" cy="276999"/>
          </a:xfrm>
          <a:prstGeom prst="rect">
            <a:avLst/>
          </a:prstGeom>
          <a:noFill/>
        </p:spPr>
        <p:txBody>
          <a:bodyPr wrap="square" rtlCol="0">
            <a:spAutoFit/>
          </a:bodyPr>
          <a:lstStyle/>
          <a:p>
            <a:r>
              <a:rPr lang="en-US" sz="1200" dirty="0" smtClean="0">
                <a:solidFill>
                  <a:schemeClr val="bg1"/>
                </a:solidFill>
              </a:rPr>
              <a:t>DMZ</a:t>
            </a:r>
            <a:endParaRPr lang="en-US" sz="1200" dirty="0">
              <a:solidFill>
                <a:schemeClr val="bg1"/>
              </a:solidFill>
            </a:endParaRPr>
          </a:p>
        </p:txBody>
      </p:sp>
      <p:grpSp>
        <p:nvGrpSpPr>
          <p:cNvPr id="5" name="Group 4"/>
          <p:cNvGrpSpPr/>
          <p:nvPr/>
        </p:nvGrpSpPr>
        <p:grpSpPr>
          <a:xfrm>
            <a:off x="723237" y="1619383"/>
            <a:ext cx="485992" cy="819017"/>
            <a:chOff x="723237" y="1619383"/>
            <a:chExt cx="485992" cy="819017"/>
          </a:xfrm>
        </p:grpSpPr>
        <p:pic>
          <p:nvPicPr>
            <p:cNvPr id="62" name="Picture 61"/>
            <p:cNvPicPr>
              <a:picLocks noChangeAspect="1"/>
            </p:cNvPicPr>
            <p:nvPr/>
          </p:nvPicPr>
          <p:blipFill>
            <a:blip r:embed="rId8"/>
            <a:stretch>
              <a:fillRect/>
            </a:stretch>
          </p:blipFill>
          <p:spPr>
            <a:xfrm>
              <a:off x="723237" y="2020143"/>
              <a:ext cx="485992" cy="418257"/>
            </a:xfrm>
            <a:prstGeom prst="rect">
              <a:avLst/>
            </a:prstGeom>
          </p:spPr>
        </p:pic>
        <p:pic>
          <p:nvPicPr>
            <p:cNvPr id="63" name="Picture 62"/>
            <p:cNvPicPr>
              <a:picLocks noChangeAspect="1"/>
            </p:cNvPicPr>
            <p:nvPr/>
          </p:nvPicPr>
          <p:blipFill>
            <a:blip r:embed="rId8"/>
            <a:stretch>
              <a:fillRect/>
            </a:stretch>
          </p:blipFill>
          <p:spPr>
            <a:xfrm>
              <a:off x="723237" y="1886557"/>
              <a:ext cx="485992" cy="418257"/>
            </a:xfrm>
            <a:prstGeom prst="rect">
              <a:avLst/>
            </a:prstGeom>
          </p:spPr>
        </p:pic>
        <p:pic>
          <p:nvPicPr>
            <p:cNvPr id="64" name="Picture 63"/>
            <p:cNvPicPr>
              <a:picLocks noChangeAspect="1"/>
            </p:cNvPicPr>
            <p:nvPr/>
          </p:nvPicPr>
          <p:blipFill>
            <a:blip r:embed="rId8"/>
            <a:stretch>
              <a:fillRect/>
            </a:stretch>
          </p:blipFill>
          <p:spPr>
            <a:xfrm>
              <a:off x="723237" y="1752970"/>
              <a:ext cx="485992" cy="418257"/>
            </a:xfrm>
            <a:prstGeom prst="rect">
              <a:avLst/>
            </a:prstGeom>
          </p:spPr>
        </p:pic>
        <p:pic>
          <p:nvPicPr>
            <p:cNvPr id="65" name="Picture 64"/>
            <p:cNvPicPr>
              <a:picLocks noChangeAspect="1"/>
            </p:cNvPicPr>
            <p:nvPr/>
          </p:nvPicPr>
          <p:blipFill>
            <a:blip r:embed="rId8"/>
            <a:stretch>
              <a:fillRect/>
            </a:stretch>
          </p:blipFill>
          <p:spPr>
            <a:xfrm>
              <a:off x="723237" y="1619383"/>
              <a:ext cx="485992" cy="418257"/>
            </a:xfrm>
            <a:prstGeom prst="rect">
              <a:avLst/>
            </a:prstGeom>
          </p:spPr>
        </p:pic>
      </p:grpSp>
      <p:grpSp>
        <p:nvGrpSpPr>
          <p:cNvPr id="66" name="Group 65"/>
          <p:cNvGrpSpPr/>
          <p:nvPr/>
        </p:nvGrpSpPr>
        <p:grpSpPr>
          <a:xfrm>
            <a:off x="1507263" y="1619383"/>
            <a:ext cx="485992" cy="819017"/>
            <a:chOff x="804600" y="1771783"/>
            <a:chExt cx="485992" cy="819017"/>
          </a:xfrm>
        </p:grpSpPr>
        <p:pic>
          <p:nvPicPr>
            <p:cNvPr id="67" name="Picture 66"/>
            <p:cNvPicPr>
              <a:picLocks noChangeAspect="1"/>
            </p:cNvPicPr>
            <p:nvPr/>
          </p:nvPicPr>
          <p:blipFill>
            <a:blip r:embed="rId8"/>
            <a:stretch>
              <a:fillRect/>
            </a:stretch>
          </p:blipFill>
          <p:spPr>
            <a:xfrm>
              <a:off x="804600" y="2172543"/>
              <a:ext cx="485992" cy="418257"/>
            </a:xfrm>
            <a:prstGeom prst="rect">
              <a:avLst/>
            </a:prstGeom>
          </p:spPr>
        </p:pic>
        <p:pic>
          <p:nvPicPr>
            <p:cNvPr id="68" name="Picture 67"/>
            <p:cNvPicPr>
              <a:picLocks noChangeAspect="1"/>
            </p:cNvPicPr>
            <p:nvPr/>
          </p:nvPicPr>
          <p:blipFill>
            <a:blip r:embed="rId8"/>
            <a:stretch>
              <a:fillRect/>
            </a:stretch>
          </p:blipFill>
          <p:spPr>
            <a:xfrm>
              <a:off x="804600" y="2038957"/>
              <a:ext cx="485992" cy="418257"/>
            </a:xfrm>
            <a:prstGeom prst="rect">
              <a:avLst/>
            </a:prstGeom>
          </p:spPr>
        </p:pic>
        <p:pic>
          <p:nvPicPr>
            <p:cNvPr id="69" name="Picture 68"/>
            <p:cNvPicPr>
              <a:picLocks noChangeAspect="1"/>
            </p:cNvPicPr>
            <p:nvPr/>
          </p:nvPicPr>
          <p:blipFill>
            <a:blip r:embed="rId8"/>
            <a:stretch>
              <a:fillRect/>
            </a:stretch>
          </p:blipFill>
          <p:spPr>
            <a:xfrm>
              <a:off x="804600" y="1905370"/>
              <a:ext cx="485992" cy="418257"/>
            </a:xfrm>
            <a:prstGeom prst="rect">
              <a:avLst/>
            </a:prstGeom>
          </p:spPr>
        </p:pic>
        <p:pic>
          <p:nvPicPr>
            <p:cNvPr id="70" name="Picture 69"/>
            <p:cNvPicPr>
              <a:picLocks noChangeAspect="1"/>
            </p:cNvPicPr>
            <p:nvPr/>
          </p:nvPicPr>
          <p:blipFill>
            <a:blip r:embed="rId8"/>
            <a:stretch>
              <a:fillRect/>
            </a:stretch>
          </p:blipFill>
          <p:spPr>
            <a:xfrm>
              <a:off x="804600" y="1771783"/>
              <a:ext cx="485992" cy="418257"/>
            </a:xfrm>
            <a:prstGeom prst="rect">
              <a:avLst/>
            </a:prstGeom>
          </p:spPr>
        </p:pic>
      </p:grpSp>
      <p:grpSp>
        <p:nvGrpSpPr>
          <p:cNvPr id="71" name="Group 70"/>
          <p:cNvGrpSpPr/>
          <p:nvPr/>
        </p:nvGrpSpPr>
        <p:grpSpPr>
          <a:xfrm>
            <a:off x="2291289" y="1619383"/>
            <a:ext cx="485992" cy="819017"/>
            <a:chOff x="804600" y="1771783"/>
            <a:chExt cx="485992" cy="819017"/>
          </a:xfrm>
        </p:grpSpPr>
        <p:pic>
          <p:nvPicPr>
            <p:cNvPr id="72" name="Picture 71"/>
            <p:cNvPicPr>
              <a:picLocks noChangeAspect="1"/>
            </p:cNvPicPr>
            <p:nvPr/>
          </p:nvPicPr>
          <p:blipFill>
            <a:blip r:embed="rId8"/>
            <a:stretch>
              <a:fillRect/>
            </a:stretch>
          </p:blipFill>
          <p:spPr>
            <a:xfrm>
              <a:off x="804600" y="2172543"/>
              <a:ext cx="485992" cy="418257"/>
            </a:xfrm>
            <a:prstGeom prst="rect">
              <a:avLst/>
            </a:prstGeom>
          </p:spPr>
        </p:pic>
        <p:pic>
          <p:nvPicPr>
            <p:cNvPr id="73" name="Picture 72"/>
            <p:cNvPicPr>
              <a:picLocks noChangeAspect="1"/>
            </p:cNvPicPr>
            <p:nvPr/>
          </p:nvPicPr>
          <p:blipFill>
            <a:blip r:embed="rId8"/>
            <a:stretch>
              <a:fillRect/>
            </a:stretch>
          </p:blipFill>
          <p:spPr>
            <a:xfrm>
              <a:off x="804600" y="2038957"/>
              <a:ext cx="485992" cy="418257"/>
            </a:xfrm>
            <a:prstGeom prst="rect">
              <a:avLst/>
            </a:prstGeom>
          </p:spPr>
        </p:pic>
        <p:pic>
          <p:nvPicPr>
            <p:cNvPr id="74" name="Picture 73"/>
            <p:cNvPicPr>
              <a:picLocks noChangeAspect="1"/>
            </p:cNvPicPr>
            <p:nvPr/>
          </p:nvPicPr>
          <p:blipFill>
            <a:blip r:embed="rId8"/>
            <a:stretch>
              <a:fillRect/>
            </a:stretch>
          </p:blipFill>
          <p:spPr>
            <a:xfrm>
              <a:off x="804600" y="1905370"/>
              <a:ext cx="485992" cy="418257"/>
            </a:xfrm>
            <a:prstGeom prst="rect">
              <a:avLst/>
            </a:prstGeom>
          </p:spPr>
        </p:pic>
        <p:pic>
          <p:nvPicPr>
            <p:cNvPr id="75" name="Picture 74"/>
            <p:cNvPicPr>
              <a:picLocks noChangeAspect="1"/>
            </p:cNvPicPr>
            <p:nvPr/>
          </p:nvPicPr>
          <p:blipFill>
            <a:blip r:embed="rId8"/>
            <a:stretch>
              <a:fillRect/>
            </a:stretch>
          </p:blipFill>
          <p:spPr>
            <a:xfrm>
              <a:off x="804600" y="1771783"/>
              <a:ext cx="485992" cy="418257"/>
            </a:xfrm>
            <a:prstGeom prst="rect">
              <a:avLst/>
            </a:prstGeom>
          </p:spPr>
        </p:pic>
      </p:grpSp>
      <p:grpSp>
        <p:nvGrpSpPr>
          <p:cNvPr id="88" name="Group 87"/>
          <p:cNvGrpSpPr/>
          <p:nvPr/>
        </p:nvGrpSpPr>
        <p:grpSpPr>
          <a:xfrm>
            <a:off x="3075315" y="1619383"/>
            <a:ext cx="485992" cy="819017"/>
            <a:chOff x="804600" y="1771783"/>
            <a:chExt cx="485992" cy="819017"/>
          </a:xfrm>
        </p:grpSpPr>
        <p:pic>
          <p:nvPicPr>
            <p:cNvPr id="89" name="Picture 88"/>
            <p:cNvPicPr>
              <a:picLocks noChangeAspect="1"/>
            </p:cNvPicPr>
            <p:nvPr/>
          </p:nvPicPr>
          <p:blipFill>
            <a:blip r:embed="rId8"/>
            <a:stretch>
              <a:fillRect/>
            </a:stretch>
          </p:blipFill>
          <p:spPr>
            <a:xfrm>
              <a:off x="804600" y="2172543"/>
              <a:ext cx="485992" cy="418257"/>
            </a:xfrm>
            <a:prstGeom prst="rect">
              <a:avLst/>
            </a:prstGeom>
          </p:spPr>
        </p:pic>
        <p:pic>
          <p:nvPicPr>
            <p:cNvPr id="90" name="Picture 89"/>
            <p:cNvPicPr>
              <a:picLocks noChangeAspect="1"/>
            </p:cNvPicPr>
            <p:nvPr/>
          </p:nvPicPr>
          <p:blipFill>
            <a:blip r:embed="rId8"/>
            <a:stretch>
              <a:fillRect/>
            </a:stretch>
          </p:blipFill>
          <p:spPr>
            <a:xfrm>
              <a:off x="804600" y="2038957"/>
              <a:ext cx="485992" cy="418257"/>
            </a:xfrm>
            <a:prstGeom prst="rect">
              <a:avLst/>
            </a:prstGeom>
          </p:spPr>
        </p:pic>
        <p:pic>
          <p:nvPicPr>
            <p:cNvPr id="91" name="Picture 90"/>
            <p:cNvPicPr>
              <a:picLocks noChangeAspect="1"/>
            </p:cNvPicPr>
            <p:nvPr/>
          </p:nvPicPr>
          <p:blipFill>
            <a:blip r:embed="rId8"/>
            <a:stretch>
              <a:fillRect/>
            </a:stretch>
          </p:blipFill>
          <p:spPr>
            <a:xfrm>
              <a:off x="804600" y="1905370"/>
              <a:ext cx="485992" cy="418257"/>
            </a:xfrm>
            <a:prstGeom prst="rect">
              <a:avLst/>
            </a:prstGeom>
          </p:spPr>
        </p:pic>
        <p:pic>
          <p:nvPicPr>
            <p:cNvPr id="92" name="Picture 91"/>
            <p:cNvPicPr>
              <a:picLocks noChangeAspect="1"/>
            </p:cNvPicPr>
            <p:nvPr/>
          </p:nvPicPr>
          <p:blipFill>
            <a:blip r:embed="rId8"/>
            <a:stretch>
              <a:fillRect/>
            </a:stretch>
          </p:blipFill>
          <p:spPr>
            <a:xfrm>
              <a:off x="804600" y="1771783"/>
              <a:ext cx="485992" cy="418257"/>
            </a:xfrm>
            <a:prstGeom prst="rect">
              <a:avLst/>
            </a:prstGeom>
          </p:spPr>
        </p:pic>
      </p:grpSp>
      <p:grpSp>
        <p:nvGrpSpPr>
          <p:cNvPr id="93" name="Group 92"/>
          <p:cNvGrpSpPr/>
          <p:nvPr/>
        </p:nvGrpSpPr>
        <p:grpSpPr>
          <a:xfrm>
            <a:off x="3859341" y="1619383"/>
            <a:ext cx="485992" cy="819017"/>
            <a:chOff x="804600" y="1771783"/>
            <a:chExt cx="485992" cy="819017"/>
          </a:xfrm>
        </p:grpSpPr>
        <p:pic>
          <p:nvPicPr>
            <p:cNvPr id="94" name="Picture 93"/>
            <p:cNvPicPr>
              <a:picLocks noChangeAspect="1"/>
            </p:cNvPicPr>
            <p:nvPr/>
          </p:nvPicPr>
          <p:blipFill>
            <a:blip r:embed="rId8"/>
            <a:stretch>
              <a:fillRect/>
            </a:stretch>
          </p:blipFill>
          <p:spPr>
            <a:xfrm>
              <a:off x="804600" y="2172543"/>
              <a:ext cx="485992" cy="418257"/>
            </a:xfrm>
            <a:prstGeom prst="rect">
              <a:avLst/>
            </a:prstGeom>
          </p:spPr>
        </p:pic>
        <p:pic>
          <p:nvPicPr>
            <p:cNvPr id="95" name="Picture 94"/>
            <p:cNvPicPr>
              <a:picLocks noChangeAspect="1"/>
            </p:cNvPicPr>
            <p:nvPr/>
          </p:nvPicPr>
          <p:blipFill>
            <a:blip r:embed="rId8"/>
            <a:stretch>
              <a:fillRect/>
            </a:stretch>
          </p:blipFill>
          <p:spPr>
            <a:xfrm>
              <a:off x="804600" y="2038957"/>
              <a:ext cx="485992" cy="418257"/>
            </a:xfrm>
            <a:prstGeom prst="rect">
              <a:avLst/>
            </a:prstGeom>
          </p:spPr>
        </p:pic>
        <p:pic>
          <p:nvPicPr>
            <p:cNvPr id="96" name="Picture 95"/>
            <p:cNvPicPr>
              <a:picLocks noChangeAspect="1"/>
            </p:cNvPicPr>
            <p:nvPr/>
          </p:nvPicPr>
          <p:blipFill>
            <a:blip r:embed="rId8"/>
            <a:stretch>
              <a:fillRect/>
            </a:stretch>
          </p:blipFill>
          <p:spPr>
            <a:xfrm>
              <a:off x="804600" y="1905370"/>
              <a:ext cx="485992" cy="418257"/>
            </a:xfrm>
            <a:prstGeom prst="rect">
              <a:avLst/>
            </a:prstGeom>
          </p:spPr>
        </p:pic>
        <p:pic>
          <p:nvPicPr>
            <p:cNvPr id="97" name="Picture 96"/>
            <p:cNvPicPr>
              <a:picLocks noChangeAspect="1"/>
            </p:cNvPicPr>
            <p:nvPr/>
          </p:nvPicPr>
          <p:blipFill>
            <a:blip r:embed="rId8"/>
            <a:stretch>
              <a:fillRect/>
            </a:stretch>
          </p:blipFill>
          <p:spPr>
            <a:xfrm>
              <a:off x="804600" y="1771783"/>
              <a:ext cx="485992" cy="418257"/>
            </a:xfrm>
            <a:prstGeom prst="rect">
              <a:avLst/>
            </a:prstGeom>
          </p:spPr>
        </p:pic>
      </p:grpSp>
      <p:grpSp>
        <p:nvGrpSpPr>
          <p:cNvPr id="98" name="Group 97"/>
          <p:cNvGrpSpPr/>
          <p:nvPr/>
        </p:nvGrpSpPr>
        <p:grpSpPr>
          <a:xfrm>
            <a:off x="4643367" y="1619383"/>
            <a:ext cx="485992" cy="819017"/>
            <a:chOff x="804600" y="1771783"/>
            <a:chExt cx="485992" cy="819017"/>
          </a:xfrm>
        </p:grpSpPr>
        <p:pic>
          <p:nvPicPr>
            <p:cNvPr id="99" name="Picture 98"/>
            <p:cNvPicPr>
              <a:picLocks noChangeAspect="1"/>
            </p:cNvPicPr>
            <p:nvPr/>
          </p:nvPicPr>
          <p:blipFill>
            <a:blip r:embed="rId8"/>
            <a:stretch>
              <a:fillRect/>
            </a:stretch>
          </p:blipFill>
          <p:spPr>
            <a:xfrm>
              <a:off x="804600" y="2172543"/>
              <a:ext cx="485992" cy="418257"/>
            </a:xfrm>
            <a:prstGeom prst="rect">
              <a:avLst/>
            </a:prstGeom>
          </p:spPr>
        </p:pic>
        <p:pic>
          <p:nvPicPr>
            <p:cNvPr id="100" name="Picture 99"/>
            <p:cNvPicPr>
              <a:picLocks noChangeAspect="1"/>
            </p:cNvPicPr>
            <p:nvPr/>
          </p:nvPicPr>
          <p:blipFill>
            <a:blip r:embed="rId8"/>
            <a:stretch>
              <a:fillRect/>
            </a:stretch>
          </p:blipFill>
          <p:spPr>
            <a:xfrm>
              <a:off x="804600" y="2038957"/>
              <a:ext cx="485992" cy="418257"/>
            </a:xfrm>
            <a:prstGeom prst="rect">
              <a:avLst/>
            </a:prstGeom>
          </p:spPr>
        </p:pic>
        <p:pic>
          <p:nvPicPr>
            <p:cNvPr id="101" name="Picture 100"/>
            <p:cNvPicPr>
              <a:picLocks noChangeAspect="1"/>
            </p:cNvPicPr>
            <p:nvPr/>
          </p:nvPicPr>
          <p:blipFill>
            <a:blip r:embed="rId8"/>
            <a:stretch>
              <a:fillRect/>
            </a:stretch>
          </p:blipFill>
          <p:spPr>
            <a:xfrm>
              <a:off x="804600" y="1905370"/>
              <a:ext cx="485992" cy="418257"/>
            </a:xfrm>
            <a:prstGeom prst="rect">
              <a:avLst/>
            </a:prstGeom>
          </p:spPr>
        </p:pic>
        <p:pic>
          <p:nvPicPr>
            <p:cNvPr id="102" name="Picture 101"/>
            <p:cNvPicPr>
              <a:picLocks noChangeAspect="1"/>
            </p:cNvPicPr>
            <p:nvPr/>
          </p:nvPicPr>
          <p:blipFill>
            <a:blip r:embed="rId8"/>
            <a:stretch>
              <a:fillRect/>
            </a:stretch>
          </p:blipFill>
          <p:spPr>
            <a:xfrm>
              <a:off x="804600" y="1771783"/>
              <a:ext cx="485992" cy="418257"/>
            </a:xfrm>
            <a:prstGeom prst="rect">
              <a:avLst/>
            </a:prstGeom>
          </p:spPr>
        </p:pic>
      </p:grpSp>
      <p:grpSp>
        <p:nvGrpSpPr>
          <p:cNvPr id="103" name="Group 102"/>
          <p:cNvGrpSpPr/>
          <p:nvPr/>
        </p:nvGrpSpPr>
        <p:grpSpPr>
          <a:xfrm>
            <a:off x="5427391" y="1619383"/>
            <a:ext cx="485992" cy="819017"/>
            <a:chOff x="804600" y="1771783"/>
            <a:chExt cx="485992" cy="819017"/>
          </a:xfrm>
        </p:grpSpPr>
        <p:pic>
          <p:nvPicPr>
            <p:cNvPr id="104" name="Picture 103"/>
            <p:cNvPicPr>
              <a:picLocks noChangeAspect="1"/>
            </p:cNvPicPr>
            <p:nvPr/>
          </p:nvPicPr>
          <p:blipFill>
            <a:blip r:embed="rId8"/>
            <a:stretch>
              <a:fillRect/>
            </a:stretch>
          </p:blipFill>
          <p:spPr>
            <a:xfrm>
              <a:off x="804600" y="2172543"/>
              <a:ext cx="485992" cy="418257"/>
            </a:xfrm>
            <a:prstGeom prst="rect">
              <a:avLst/>
            </a:prstGeom>
          </p:spPr>
        </p:pic>
        <p:pic>
          <p:nvPicPr>
            <p:cNvPr id="105" name="Picture 104"/>
            <p:cNvPicPr>
              <a:picLocks noChangeAspect="1"/>
            </p:cNvPicPr>
            <p:nvPr/>
          </p:nvPicPr>
          <p:blipFill>
            <a:blip r:embed="rId8"/>
            <a:stretch>
              <a:fillRect/>
            </a:stretch>
          </p:blipFill>
          <p:spPr>
            <a:xfrm>
              <a:off x="804600" y="2038957"/>
              <a:ext cx="485992" cy="418257"/>
            </a:xfrm>
            <a:prstGeom prst="rect">
              <a:avLst/>
            </a:prstGeom>
          </p:spPr>
        </p:pic>
        <p:pic>
          <p:nvPicPr>
            <p:cNvPr id="106" name="Picture 105"/>
            <p:cNvPicPr>
              <a:picLocks noChangeAspect="1"/>
            </p:cNvPicPr>
            <p:nvPr/>
          </p:nvPicPr>
          <p:blipFill>
            <a:blip r:embed="rId8"/>
            <a:stretch>
              <a:fillRect/>
            </a:stretch>
          </p:blipFill>
          <p:spPr>
            <a:xfrm>
              <a:off x="804600" y="1905370"/>
              <a:ext cx="485992" cy="418257"/>
            </a:xfrm>
            <a:prstGeom prst="rect">
              <a:avLst/>
            </a:prstGeom>
          </p:spPr>
        </p:pic>
        <p:pic>
          <p:nvPicPr>
            <p:cNvPr id="107" name="Picture 106"/>
            <p:cNvPicPr>
              <a:picLocks noChangeAspect="1"/>
            </p:cNvPicPr>
            <p:nvPr/>
          </p:nvPicPr>
          <p:blipFill>
            <a:blip r:embed="rId8"/>
            <a:stretch>
              <a:fillRect/>
            </a:stretch>
          </p:blipFill>
          <p:spPr>
            <a:xfrm>
              <a:off x="804600" y="1771783"/>
              <a:ext cx="485992" cy="418257"/>
            </a:xfrm>
            <a:prstGeom prst="rect">
              <a:avLst/>
            </a:prstGeom>
          </p:spPr>
        </p:pic>
      </p:grpSp>
      <p:pic>
        <p:nvPicPr>
          <p:cNvPr id="4" name="Picture 3"/>
          <p:cNvPicPr>
            <a:picLocks noChangeAspect="1"/>
          </p:cNvPicPr>
          <p:nvPr/>
        </p:nvPicPr>
        <p:blipFill>
          <a:blip r:embed="rId9"/>
          <a:stretch>
            <a:fillRect/>
          </a:stretch>
        </p:blipFill>
        <p:spPr>
          <a:xfrm>
            <a:off x="536368" y="6145064"/>
            <a:ext cx="488814" cy="420624"/>
          </a:xfrm>
          <a:prstGeom prst="rect">
            <a:avLst/>
          </a:prstGeom>
        </p:spPr>
      </p:pic>
      <p:pic>
        <p:nvPicPr>
          <p:cNvPr id="108" name="Picture 107"/>
          <p:cNvPicPr>
            <a:picLocks noChangeAspect="1"/>
          </p:cNvPicPr>
          <p:nvPr/>
        </p:nvPicPr>
        <p:blipFill>
          <a:blip r:embed="rId9"/>
          <a:stretch>
            <a:fillRect/>
          </a:stretch>
        </p:blipFill>
        <p:spPr>
          <a:xfrm>
            <a:off x="536368" y="6006156"/>
            <a:ext cx="488814" cy="420624"/>
          </a:xfrm>
          <a:prstGeom prst="rect">
            <a:avLst/>
          </a:prstGeom>
        </p:spPr>
      </p:pic>
      <p:pic>
        <p:nvPicPr>
          <p:cNvPr id="109" name="Picture 108"/>
          <p:cNvPicPr>
            <a:picLocks noChangeAspect="1"/>
          </p:cNvPicPr>
          <p:nvPr/>
        </p:nvPicPr>
        <p:blipFill>
          <a:blip r:embed="rId9"/>
          <a:stretch>
            <a:fillRect/>
          </a:stretch>
        </p:blipFill>
        <p:spPr>
          <a:xfrm>
            <a:off x="536368" y="5867385"/>
            <a:ext cx="488814" cy="420624"/>
          </a:xfrm>
          <a:prstGeom prst="rect">
            <a:avLst/>
          </a:prstGeom>
        </p:spPr>
      </p:pic>
      <p:pic>
        <p:nvPicPr>
          <p:cNvPr id="110" name="Picture 109"/>
          <p:cNvPicPr>
            <a:picLocks noChangeAspect="1"/>
          </p:cNvPicPr>
          <p:nvPr/>
        </p:nvPicPr>
        <p:blipFill>
          <a:blip r:embed="rId9"/>
          <a:stretch>
            <a:fillRect/>
          </a:stretch>
        </p:blipFill>
        <p:spPr>
          <a:xfrm>
            <a:off x="536368" y="5728617"/>
            <a:ext cx="488814" cy="420624"/>
          </a:xfrm>
          <a:prstGeom prst="rect">
            <a:avLst/>
          </a:prstGeom>
        </p:spPr>
      </p:pic>
      <p:pic>
        <p:nvPicPr>
          <p:cNvPr id="111" name="Picture 110"/>
          <p:cNvPicPr>
            <a:picLocks noChangeAspect="1"/>
          </p:cNvPicPr>
          <p:nvPr/>
        </p:nvPicPr>
        <p:blipFill>
          <a:blip r:embed="rId9"/>
          <a:stretch>
            <a:fillRect/>
          </a:stretch>
        </p:blipFill>
        <p:spPr>
          <a:xfrm>
            <a:off x="536368" y="5589849"/>
            <a:ext cx="488814" cy="420624"/>
          </a:xfrm>
          <a:prstGeom prst="rect">
            <a:avLst/>
          </a:prstGeom>
        </p:spPr>
      </p:pic>
      <p:pic>
        <p:nvPicPr>
          <p:cNvPr id="112" name="Picture 111"/>
          <p:cNvPicPr>
            <a:picLocks noChangeAspect="1"/>
          </p:cNvPicPr>
          <p:nvPr/>
        </p:nvPicPr>
        <p:blipFill>
          <a:blip r:embed="rId9"/>
          <a:stretch>
            <a:fillRect/>
          </a:stretch>
        </p:blipFill>
        <p:spPr>
          <a:xfrm>
            <a:off x="536368" y="5451081"/>
            <a:ext cx="488814" cy="420624"/>
          </a:xfrm>
          <a:prstGeom prst="rect">
            <a:avLst/>
          </a:prstGeom>
        </p:spPr>
      </p:pic>
      <p:pic>
        <p:nvPicPr>
          <p:cNvPr id="113" name="Picture 112"/>
          <p:cNvPicPr>
            <a:picLocks noChangeAspect="1"/>
          </p:cNvPicPr>
          <p:nvPr/>
        </p:nvPicPr>
        <p:blipFill>
          <a:blip r:embed="rId9"/>
          <a:stretch>
            <a:fillRect/>
          </a:stretch>
        </p:blipFill>
        <p:spPr>
          <a:xfrm>
            <a:off x="536368" y="5312313"/>
            <a:ext cx="488814" cy="420624"/>
          </a:xfrm>
          <a:prstGeom prst="rect">
            <a:avLst/>
          </a:prstGeom>
        </p:spPr>
      </p:pic>
      <p:pic>
        <p:nvPicPr>
          <p:cNvPr id="114" name="Picture 113"/>
          <p:cNvPicPr>
            <a:picLocks noChangeAspect="1"/>
          </p:cNvPicPr>
          <p:nvPr/>
        </p:nvPicPr>
        <p:blipFill>
          <a:blip r:embed="rId9"/>
          <a:stretch>
            <a:fillRect/>
          </a:stretch>
        </p:blipFill>
        <p:spPr>
          <a:xfrm>
            <a:off x="536368" y="5173545"/>
            <a:ext cx="488814" cy="420624"/>
          </a:xfrm>
          <a:prstGeom prst="rect">
            <a:avLst/>
          </a:prstGeom>
        </p:spPr>
      </p:pic>
      <p:pic>
        <p:nvPicPr>
          <p:cNvPr id="115" name="Picture 114"/>
          <p:cNvPicPr>
            <a:picLocks noChangeAspect="1"/>
          </p:cNvPicPr>
          <p:nvPr/>
        </p:nvPicPr>
        <p:blipFill>
          <a:blip r:embed="rId9"/>
          <a:stretch>
            <a:fillRect/>
          </a:stretch>
        </p:blipFill>
        <p:spPr>
          <a:xfrm>
            <a:off x="536368" y="5034777"/>
            <a:ext cx="488814" cy="420624"/>
          </a:xfrm>
          <a:prstGeom prst="rect">
            <a:avLst/>
          </a:prstGeom>
        </p:spPr>
      </p:pic>
      <p:pic>
        <p:nvPicPr>
          <p:cNvPr id="116" name="Picture 115"/>
          <p:cNvPicPr>
            <a:picLocks noChangeAspect="1"/>
          </p:cNvPicPr>
          <p:nvPr/>
        </p:nvPicPr>
        <p:blipFill>
          <a:blip r:embed="rId9"/>
          <a:stretch>
            <a:fillRect/>
          </a:stretch>
        </p:blipFill>
        <p:spPr>
          <a:xfrm>
            <a:off x="536368" y="4896009"/>
            <a:ext cx="488814" cy="420624"/>
          </a:xfrm>
          <a:prstGeom prst="rect">
            <a:avLst/>
          </a:prstGeom>
        </p:spPr>
      </p:pic>
      <p:pic>
        <p:nvPicPr>
          <p:cNvPr id="117" name="Picture 116"/>
          <p:cNvPicPr>
            <a:picLocks noChangeAspect="1"/>
          </p:cNvPicPr>
          <p:nvPr/>
        </p:nvPicPr>
        <p:blipFill>
          <a:blip r:embed="rId9"/>
          <a:stretch>
            <a:fillRect/>
          </a:stretch>
        </p:blipFill>
        <p:spPr>
          <a:xfrm>
            <a:off x="536368" y="4757241"/>
            <a:ext cx="488814" cy="420624"/>
          </a:xfrm>
          <a:prstGeom prst="rect">
            <a:avLst/>
          </a:prstGeom>
        </p:spPr>
      </p:pic>
      <p:pic>
        <p:nvPicPr>
          <p:cNvPr id="118" name="Picture 117"/>
          <p:cNvPicPr>
            <a:picLocks noChangeAspect="1"/>
          </p:cNvPicPr>
          <p:nvPr/>
        </p:nvPicPr>
        <p:blipFill>
          <a:blip r:embed="rId9"/>
          <a:stretch>
            <a:fillRect/>
          </a:stretch>
        </p:blipFill>
        <p:spPr>
          <a:xfrm>
            <a:off x="536368" y="4618473"/>
            <a:ext cx="488814" cy="420624"/>
          </a:xfrm>
          <a:prstGeom prst="rect">
            <a:avLst/>
          </a:prstGeom>
        </p:spPr>
      </p:pic>
      <p:pic>
        <p:nvPicPr>
          <p:cNvPr id="130" name="Picture 129"/>
          <p:cNvPicPr>
            <a:picLocks noChangeAspect="1"/>
          </p:cNvPicPr>
          <p:nvPr/>
        </p:nvPicPr>
        <p:blipFill>
          <a:blip r:embed="rId9"/>
          <a:stretch>
            <a:fillRect/>
          </a:stretch>
        </p:blipFill>
        <p:spPr>
          <a:xfrm>
            <a:off x="976282" y="6147766"/>
            <a:ext cx="488814" cy="420624"/>
          </a:xfrm>
          <a:prstGeom prst="rect">
            <a:avLst/>
          </a:prstGeom>
        </p:spPr>
      </p:pic>
      <p:pic>
        <p:nvPicPr>
          <p:cNvPr id="131" name="Picture 130"/>
          <p:cNvPicPr>
            <a:picLocks noChangeAspect="1"/>
          </p:cNvPicPr>
          <p:nvPr/>
        </p:nvPicPr>
        <p:blipFill>
          <a:blip r:embed="rId9"/>
          <a:stretch>
            <a:fillRect/>
          </a:stretch>
        </p:blipFill>
        <p:spPr>
          <a:xfrm>
            <a:off x="976282" y="6008858"/>
            <a:ext cx="488814" cy="420624"/>
          </a:xfrm>
          <a:prstGeom prst="rect">
            <a:avLst/>
          </a:prstGeom>
        </p:spPr>
      </p:pic>
      <p:pic>
        <p:nvPicPr>
          <p:cNvPr id="132" name="Picture 131"/>
          <p:cNvPicPr>
            <a:picLocks noChangeAspect="1"/>
          </p:cNvPicPr>
          <p:nvPr/>
        </p:nvPicPr>
        <p:blipFill>
          <a:blip r:embed="rId9"/>
          <a:stretch>
            <a:fillRect/>
          </a:stretch>
        </p:blipFill>
        <p:spPr>
          <a:xfrm>
            <a:off x="976282" y="5870087"/>
            <a:ext cx="488814" cy="420624"/>
          </a:xfrm>
          <a:prstGeom prst="rect">
            <a:avLst/>
          </a:prstGeom>
        </p:spPr>
      </p:pic>
      <p:pic>
        <p:nvPicPr>
          <p:cNvPr id="133" name="Picture 132"/>
          <p:cNvPicPr>
            <a:picLocks noChangeAspect="1"/>
          </p:cNvPicPr>
          <p:nvPr/>
        </p:nvPicPr>
        <p:blipFill>
          <a:blip r:embed="rId9"/>
          <a:stretch>
            <a:fillRect/>
          </a:stretch>
        </p:blipFill>
        <p:spPr>
          <a:xfrm>
            <a:off x="976282" y="5731319"/>
            <a:ext cx="488814" cy="420624"/>
          </a:xfrm>
          <a:prstGeom prst="rect">
            <a:avLst/>
          </a:prstGeom>
        </p:spPr>
      </p:pic>
      <p:pic>
        <p:nvPicPr>
          <p:cNvPr id="134" name="Picture 133"/>
          <p:cNvPicPr>
            <a:picLocks noChangeAspect="1"/>
          </p:cNvPicPr>
          <p:nvPr/>
        </p:nvPicPr>
        <p:blipFill>
          <a:blip r:embed="rId9"/>
          <a:stretch>
            <a:fillRect/>
          </a:stretch>
        </p:blipFill>
        <p:spPr>
          <a:xfrm>
            <a:off x="976282" y="5592551"/>
            <a:ext cx="488814" cy="420624"/>
          </a:xfrm>
          <a:prstGeom prst="rect">
            <a:avLst/>
          </a:prstGeom>
        </p:spPr>
      </p:pic>
      <p:pic>
        <p:nvPicPr>
          <p:cNvPr id="135" name="Picture 134"/>
          <p:cNvPicPr>
            <a:picLocks noChangeAspect="1"/>
          </p:cNvPicPr>
          <p:nvPr/>
        </p:nvPicPr>
        <p:blipFill>
          <a:blip r:embed="rId9"/>
          <a:stretch>
            <a:fillRect/>
          </a:stretch>
        </p:blipFill>
        <p:spPr>
          <a:xfrm>
            <a:off x="976282" y="5453783"/>
            <a:ext cx="488814" cy="420624"/>
          </a:xfrm>
          <a:prstGeom prst="rect">
            <a:avLst/>
          </a:prstGeom>
        </p:spPr>
      </p:pic>
      <p:pic>
        <p:nvPicPr>
          <p:cNvPr id="136" name="Picture 135"/>
          <p:cNvPicPr>
            <a:picLocks noChangeAspect="1"/>
          </p:cNvPicPr>
          <p:nvPr/>
        </p:nvPicPr>
        <p:blipFill>
          <a:blip r:embed="rId9"/>
          <a:stretch>
            <a:fillRect/>
          </a:stretch>
        </p:blipFill>
        <p:spPr>
          <a:xfrm>
            <a:off x="976282" y="5315015"/>
            <a:ext cx="488814" cy="420624"/>
          </a:xfrm>
          <a:prstGeom prst="rect">
            <a:avLst/>
          </a:prstGeom>
        </p:spPr>
      </p:pic>
      <p:pic>
        <p:nvPicPr>
          <p:cNvPr id="137" name="Picture 136"/>
          <p:cNvPicPr>
            <a:picLocks noChangeAspect="1"/>
          </p:cNvPicPr>
          <p:nvPr/>
        </p:nvPicPr>
        <p:blipFill>
          <a:blip r:embed="rId9"/>
          <a:stretch>
            <a:fillRect/>
          </a:stretch>
        </p:blipFill>
        <p:spPr>
          <a:xfrm>
            <a:off x="976282" y="5176247"/>
            <a:ext cx="488814" cy="420624"/>
          </a:xfrm>
          <a:prstGeom prst="rect">
            <a:avLst/>
          </a:prstGeom>
        </p:spPr>
      </p:pic>
      <p:pic>
        <p:nvPicPr>
          <p:cNvPr id="138" name="Picture 137"/>
          <p:cNvPicPr>
            <a:picLocks noChangeAspect="1"/>
          </p:cNvPicPr>
          <p:nvPr/>
        </p:nvPicPr>
        <p:blipFill>
          <a:blip r:embed="rId9"/>
          <a:stretch>
            <a:fillRect/>
          </a:stretch>
        </p:blipFill>
        <p:spPr>
          <a:xfrm>
            <a:off x="976282" y="5037479"/>
            <a:ext cx="488814" cy="420624"/>
          </a:xfrm>
          <a:prstGeom prst="rect">
            <a:avLst/>
          </a:prstGeom>
        </p:spPr>
      </p:pic>
      <p:pic>
        <p:nvPicPr>
          <p:cNvPr id="139" name="Picture 138"/>
          <p:cNvPicPr>
            <a:picLocks noChangeAspect="1"/>
          </p:cNvPicPr>
          <p:nvPr/>
        </p:nvPicPr>
        <p:blipFill>
          <a:blip r:embed="rId9"/>
          <a:stretch>
            <a:fillRect/>
          </a:stretch>
        </p:blipFill>
        <p:spPr>
          <a:xfrm>
            <a:off x="976282" y="4898711"/>
            <a:ext cx="488814" cy="420624"/>
          </a:xfrm>
          <a:prstGeom prst="rect">
            <a:avLst/>
          </a:prstGeom>
        </p:spPr>
      </p:pic>
      <p:pic>
        <p:nvPicPr>
          <p:cNvPr id="140" name="Picture 139"/>
          <p:cNvPicPr>
            <a:picLocks noChangeAspect="1"/>
          </p:cNvPicPr>
          <p:nvPr/>
        </p:nvPicPr>
        <p:blipFill>
          <a:blip r:embed="rId9"/>
          <a:stretch>
            <a:fillRect/>
          </a:stretch>
        </p:blipFill>
        <p:spPr>
          <a:xfrm>
            <a:off x="976282" y="4759943"/>
            <a:ext cx="488814" cy="420624"/>
          </a:xfrm>
          <a:prstGeom prst="rect">
            <a:avLst/>
          </a:prstGeom>
        </p:spPr>
      </p:pic>
      <p:pic>
        <p:nvPicPr>
          <p:cNvPr id="141" name="Picture 140"/>
          <p:cNvPicPr>
            <a:picLocks noChangeAspect="1"/>
          </p:cNvPicPr>
          <p:nvPr/>
        </p:nvPicPr>
        <p:blipFill>
          <a:blip r:embed="rId9"/>
          <a:stretch>
            <a:fillRect/>
          </a:stretch>
        </p:blipFill>
        <p:spPr>
          <a:xfrm>
            <a:off x="976282" y="4621175"/>
            <a:ext cx="488814" cy="420624"/>
          </a:xfrm>
          <a:prstGeom prst="rect">
            <a:avLst/>
          </a:prstGeom>
        </p:spPr>
      </p:pic>
      <p:pic>
        <p:nvPicPr>
          <p:cNvPr id="142" name="Picture 141"/>
          <p:cNvPicPr>
            <a:picLocks noChangeAspect="1"/>
          </p:cNvPicPr>
          <p:nvPr/>
        </p:nvPicPr>
        <p:blipFill>
          <a:blip r:embed="rId9"/>
          <a:stretch>
            <a:fillRect/>
          </a:stretch>
        </p:blipFill>
        <p:spPr>
          <a:xfrm>
            <a:off x="1446227" y="6145064"/>
            <a:ext cx="488814" cy="420624"/>
          </a:xfrm>
          <a:prstGeom prst="rect">
            <a:avLst/>
          </a:prstGeom>
        </p:spPr>
      </p:pic>
      <p:pic>
        <p:nvPicPr>
          <p:cNvPr id="143" name="Picture 142"/>
          <p:cNvPicPr>
            <a:picLocks noChangeAspect="1"/>
          </p:cNvPicPr>
          <p:nvPr/>
        </p:nvPicPr>
        <p:blipFill>
          <a:blip r:embed="rId9"/>
          <a:stretch>
            <a:fillRect/>
          </a:stretch>
        </p:blipFill>
        <p:spPr>
          <a:xfrm>
            <a:off x="1446227" y="6006156"/>
            <a:ext cx="488814" cy="420624"/>
          </a:xfrm>
          <a:prstGeom prst="rect">
            <a:avLst/>
          </a:prstGeom>
        </p:spPr>
      </p:pic>
      <p:pic>
        <p:nvPicPr>
          <p:cNvPr id="144" name="Picture 143"/>
          <p:cNvPicPr>
            <a:picLocks noChangeAspect="1"/>
          </p:cNvPicPr>
          <p:nvPr/>
        </p:nvPicPr>
        <p:blipFill>
          <a:blip r:embed="rId9"/>
          <a:stretch>
            <a:fillRect/>
          </a:stretch>
        </p:blipFill>
        <p:spPr>
          <a:xfrm>
            <a:off x="1446227" y="5867385"/>
            <a:ext cx="488814" cy="420624"/>
          </a:xfrm>
          <a:prstGeom prst="rect">
            <a:avLst/>
          </a:prstGeom>
        </p:spPr>
      </p:pic>
      <p:pic>
        <p:nvPicPr>
          <p:cNvPr id="145" name="Picture 144"/>
          <p:cNvPicPr>
            <a:picLocks noChangeAspect="1"/>
          </p:cNvPicPr>
          <p:nvPr/>
        </p:nvPicPr>
        <p:blipFill>
          <a:blip r:embed="rId9"/>
          <a:stretch>
            <a:fillRect/>
          </a:stretch>
        </p:blipFill>
        <p:spPr>
          <a:xfrm>
            <a:off x="1446227" y="5728617"/>
            <a:ext cx="488814" cy="420624"/>
          </a:xfrm>
          <a:prstGeom prst="rect">
            <a:avLst/>
          </a:prstGeom>
        </p:spPr>
      </p:pic>
      <p:pic>
        <p:nvPicPr>
          <p:cNvPr id="146" name="Picture 145"/>
          <p:cNvPicPr>
            <a:picLocks noChangeAspect="1"/>
          </p:cNvPicPr>
          <p:nvPr/>
        </p:nvPicPr>
        <p:blipFill>
          <a:blip r:embed="rId9"/>
          <a:stretch>
            <a:fillRect/>
          </a:stretch>
        </p:blipFill>
        <p:spPr>
          <a:xfrm>
            <a:off x="1446227" y="5589849"/>
            <a:ext cx="488814" cy="420624"/>
          </a:xfrm>
          <a:prstGeom prst="rect">
            <a:avLst/>
          </a:prstGeom>
        </p:spPr>
      </p:pic>
      <p:pic>
        <p:nvPicPr>
          <p:cNvPr id="147" name="Picture 146"/>
          <p:cNvPicPr>
            <a:picLocks noChangeAspect="1"/>
          </p:cNvPicPr>
          <p:nvPr/>
        </p:nvPicPr>
        <p:blipFill>
          <a:blip r:embed="rId9"/>
          <a:stretch>
            <a:fillRect/>
          </a:stretch>
        </p:blipFill>
        <p:spPr>
          <a:xfrm>
            <a:off x="1446227" y="5451081"/>
            <a:ext cx="488814" cy="420624"/>
          </a:xfrm>
          <a:prstGeom prst="rect">
            <a:avLst/>
          </a:prstGeom>
        </p:spPr>
      </p:pic>
      <p:pic>
        <p:nvPicPr>
          <p:cNvPr id="148" name="Picture 147"/>
          <p:cNvPicPr>
            <a:picLocks noChangeAspect="1"/>
          </p:cNvPicPr>
          <p:nvPr/>
        </p:nvPicPr>
        <p:blipFill>
          <a:blip r:embed="rId9"/>
          <a:stretch>
            <a:fillRect/>
          </a:stretch>
        </p:blipFill>
        <p:spPr>
          <a:xfrm>
            <a:off x="1446227" y="5312313"/>
            <a:ext cx="488814" cy="420624"/>
          </a:xfrm>
          <a:prstGeom prst="rect">
            <a:avLst/>
          </a:prstGeom>
        </p:spPr>
      </p:pic>
      <p:pic>
        <p:nvPicPr>
          <p:cNvPr id="149" name="Picture 148"/>
          <p:cNvPicPr>
            <a:picLocks noChangeAspect="1"/>
          </p:cNvPicPr>
          <p:nvPr/>
        </p:nvPicPr>
        <p:blipFill>
          <a:blip r:embed="rId9"/>
          <a:stretch>
            <a:fillRect/>
          </a:stretch>
        </p:blipFill>
        <p:spPr>
          <a:xfrm>
            <a:off x="1446227" y="5173545"/>
            <a:ext cx="488814" cy="420624"/>
          </a:xfrm>
          <a:prstGeom prst="rect">
            <a:avLst/>
          </a:prstGeom>
        </p:spPr>
      </p:pic>
      <p:pic>
        <p:nvPicPr>
          <p:cNvPr id="150" name="Picture 149"/>
          <p:cNvPicPr>
            <a:picLocks noChangeAspect="1"/>
          </p:cNvPicPr>
          <p:nvPr/>
        </p:nvPicPr>
        <p:blipFill>
          <a:blip r:embed="rId9"/>
          <a:stretch>
            <a:fillRect/>
          </a:stretch>
        </p:blipFill>
        <p:spPr>
          <a:xfrm>
            <a:off x="1446227" y="5034777"/>
            <a:ext cx="488814" cy="420624"/>
          </a:xfrm>
          <a:prstGeom prst="rect">
            <a:avLst/>
          </a:prstGeom>
        </p:spPr>
      </p:pic>
      <p:pic>
        <p:nvPicPr>
          <p:cNvPr id="151" name="Picture 150"/>
          <p:cNvPicPr>
            <a:picLocks noChangeAspect="1"/>
          </p:cNvPicPr>
          <p:nvPr/>
        </p:nvPicPr>
        <p:blipFill>
          <a:blip r:embed="rId9"/>
          <a:stretch>
            <a:fillRect/>
          </a:stretch>
        </p:blipFill>
        <p:spPr>
          <a:xfrm>
            <a:off x="1446227" y="4896009"/>
            <a:ext cx="488814" cy="420624"/>
          </a:xfrm>
          <a:prstGeom prst="rect">
            <a:avLst/>
          </a:prstGeom>
        </p:spPr>
      </p:pic>
      <p:pic>
        <p:nvPicPr>
          <p:cNvPr id="152" name="Picture 151"/>
          <p:cNvPicPr>
            <a:picLocks noChangeAspect="1"/>
          </p:cNvPicPr>
          <p:nvPr/>
        </p:nvPicPr>
        <p:blipFill>
          <a:blip r:embed="rId9"/>
          <a:stretch>
            <a:fillRect/>
          </a:stretch>
        </p:blipFill>
        <p:spPr>
          <a:xfrm>
            <a:off x="1446227" y="4757241"/>
            <a:ext cx="488814" cy="420624"/>
          </a:xfrm>
          <a:prstGeom prst="rect">
            <a:avLst/>
          </a:prstGeom>
        </p:spPr>
      </p:pic>
      <p:pic>
        <p:nvPicPr>
          <p:cNvPr id="153" name="Picture 152"/>
          <p:cNvPicPr>
            <a:picLocks noChangeAspect="1"/>
          </p:cNvPicPr>
          <p:nvPr/>
        </p:nvPicPr>
        <p:blipFill>
          <a:blip r:embed="rId9"/>
          <a:stretch>
            <a:fillRect/>
          </a:stretch>
        </p:blipFill>
        <p:spPr>
          <a:xfrm>
            <a:off x="1446227" y="4618473"/>
            <a:ext cx="488814" cy="420624"/>
          </a:xfrm>
          <a:prstGeom prst="rect">
            <a:avLst/>
          </a:prstGeom>
        </p:spPr>
      </p:pic>
      <p:pic>
        <p:nvPicPr>
          <p:cNvPr id="154" name="Picture 153"/>
          <p:cNvPicPr>
            <a:picLocks noChangeAspect="1"/>
          </p:cNvPicPr>
          <p:nvPr/>
        </p:nvPicPr>
        <p:blipFill>
          <a:blip r:embed="rId9"/>
          <a:stretch>
            <a:fillRect/>
          </a:stretch>
        </p:blipFill>
        <p:spPr>
          <a:xfrm>
            <a:off x="1889588" y="6152086"/>
            <a:ext cx="488814" cy="420624"/>
          </a:xfrm>
          <a:prstGeom prst="rect">
            <a:avLst/>
          </a:prstGeom>
        </p:spPr>
      </p:pic>
      <p:pic>
        <p:nvPicPr>
          <p:cNvPr id="155" name="Picture 154"/>
          <p:cNvPicPr>
            <a:picLocks noChangeAspect="1"/>
          </p:cNvPicPr>
          <p:nvPr/>
        </p:nvPicPr>
        <p:blipFill>
          <a:blip r:embed="rId9"/>
          <a:stretch>
            <a:fillRect/>
          </a:stretch>
        </p:blipFill>
        <p:spPr>
          <a:xfrm>
            <a:off x="1889588" y="6013178"/>
            <a:ext cx="488814" cy="420624"/>
          </a:xfrm>
          <a:prstGeom prst="rect">
            <a:avLst/>
          </a:prstGeom>
        </p:spPr>
      </p:pic>
      <p:pic>
        <p:nvPicPr>
          <p:cNvPr id="156" name="Picture 155"/>
          <p:cNvPicPr>
            <a:picLocks noChangeAspect="1"/>
          </p:cNvPicPr>
          <p:nvPr/>
        </p:nvPicPr>
        <p:blipFill>
          <a:blip r:embed="rId9"/>
          <a:stretch>
            <a:fillRect/>
          </a:stretch>
        </p:blipFill>
        <p:spPr>
          <a:xfrm>
            <a:off x="1889588" y="5874407"/>
            <a:ext cx="488814" cy="420624"/>
          </a:xfrm>
          <a:prstGeom prst="rect">
            <a:avLst/>
          </a:prstGeom>
        </p:spPr>
      </p:pic>
      <p:pic>
        <p:nvPicPr>
          <p:cNvPr id="157" name="Picture 156"/>
          <p:cNvPicPr>
            <a:picLocks noChangeAspect="1"/>
          </p:cNvPicPr>
          <p:nvPr/>
        </p:nvPicPr>
        <p:blipFill>
          <a:blip r:embed="rId9"/>
          <a:stretch>
            <a:fillRect/>
          </a:stretch>
        </p:blipFill>
        <p:spPr>
          <a:xfrm>
            <a:off x="1889588" y="5735639"/>
            <a:ext cx="488814" cy="420624"/>
          </a:xfrm>
          <a:prstGeom prst="rect">
            <a:avLst/>
          </a:prstGeom>
        </p:spPr>
      </p:pic>
      <p:pic>
        <p:nvPicPr>
          <p:cNvPr id="158" name="Picture 157"/>
          <p:cNvPicPr>
            <a:picLocks noChangeAspect="1"/>
          </p:cNvPicPr>
          <p:nvPr/>
        </p:nvPicPr>
        <p:blipFill>
          <a:blip r:embed="rId9"/>
          <a:stretch>
            <a:fillRect/>
          </a:stretch>
        </p:blipFill>
        <p:spPr>
          <a:xfrm>
            <a:off x="1889588" y="5596871"/>
            <a:ext cx="488814" cy="420624"/>
          </a:xfrm>
          <a:prstGeom prst="rect">
            <a:avLst/>
          </a:prstGeom>
        </p:spPr>
      </p:pic>
      <p:pic>
        <p:nvPicPr>
          <p:cNvPr id="159" name="Picture 158"/>
          <p:cNvPicPr>
            <a:picLocks noChangeAspect="1"/>
          </p:cNvPicPr>
          <p:nvPr/>
        </p:nvPicPr>
        <p:blipFill>
          <a:blip r:embed="rId9"/>
          <a:stretch>
            <a:fillRect/>
          </a:stretch>
        </p:blipFill>
        <p:spPr>
          <a:xfrm>
            <a:off x="1889588" y="5458103"/>
            <a:ext cx="488814" cy="420624"/>
          </a:xfrm>
          <a:prstGeom prst="rect">
            <a:avLst/>
          </a:prstGeom>
        </p:spPr>
      </p:pic>
      <p:pic>
        <p:nvPicPr>
          <p:cNvPr id="160" name="Picture 159"/>
          <p:cNvPicPr>
            <a:picLocks noChangeAspect="1"/>
          </p:cNvPicPr>
          <p:nvPr/>
        </p:nvPicPr>
        <p:blipFill>
          <a:blip r:embed="rId9"/>
          <a:stretch>
            <a:fillRect/>
          </a:stretch>
        </p:blipFill>
        <p:spPr>
          <a:xfrm>
            <a:off x="1889588" y="5319335"/>
            <a:ext cx="488814" cy="420624"/>
          </a:xfrm>
          <a:prstGeom prst="rect">
            <a:avLst/>
          </a:prstGeom>
        </p:spPr>
      </p:pic>
      <p:pic>
        <p:nvPicPr>
          <p:cNvPr id="161" name="Picture 160"/>
          <p:cNvPicPr>
            <a:picLocks noChangeAspect="1"/>
          </p:cNvPicPr>
          <p:nvPr/>
        </p:nvPicPr>
        <p:blipFill>
          <a:blip r:embed="rId9"/>
          <a:stretch>
            <a:fillRect/>
          </a:stretch>
        </p:blipFill>
        <p:spPr>
          <a:xfrm>
            <a:off x="1889588" y="5180567"/>
            <a:ext cx="488814" cy="420624"/>
          </a:xfrm>
          <a:prstGeom prst="rect">
            <a:avLst/>
          </a:prstGeom>
        </p:spPr>
      </p:pic>
      <p:pic>
        <p:nvPicPr>
          <p:cNvPr id="162" name="Picture 161"/>
          <p:cNvPicPr>
            <a:picLocks noChangeAspect="1"/>
          </p:cNvPicPr>
          <p:nvPr/>
        </p:nvPicPr>
        <p:blipFill>
          <a:blip r:embed="rId9"/>
          <a:stretch>
            <a:fillRect/>
          </a:stretch>
        </p:blipFill>
        <p:spPr>
          <a:xfrm>
            <a:off x="1889588" y="5041799"/>
            <a:ext cx="488814" cy="420624"/>
          </a:xfrm>
          <a:prstGeom prst="rect">
            <a:avLst/>
          </a:prstGeom>
        </p:spPr>
      </p:pic>
      <p:pic>
        <p:nvPicPr>
          <p:cNvPr id="163" name="Picture 162"/>
          <p:cNvPicPr>
            <a:picLocks noChangeAspect="1"/>
          </p:cNvPicPr>
          <p:nvPr/>
        </p:nvPicPr>
        <p:blipFill>
          <a:blip r:embed="rId9"/>
          <a:stretch>
            <a:fillRect/>
          </a:stretch>
        </p:blipFill>
        <p:spPr>
          <a:xfrm>
            <a:off x="1889588" y="4903031"/>
            <a:ext cx="488814" cy="420624"/>
          </a:xfrm>
          <a:prstGeom prst="rect">
            <a:avLst/>
          </a:prstGeom>
        </p:spPr>
      </p:pic>
      <p:pic>
        <p:nvPicPr>
          <p:cNvPr id="164" name="Picture 163"/>
          <p:cNvPicPr>
            <a:picLocks noChangeAspect="1"/>
          </p:cNvPicPr>
          <p:nvPr/>
        </p:nvPicPr>
        <p:blipFill>
          <a:blip r:embed="rId9"/>
          <a:stretch>
            <a:fillRect/>
          </a:stretch>
        </p:blipFill>
        <p:spPr>
          <a:xfrm>
            <a:off x="1889588" y="4764263"/>
            <a:ext cx="488814" cy="420624"/>
          </a:xfrm>
          <a:prstGeom prst="rect">
            <a:avLst/>
          </a:prstGeom>
        </p:spPr>
      </p:pic>
      <p:pic>
        <p:nvPicPr>
          <p:cNvPr id="165" name="Picture 164"/>
          <p:cNvPicPr>
            <a:picLocks noChangeAspect="1"/>
          </p:cNvPicPr>
          <p:nvPr/>
        </p:nvPicPr>
        <p:blipFill>
          <a:blip r:embed="rId9"/>
          <a:stretch>
            <a:fillRect/>
          </a:stretch>
        </p:blipFill>
        <p:spPr>
          <a:xfrm>
            <a:off x="1889588" y="4625495"/>
            <a:ext cx="488814" cy="420624"/>
          </a:xfrm>
          <a:prstGeom prst="rect">
            <a:avLst/>
          </a:prstGeom>
        </p:spPr>
      </p:pic>
    </p:spTree>
    <p:extLst>
      <p:ext uri="{BB962C8B-B14F-4D97-AF65-F5344CB8AC3E}">
        <p14:creationId xmlns:p14="http://schemas.microsoft.com/office/powerpoint/2010/main" val="2804830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ontent Placeholder 1"/>
          <p:cNvSpPr txBox="1">
            <a:spLocks/>
          </p:cNvSpPr>
          <p:nvPr/>
        </p:nvSpPr>
        <p:spPr bwMode="auto">
          <a:xfrm>
            <a:off x="457200" y="18288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buNone/>
            </a:pPr>
            <a:r>
              <a:rPr lang="en-US" sz="2400" dirty="0" smtClean="0">
                <a:solidFill>
                  <a:srgbClr val="FFFFFF"/>
                </a:solidFill>
              </a:rPr>
              <a:t>&gt; 300PB </a:t>
            </a:r>
            <a:r>
              <a:rPr lang="en-US" sz="2400" dirty="0" err="1" smtClean="0">
                <a:solidFill>
                  <a:srgbClr val="FFFFFF"/>
                </a:solidFill>
              </a:rPr>
              <a:t>aan</a:t>
            </a:r>
            <a:r>
              <a:rPr lang="en-US" sz="2400" dirty="0" smtClean="0">
                <a:solidFill>
                  <a:srgbClr val="FFFFFF"/>
                </a:solidFill>
              </a:rPr>
              <a:t> data</a:t>
            </a:r>
          </a:p>
          <a:p>
            <a:pPr lvl="0">
              <a:spcBef>
                <a:spcPts val="0"/>
              </a:spcBef>
              <a:buNone/>
            </a:pPr>
            <a:r>
              <a:rPr lang="en-US" sz="2400" dirty="0" smtClean="0">
                <a:solidFill>
                  <a:srgbClr val="FFFFFF"/>
                </a:solidFill>
              </a:rPr>
              <a:t>	</a:t>
            </a:r>
            <a:r>
              <a:rPr lang="nl" sz="2400" dirty="0">
                <a:solidFill>
                  <a:srgbClr val="FFFFFF"/>
                </a:solidFill>
              </a:rPr>
              <a:t> (en groeit met 600TB per dag)</a:t>
            </a:r>
            <a:endParaRPr lang="en-US" sz="2400" dirty="0" smtClean="0">
              <a:solidFill>
                <a:srgbClr val="FFFFFF"/>
              </a:solidFill>
            </a:endParaRPr>
          </a:p>
          <a:p>
            <a:pPr lvl="0">
              <a:spcBef>
                <a:spcPts val="0"/>
              </a:spcBef>
              <a:buNone/>
            </a:pPr>
            <a:endParaRPr lang="en-US" sz="2400" dirty="0" smtClean="0">
              <a:solidFill>
                <a:srgbClr val="FFFFFF"/>
              </a:solidFill>
            </a:endParaRPr>
          </a:p>
          <a:p>
            <a:pPr lvl="0">
              <a:spcBef>
                <a:spcPts val="0"/>
              </a:spcBef>
              <a:buNone/>
            </a:pPr>
            <a:r>
              <a:rPr lang="en-US" sz="2400" dirty="0" smtClean="0">
                <a:solidFill>
                  <a:srgbClr val="FFFFFF"/>
                </a:solidFill>
              </a:rPr>
              <a:t>&gt; 1 </a:t>
            </a:r>
            <a:r>
              <a:rPr lang="en-US" sz="2400" dirty="0" err="1" smtClean="0">
                <a:solidFill>
                  <a:srgbClr val="FFFFFF"/>
                </a:solidFill>
              </a:rPr>
              <a:t>miljoen</a:t>
            </a:r>
            <a:r>
              <a:rPr lang="en-US" sz="2400" dirty="0" smtClean="0">
                <a:solidFill>
                  <a:srgbClr val="FFFFFF"/>
                </a:solidFill>
              </a:rPr>
              <a:t> </a:t>
            </a:r>
            <a:r>
              <a:rPr lang="en-US" sz="2400" dirty="0" err="1" smtClean="0">
                <a:solidFill>
                  <a:srgbClr val="FFFFFF"/>
                </a:solidFill>
              </a:rPr>
              <a:t>foto's</a:t>
            </a:r>
            <a:r>
              <a:rPr lang="en-US" sz="2400" dirty="0" smtClean="0">
                <a:solidFill>
                  <a:srgbClr val="FFFFFF"/>
                </a:solidFill>
              </a:rPr>
              <a:t> per </a:t>
            </a:r>
            <a:r>
              <a:rPr lang="en-US" sz="2400" dirty="0" err="1" smtClean="0">
                <a:solidFill>
                  <a:srgbClr val="FFFFFF"/>
                </a:solidFill>
              </a:rPr>
              <a:t>seconde</a:t>
            </a:r>
            <a:endParaRPr lang="en-US" sz="2400" dirty="0" smtClean="0">
              <a:solidFill>
                <a:srgbClr val="FFFFFF"/>
              </a:solidFill>
            </a:endParaRPr>
          </a:p>
          <a:p>
            <a:pPr lvl="0">
              <a:spcBef>
                <a:spcPts val="0"/>
              </a:spcBef>
              <a:buNone/>
            </a:pPr>
            <a:endParaRPr lang="en-US" sz="2400" dirty="0" smtClean="0">
              <a:solidFill>
                <a:srgbClr val="FFFFFF"/>
              </a:solidFill>
            </a:endParaRPr>
          </a:p>
          <a:p>
            <a:pPr lvl="0">
              <a:spcBef>
                <a:spcPts val="0"/>
              </a:spcBef>
              <a:buNone/>
            </a:pPr>
            <a:r>
              <a:rPr lang="en-US" sz="2400" dirty="0" smtClean="0">
                <a:solidFill>
                  <a:srgbClr val="FFFFFF"/>
                </a:solidFill>
              </a:rPr>
              <a:t>1 </a:t>
            </a:r>
            <a:r>
              <a:rPr lang="en-US" sz="2400" dirty="0" err="1" smtClean="0">
                <a:solidFill>
                  <a:srgbClr val="FFFFFF"/>
                </a:solidFill>
              </a:rPr>
              <a:t>miljard</a:t>
            </a:r>
            <a:r>
              <a:rPr lang="en-US" sz="2400" dirty="0" smtClean="0">
                <a:solidFill>
                  <a:srgbClr val="FFFFFF"/>
                </a:solidFill>
              </a:rPr>
              <a:t> requests per </a:t>
            </a:r>
            <a:r>
              <a:rPr lang="en-US" sz="2400" dirty="0" err="1" smtClean="0">
                <a:solidFill>
                  <a:srgbClr val="FFFFFF"/>
                </a:solidFill>
              </a:rPr>
              <a:t>seconde</a:t>
            </a:r>
            <a:endParaRPr lang="en-US" sz="2400" dirty="0" smtClean="0">
              <a:solidFill>
                <a:srgbClr val="FFFFFF"/>
              </a:solidFill>
            </a:endParaRPr>
          </a:p>
          <a:p>
            <a:pPr lvl="0">
              <a:spcBef>
                <a:spcPts val="0"/>
              </a:spcBef>
              <a:buNone/>
            </a:pPr>
            <a:endParaRPr lang="en-US" sz="2400" dirty="0" smtClean="0">
              <a:solidFill>
                <a:srgbClr val="FFFFFF"/>
              </a:solidFill>
            </a:endParaRPr>
          </a:p>
          <a:p>
            <a:pPr lvl="0">
              <a:spcBef>
                <a:spcPts val="0"/>
              </a:spcBef>
              <a:buNone/>
            </a:pPr>
            <a:r>
              <a:rPr lang="en-US" sz="2400" dirty="0" err="1" smtClean="0">
                <a:solidFill>
                  <a:srgbClr val="FFFFFF"/>
                </a:solidFill>
              </a:rPr>
              <a:t>Slaat</a:t>
            </a:r>
            <a:r>
              <a:rPr lang="en-US" sz="2400" dirty="0" smtClean="0">
                <a:solidFill>
                  <a:srgbClr val="FFFFFF"/>
                </a:solidFill>
              </a:rPr>
              <a:t> 1000 </a:t>
            </a:r>
            <a:r>
              <a:rPr lang="en-US" sz="2400" dirty="0" err="1" smtClean="0">
                <a:solidFill>
                  <a:srgbClr val="FFFFFF"/>
                </a:solidFill>
              </a:rPr>
              <a:t>miljard</a:t>
            </a:r>
            <a:r>
              <a:rPr lang="en-US" sz="2400" dirty="0" smtClean="0">
                <a:solidFill>
                  <a:srgbClr val="FFFFFF"/>
                </a:solidFill>
              </a:rPr>
              <a:t> items op</a:t>
            </a:r>
          </a:p>
          <a:p>
            <a:pPr lvl="0">
              <a:spcBef>
                <a:spcPts val="0"/>
              </a:spcBef>
              <a:buNone/>
            </a:pPr>
            <a:r>
              <a:rPr lang="en-US" sz="2400" dirty="0" smtClean="0">
                <a:solidFill>
                  <a:srgbClr val="FFFFFF"/>
                </a:solidFill>
              </a:rPr>
              <a:t>	(</a:t>
            </a:r>
            <a:r>
              <a:rPr lang="en-US" sz="2400" dirty="0" err="1" smtClean="0">
                <a:solidFill>
                  <a:srgbClr val="FFFFFF"/>
                </a:solidFill>
              </a:rPr>
              <a:t>foto's</a:t>
            </a:r>
            <a:r>
              <a:rPr lang="en-US" sz="2400" dirty="0" smtClean="0">
                <a:solidFill>
                  <a:srgbClr val="FFFFFF"/>
                </a:solidFill>
              </a:rPr>
              <a:t>, events, </a:t>
            </a:r>
            <a:r>
              <a:rPr lang="en-US" sz="2400" dirty="0" err="1" smtClean="0">
                <a:solidFill>
                  <a:srgbClr val="FFFFFF"/>
                </a:solidFill>
              </a:rPr>
              <a:t>statusupdates</a:t>
            </a:r>
            <a:r>
              <a:rPr lang="en-US" sz="2400" dirty="0" smtClean="0">
                <a:solidFill>
                  <a:srgbClr val="FFFFFF"/>
                </a:solidFill>
              </a:rPr>
              <a:t>…)</a:t>
            </a:r>
            <a:endParaRPr lang="en-US" sz="2400" dirty="0">
              <a:solidFill>
                <a:srgbClr val="FFFFFF"/>
              </a:solidFill>
            </a:endParaRPr>
          </a:p>
        </p:txBody>
      </p:sp>
      <p:pic>
        <p:nvPicPr>
          <p:cNvPr id="7" name="Picture 6"/>
          <p:cNvPicPr>
            <a:picLocks noChangeAspect="1"/>
          </p:cNvPicPr>
          <p:nvPr/>
        </p:nvPicPr>
        <p:blipFill>
          <a:blip r:embed="rId4"/>
          <a:stretch>
            <a:fillRect/>
          </a:stretch>
        </p:blipFill>
        <p:spPr>
          <a:xfrm>
            <a:off x="433872" y="304799"/>
            <a:ext cx="3604728" cy="1007773"/>
          </a:xfrm>
          <a:prstGeom prst="rect">
            <a:avLst/>
          </a:prstGeom>
        </p:spPr>
      </p:pic>
    </p:spTree>
    <p:extLst>
      <p:ext uri="{BB962C8B-B14F-4D97-AF65-F5344CB8AC3E}">
        <p14:creationId xmlns:p14="http://schemas.microsoft.com/office/powerpoint/2010/main" val="4245944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3" name="Shape 602"/>
          <p:cNvSpPr/>
          <p:nvPr/>
        </p:nvSpPr>
        <p:spPr>
          <a:xfrm>
            <a:off x="521875" y="188526"/>
            <a:ext cx="4219199" cy="1314712"/>
          </a:xfrm>
          <a:prstGeom prst="wedgeRoundRectCallout">
            <a:avLst>
              <a:gd name="adj1" fmla="val -20833"/>
              <a:gd name="adj2" fmla="val 62500"/>
              <a:gd name="adj3" fmla="val 0"/>
            </a:avLst>
          </a:prstGeom>
          <a:solidFill>
            <a:srgbClr val="1A383D"/>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600"/>
              </a:spcBef>
              <a:buClr>
                <a:schemeClr val="dk1"/>
              </a:buClr>
              <a:buSzPct val="61111"/>
              <a:buFont typeface="Arial"/>
              <a:buNone/>
            </a:pPr>
            <a:endParaRPr lang="en-US" sz="2800" dirty="0" smtClean="0">
              <a:solidFill>
                <a:srgbClr val="FFFFFF"/>
              </a:solidFill>
              <a:latin typeface="Rotis SansSerif Std Light"/>
              <a:ea typeface="Calibri"/>
              <a:cs typeface="Rotis SansSerif Std Light"/>
              <a:sym typeface="Calibri"/>
            </a:endParaRPr>
          </a:p>
          <a:p>
            <a:pPr lvl="0" rtl="0">
              <a:spcBef>
                <a:spcPts val="600"/>
              </a:spcBef>
              <a:buClr>
                <a:schemeClr val="dk1"/>
              </a:buClr>
              <a:buSzPct val="61111"/>
              <a:buFont typeface="Arial"/>
              <a:buNone/>
            </a:pPr>
            <a:r>
              <a:rPr lang="nl" sz="2800" dirty="0" smtClean="0">
                <a:solidFill>
                  <a:srgbClr val="FFFFFF"/>
                </a:solidFill>
                <a:latin typeface="Rotis SansSerif Std Light"/>
                <a:ea typeface="Calibri"/>
                <a:cs typeface="Rotis SansSerif Std Light"/>
                <a:sym typeface="Calibri"/>
              </a:rPr>
              <a:t>Onze </a:t>
            </a:r>
            <a:r>
              <a:rPr lang="nl" sz="2800" dirty="0">
                <a:solidFill>
                  <a:srgbClr val="FFFFFF"/>
                </a:solidFill>
                <a:latin typeface="Rotis SansSerif Std Light"/>
                <a:ea typeface="Calibri"/>
                <a:cs typeface="Rotis SansSerif Std Light"/>
                <a:sym typeface="Calibri"/>
              </a:rPr>
              <a:t>applicatieservers schalen niet mee</a:t>
            </a:r>
          </a:p>
          <a:p>
            <a:pPr lvl="0" rtl="0">
              <a:spcBef>
                <a:spcPts val="600"/>
              </a:spcBef>
              <a:buNone/>
            </a:pPr>
            <a:endParaRPr sz="2800" dirty="0">
              <a:solidFill>
                <a:srgbClr val="FFFFFF"/>
              </a:solidFill>
              <a:latin typeface="Rotis SansSerif Std Light"/>
              <a:ea typeface="Calibri"/>
              <a:cs typeface="Rotis SansSerif Std Light"/>
              <a:sym typeface="Calibri"/>
            </a:endParaRPr>
          </a:p>
        </p:txBody>
      </p:sp>
    </p:spTree>
    <p:extLst>
      <p:ext uri="{BB962C8B-B14F-4D97-AF65-F5344CB8AC3E}">
        <p14:creationId xmlns:p14="http://schemas.microsoft.com/office/powerpoint/2010/main" val="3946201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 name="Title 1"/>
          <p:cNvSpPr txBox="1">
            <a:spLocks/>
          </p:cNvSpPr>
          <p:nvPr/>
        </p:nvSpPr>
        <p:spPr bwMode="auto">
          <a:xfrm>
            <a:off x="2209800" y="177800"/>
            <a:ext cx="6477000" cy="1066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eaLnBrk="1" hangingPunct="1"/>
            <a:r>
              <a:rPr lang="nl-NL" altLang="en-US" dirty="0" err="1"/>
              <a:t>WebScale@Enterprise</a:t>
            </a:r>
            <a:endParaRPr lang="nl-NL" altLang="en-US" dirty="0" smtClean="0"/>
          </a:p>
        </p:txBody>
      </p:sp>
      <p:sp>
        <p:nvSpPr>
          <p:cNvPr id="7" name="TextBox 6"/>
          <p:cNvSpPr txBox="1"/>
          <p:nvPr/>
        </p:nvSpPr>
        <p:spPr>
          <a:xfrm>
            <a:off x="457200" y="4262787"/>
            <a:ext cx="8229600" cy="2420934"/>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pic>
        <p:nvPicPr>
          <p:cNvPr id="9" name="Picture 8"/>
          <p:cNvPicPr>
            <a:picLocks noChangeAspect="1"/>
          </p:cNvPicPr>
          <p:nvPr/>
        </p:nvPicPr>
        <p:blipFill>
          <a:blip r:embed="rId3"/>
          <a:stretch>
            <a:fillRect/>
          </a:stretch>
        </p:blipFill>
        <p:spPr>
          <a:xfrm>
            <a:off x="3105681" y="4719587"/>
            <a:ext cx="540627" cy="762000"/>
          </a:xfrm>
          <a:prstGeom prst="rect">
            <a:avLst/>
          </a:prstGeom>
        </p:spPr>
      </p:pic>
      <p:pic>
        <p:nvPicPr>
          <p:cNvPr id="10" name="Picture 9"/>
          <p:cNvPicPr>
            <a:picLocks noChangeAspect="1"/>
          </p:cNvPicPr>
          <p:nvPr/>
        </p:nvPicPr>
        <p:blipFill>
          <a:blip r:embed="rId3"/>
          <a:stretch>
            <a:fillRect/>
          </a:stretch>
        </p:blipFill>
        <p:spPr>
          <a:xfrm>
            <a:off x="3127401" y="5528172"/>
            <a:ext cx="540627" cy="762000"/>
          </a:xfrm>
          <a:prstGeom prst="rect">
            <a:avLst/>
          </a:prstGeom>
        </p:spPr>
      </p:pic>
      <p:pic>
        <p:nvPicPr>
          <p:cNvPr id="1026" name="Picture 2" descr="http://images.businessweek.com/ss/08/11/1103_bargain_basement_tech/image/ibm-iseries-server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715" r="17352"/>
          <a:stretch/>
        </p:blipFill>
        <p:spPr bwMode="auto">
          <a:xfrm>
            <a:off x="7043175" y="5404727"/>
            <a:ext cx="1062056" cy="8858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96946" y="6397823"/>
            <a:ext cx="1029449" cy="307777"/>
          </a:xfrm>
          <a:prstGeom prst="rect">
            <a:avLst/>
          </a:prstGeom>
          <a:noFill/>
        </p:spPr>
        <p:txBody>
          <a:bodyPr wrap="none" rtlCol="0">
            <a:spAutoFit/>
          </a:bodyPr>
          <a:lstStyle/>
          <a:p>
            <a:r>
              <a:rPr lang="en-US" sz="1400" dirty="0" smtClean="0">
                <a:solidFill>
                  <a:schemeClr val="bg1"/>
                </a:solidFill>
              </a:rPr>
              <a:t>Mainframe</a:t>
            </a:r>
            <a:endParaRPr lang="en-US" sz="1400" dirty="0">
              <a:solidFill>
                <a:schemeClr val="bg1"/>
              </a:solidFill>
            </a:endParaRPr>
          </a:p>
        </p:txBody>
      </p:sp>
      <p:pic>
        <p:nvPicPr>
          <p:cNvPr id="11" name="Picture 10"/>
          <p:cNvPicPr>
            <a:picLocks noChangeAspect="1"/>
          </p:cNvPicPr>
          <p:nvPr/>
        </p:nvPicPr>
        <p:blipFill>
          <a:blip r:embed="rId5"/>
          <a:stretch>
            <a:fillRect/>
          </a:stretch>
        </p:blipFill>
        <p:spPr>
          <a:xfrm>
            <a:off x="4189428" y="5708909"/>
            <a:ext cx="476933" cy="525007"/>
          </a:xfrm>
          <a:prstGeom prst="rect">
            <a:avLst/>
          </a:prstGeom>
        </p:spPr>
      </p:pic>
      <p:sp>
        <p:nvSpPr>
          <p:cNvPr id="16" name="TextBox 15"/>
          <p:cNvSpPr txBox="1"/>
          <p:nvPr/>
        </p:nvSpPr>
        <p:spPr>
          <a:xfrm>
            <a:off x="3963890" y="6167896"/>
            <a:ext cx="1051891" cy="523220"/>
          </a:xfrm>
          <a:prstGeom prst="rect">
            <a:avLst/>
          </a:prstGeom>
          <a:noFill/>
        </p:spPr>
        <p:txBody>
          <a:bodyPr wrap="none" rtlCol="0">
            <a:spAutoFit/>
          </a:bodyPr>
          <a:lstStyle/>
          <a:p>
            <a:pPr algn="ctr"/>
            <a:r>
              <a:rPr lang="en-US" sz="1400" dirty="0" err="1" smtClean="0">
                <a:solidFill>
                  <a:schemeClr val="bg1"/>
                </a:solidFill>
              </a:rPr>
              <a:t>Backoffice</a:t>
            </a:r>
            <a:endParaRPr lang="en-US" sz="1400" dirty="0" smtClean="0">
              <a:solidFill>
                <a:schemeClr val="bg1"/>
              </a:solidFill>
            </a:endParaRPr>
          </a:p>
          <a:p>
            <a:pPr algn="ctr"/>
            <a:r>
              <a:rPr lang="en-US" sz="1400" dirty="0" err="1" smtClean="0">
                <a:solidFill>
                  <a:schemeClr val="bg1"/>
                </a:solidFill>
              </a:rPr>
              <a:t>Systeem</a:t>
            </a:r>
            <a:r>
              <a:rPr lang="en-US" sz="1400" dirty="0" smtClean="0">
                <a:solidFill>
                  <a:schemeClr val="bg1"/>
                </a:solidFill>
              </a:rPr>
              <a:t> X</a:t>
            </a:r>
            <a:endParaRPr lang="en-US" sz="1400" dirty="0">
              <a:solidFill>
                <a:schemeClr val="bg1"/>
              </a:solidFill>
            </a:endParaRPr>
          </a:p>
        </p:txBody>
      </p:sp>
      <p:sp>
        <p:nvSpPr>
          <p:cNvPr id="17" name="TextBox 16"/>
          <p:cNvSpPr txBox="1"/>
          <p:nvPr/>
        </p:nvSpPr>
        <p:spPr>
          <a:xfrm>
            <a:off x="5428380" y="6160501"/>
            <a:ext cx="1048620" cy="523220"/>
          </a:xfrm>
          <a:prstGeom prst="rect">
            <a:avLst/>
          </a:prstGeom>
          <a:noFill/>
        </p:spPr>
        <p:txBody>
          <a:bodyPr wrap="none" rtlCol="0">
            <a:spAutoFit/>
          </a:bodyPr>
          <a:lstStyle/>
          <a:p>
            <a:pPr algn="ctr"/>
            <a:r>
              <a:rPr lang="en-US" sz="1400" dirty="0" err="1" smtClean="0">
                <a:solidFill>
                  <a:schemeClr val="bg1"/>
                </a:solidFill>
              </a:rPr>
              <a:t>Backoffice</a:t>
            </a:r>
            <a:endParaRPr lang="en-US" sz="1400" dirty="0" smtClean="0">
              <a:solidFill>
                <a:schemeClr val="bg1"/>
              </a:solidFill>
            </a:endParaRPr>
          </a:p>
          <a:p>
            <a:pPr algn="ctr"/>
            <a:r>
              <a:rPr lang="en-US" sz="1400" dirty="0" err="1" smtClean="0">
                <a:solidFill>
                  <a:schemeClr val="bg1"/>
                </a:solidFill>
              </a:rPr>
              <a:t>Systeem</a:t>
            </a:r>
            <a:r>
              <a:rPr lang="en-US" sz="1400" dirty="0" smtClean="0">
                <a:solidFill>
                  <a:schemeClr val="bg1"/>
                </a:solidFill>
              </a:rPr>
              <a:t> Y</a:t>
            </a:r>
            <a:endParaRPr lang="en-US" sz="1400" dirty="0">
              <a:solidFill>
                <a:schemeClr val="bg1"/>
              </a:solidFill>
            </a:endParaRPr>
          </a:p>
        </p:txBody>
      </p:sp>
      <p:sp>
        <p:nvSpPr>
          <p:cNvPr id="13" name="Rounded Rectangle 12"/>
          <p:cNvSpPr/>
          <p:nvPr/>
        </p:nvSpPr>
        <p:spPr>
          <a:xfrm>
            <a:off x="457199" y="3722264"/>
            <a:ext cx="5943600" cy="365760"/>
          </a:xfrm>
          <a:prstGeom prst="roundRect">
            <a:avLst/>
          </a:prstGeom>
          <a:solidFill>
            <a:schemeClr val="tx2">
              <a:lumMod val="60000"/>
              <a:lumOff val="40000"/>
            </a:schemeClr>
          </a:solidFill>
        </p:spPr>
        <p:txBody>
          <a:bodyPr anchor="ctr" anchorCtr="0">
            <a:noAutofit/>
          </a:bodyPr>
          <a:lstStyle/>
          <a:p>
            <a:pPr algn="ctr" eaLnBrk="1" fontAlgn="auto" hangingPunct="1">
              <a:spcBef>
                <a:spcPts val="0"/>
              </a:spcBef>
              <a:spcAft>
                <a:spcPts val="0"/>
              </a:spcAft>
            </a:pPr>
            <a:r>
              <a:rPr lang="en-US" sz="1600" dirty="0" smtClean="0">
                <a:solidFill>
                  <a:schemeClr val="bg1"/>
                </a:solidFill>
              </a:rPr>
              <a:t>Enterprise Service Bus</a:t>
            </a:r>
            <a:endParaRPr lang="en-US" sz="1600" dirty="0">
              <a:solidFill>
                <a:schemeClr val="bg1"/>
              </a:solidFill>
            </a:endParaRPr>
          </a:p>
        </p:txBody>
      </p:sp>
      <p:sp>
        <p:nvSpPr>
          <p:cNvPr id="20" name="TextBox 19"/>
          <p:cNvSpPr txBox="1"/>
          <p:nvPr/>
        </p:nvSpPr>
        <p:spPr>
          <a:xfrm>
            <a:off x="457199" y="2552833"/>
            <a:ext cx="5943599" cy="1058419"/>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sp>
        <p:nvSpPr>
          <p:cNvPr id="21" name="TextBox 20"/>
          <p:cNvSpPr txBox="1"/>
          <p:nvPr/>
        </p:nvSpPr>
        <p:spPr>
          <a:xfrm>
            <a:off x="457199" y="1524000"/>
            <a:ext cx="5943599" cy="93345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sp>
        <p:nvSpPr>
          <p:cNvPr id="27" name="TextBox 26"/>
          <p:cNvSpPr txBox="1"/>
          <p:nvPr/>
        </p:nvSpPr>
        <p:spPr>
          <a:xfrm>
            <a:off x="457200" y="3442156"/>
            <a:ext cx="871249" cy="215444"/>
          </a:xfrm>
          <a:prstGeom prst="rect">
            <a:avLst/>
          </a:prstGeom>
          <a:noFill/>
        </p:spPr>
        <p:txBody>
          <a:bodyPr wrap="square" rtlCol="0">
            <a:spAutoFit/>
          </a:bodyPr>
          <a:lstStyle/>
          <a:p>
            <a:pPr algn="ctr"/>
            <a:r>
              <a:rPr lang="en-US" sz="800" dirty="0" smtClean="0">
                <a:solidFill>
                  <a:schemeClr val="bg1"/>
                </a:solidFill>
              </a:rPr>
              <a:t>service 1</a:t>
            </a:r>
            <a:endParaRPr lang="en-US" sz="800" dirty="0">
              <a:solidFill>
                <a:schemeClr val="bg1"/>
              </a:solidFill>
            </a:endParaRPr>
          </a:p>
        </p:txBody>
      </p:sp>
      <p:sp>
        <p:nvSpPr>
          <p:cNvPr id="28" name="TextBox 27"/>
          <p:cNvSpPr txBox="1"/>
          <p:nvPr/>
        </p:nvSpPr>
        <p:spPr>
          <a:xfrm>
            <a:off x="1424032" y="3442156"/>
            <a:ext cx="871249" cy="215444"/>
          </a:xfrm>
          <a:prstGeom prst="rect">
            <a:avLst/>
          </a:prstGeom>
          <a:noFill/>
        </p:spPr>
        <p:txBody>
          <a:bodyPr wrap="square" rtlCol="0">
            <a:spAutoFit/>
          </a:bodyPr>
          <a:lstStyle/>
          <a:p>
            <a:pPr algn="ctr"/>
            <a:r>
              <a:rPr lang="en-US" sz="800" dirty="0" smtClean="0">
                <a:solidFill>
                  <a:schemeClr val="bg1"/>
                </a:solidFill>
              </a:rPr>
              <a:t>service 2</a:t>
            </a:r>
            <a:endParaRPr lang="en-US" sz="800" dirty="0">
              <a:solidFill>
                <a:schemeClr val="bg1"/>
              </a:solidFill>
            </a:endParaRPr>
          </a:p>
        </p:txBody>
      </p:sp>
      <p:sp>
        <p:nvSpPr>
          <p:cNvPr id="29" name="TextBox 28"/>
          <p:cNvSpPr txBox="1"/>
          <p:nvPr/>
        </p:nvSpPr>
        <p:spPr>
          <a:xfrm>
            <a:off x="2389457" y="3442156"/>
            <a:ext cx="871249" cy="215444"/>
          </a:xfrm>
          <a:prstGeom prst="rect">
            <a:avLst/>
          </a:prstGeom>
          <a:noFill/>
        </p:spPr>
        <p:txBody>
          <a:bodyPr wrap="square" rtlCol="0">
            <a:spAutoFit/>
          </a:bodyPr>
          <a:lstStyle/>
          <a:p>
            <a:pPr algn="ctr"/>
            <a:r>
              <a:rPr lang="en-US" sz="800" dirty="0" smtClean="0">
                <a:solidFill>
                  <a:schemeClr val="bg1"/>
                </a:solidFill>
              </a:rPr>
              <a:t>service 3</a:t>
            </a:r>
            <a:endParaRPr lang="en-US" sz="800" dirty="0">
              <a:solidFill>
                <a:schemeClr val="bg1"/>
              </a:solidFill>
            </a:endParaRPr>
          </a:p>
        </p:txBody>
      </p:sp>
      <p:sp>
        <p:nvSpPr>
          <p:cNvPr id="30" name="TextBox 29"/>
          <p:cNvSpPr txBox="1"/>
          <p:nvPr/>
        </p:nvSpPr>
        <p:spPr>
          <a:xfrm>
            <a:off x="3353239" y="3442156"/>
            <a:ext cx="871249" cy="215444"/>
          </a:xfrm>
          <a:prstGeom prst="rect">
            <a:avLst/>
          </a:prstGeom>
          <a:noFill/>
        </p:spPr>
        <p:txBody>
          <a:bodyPr wrap="square" rtlCol="0">
            <a:spAutoFit/>
          </a:bodyPr>
          <a:lstStyle/>
          <a:p>
            <a:pPr algn="ctr"/>
            <a:r>
              <a:rPr lang="en-US" sz="800" dirty="0" smtClean="0">
                <a:solidFill>
                  <a:schemeClr val="bg1"/>
                </a:solidFill>
              </a:rPr>
              <a:t>service 4</a:t>
            </a:r>
            <a:endParaRPr lang="en-US" sz="800" dirty="0">
              <a:solidFill>
                <a:schemeClr val="bg1"/>
              </a:solidFill>
            </a:endParaRPr>
          </a:p>
        </p:txBody>
      </p:sp>
      <p:sp>
        <p:nvSpPr>
          <p:cNvPr id="31" name="TextBox 30"/>
          <p:cNvSpPr txBox="1"/>
          <p:nvPr/>
        </p:nvSpPr>
        <p:spPr>
          <a:xfrm>
            <a:off x="4323123" y="3442156"/>
            <a:ext cx="871249" cy="215444"/>
          </a:xfrm>
          <a:prstGeom prst="rect">
            <a:avLst/>
          </a:prstGeom>
          <a:noFill/>
        </p:spPr>
        <p:txBody>
          <a:bodyPr wrap="square" rtlCol="0">
            <a:spAutoFit/>
          </a:bodyPr>
          <a:lstStyle/>
          <a:p>
            <a:pPr algn="ctr"/>
            <a:r>
              <a:rPr lang="en-US" sz="800" dirty="0" smtClean="0">
                <a:solidFill>
                  <a:schemeClr val="bg1"/>
                </a:solidFill>
              </a:rPr>
              <a:t>service 5</a:t>
            </a:r>
            <a:endParaRPr lang="en-US" sz="800" dirty="0">
              <a:solidFill>
                <a:schemeClr val="bg1"/>
              </a:solidFill>
            </a:endParaRPr>
          </a:p>
        </p:txBody>
      </p:sp>
      <p:pic>
        <p:nvPicPr>
          <p:cNvPr id="22" name="Picture 21"/>
          <p:cNvPicPr>
            <a:picLocks noChangeAspect="1"/>
          </p:cNvPicPr>
          <p:nvPr/>
        </p:nvPicPr>
        <p:blipFill>
          <a:blip r:embed="rId6"/>
          <a:stretch>
            <a:fillRect/>
          </a:stretch>
        </p:blipFill>
        <p:spPr>
          <a:xfrm>
            <a:off x="7096946" y="3131288"/>
            <a:ext cx="690615" cy="594360"/>
          </a:xfrm>
          <a:prstGeom prst="rect">
            <a:avLst/>
          </a:prstGeom>
        </p:spPr>
      </p:pic>
      <p:pic>
        <p:nvPicPr>
          <p:cNvPr id="37" name="Picture 36"/>
          <p:cNvPicPr>
            <a:picLocks noChangeAspect="1"/>
          </p:cNvPicPr>
          <p:nvPr/>
        </p:nvPicPr>
        <p:blipFill>
          <a:blip r:embed="rId6"/>
          <a:stretch>
            <a:fillRect/>
          </a:stretch>
        </p:blipFill>
        <p:spPr>
          <a:xfrm>
            <a:off x="7096946" y="2944761"/>
            <a:ext cx="690615" cy="594360"/>
          </a:xfrm>
          <a:prstGeom prst="rect">
            <a:avLst/>
          </a:prstGeom>
        </p:spPr>
      </p:pic>
      <p:pic>
        <p:nvPicPr>
          <p:cNvPr id="38" name="Picture 37"/>
          <p:cNvPicPr>
            <a:picLocks noChangeAspect="1"/>
          </p:cNvPicPr>
          <p:nvPr/>
        </p:nvPicPr>
        <p:blipFill>
          <a:blip r:embed="rId6"/>
          <a:stretch>
            <a:fillRect/>
          </a:stretch>
        </p:blipFill>
        <p:spPr>
          <a:xfrm>
            <a:off x="7096946" y="2758236"/>
            <a:ext cx="690615" cy="594360"/>
          </a:xfrm>
          <a:prstGeom prst="rect">
            <a:avLst/>
          </a:prstGeom>
        </p:spPr>
      </p:pic>
      <p:pic>
        <p:nvPicPr>
          <p:cNvPr id="39" name="Picture 38"/>
          <p:cNvPicPr>
            <a:picLocks noChangeAspect="1"/>
          </p:cNvPicPr>
          <p:nvPr/>
        </p:nvPicPr>
        <p:blipFill>
          <a:blip r:embed="rId6"/>
          <a:stretch>
            <a:fillRect/>
          </a:stretch>
        </p:blipFill>
        <p:spPr>
          <a:xfrm>
            <a:off x="7096946" y="2571711"/>
            <a:ext cx="690615" cy="594360"/>
          </a:xfrm>
          <a:prstGeom prst="rect">
            <a:avLst/>
          </a:prstGeom>
        </p:spPr>
      </p:pic>
      <p:pic>
        <p:nvPicPr>
          <p:cNvPr id="40" name="Picture 39"/>
          <p:cNvPicPr>
            <a:picLocks noChangeAspect="1"/>
          </p:cNvPicPr>
          <p:nvPr/>
        </p:nvPicPr>
        <p:blipFill>
          <a:blip r:embed="rId6"/>
          <a:stretch>
            <a:fillRect/>
          </a:stretch>
        </p:blipFill>
        <p:spPr>
          <a:xfrm>
            <a:off x="7096946" y="2385186"/>
            <a:ext cx="690615" cy="594360"/>
          </a:xfrm>
          <a:prstGeom prst="rect">
            <a:avLst/>
          </a:prstGeom>
        </p:spPr>
      </p:pic>
      <p:pic>
        <p:nvPicPr>
          <p:cNvPr id="41" name="Picture 40"/>
          <p:cNvPicPr>
            <a:picLocks noChangeAspect="1"/>
          </p:cNvPicPr>
          <p:nvPr/>
        </p:nvPicPr>
        <p:blipFill>
          <a:blip r:embed="rId6"/>
          <a:stretch>
            <a:fillRect/>
          </a:stretch>
        </p:blipFill>
        <p:spPr>
          <a:xfrm>
            <a:off x="7096946" y="2198661"/>
            <a:ext cx="690615" cy="594360"/>
          </a:xfrm>
          <a:prstGeom prst="rect">
            <a:avLst/>
          </a:prstGeom>
        </p:spPr>
      </p:pic>
      <p:pic>
        <p:nvPicPr>
          <p:cNvPr id="42" name="Picture 41"/>
          <p:cNvPicPr>
            <a:picLocks noChangeAspect="1"/>
          </p:cNvPicPr>
          <p:nvPr/>
        </p:nvPicPr>
        <p:blipFill>
          <a:blip r:embed="rId6"/>
          <a:stretch>
            <a:fillRect/>
          </a:stretch>
        </p:blipFill>
        <p:spPr>
          <a:xfrm>
            <a:off x="7096946" y="2012136"/>
            <a:ext cx="690615" cy="594360"/>
          </a:xfrm>
          <a:prstGeom prst="rect">
            <a:avLst/>
          </a:prstGeom>
        </p:spPr>
      </p:pic>
      <p:pic>
        <p:nvPicPr>
          <p:cNvPr id="43" name="Picture 42"/>
          <p:cNvPicPr>
            <a:picLocks noChangeAspect="1"/>
          </p:cNvPicPr>
          <p:nvPr/>
        </p:nvPicPr>
        <p:blipFill>
          <a:blip r:embed="rId6"/>
          <a:stretch>
            <a:fillRect/>
          </a:stretch>
        </p:blipFill>
        <p:spPr>
          <a:xfrm>
            <a:off x="7096946" y="1825611"/>
            <a:ext cx="690615" cy="594360"/>
          </a:xfrm>
          <a:prstGeom prst="rect">
            <a:avLst/>
          </a:prstGeom>
        </p:spPr>
      </p:pic>
      <p:sp>
        <p:nvSpPr>
          <p:cNvPr id="44" name="TextBox 43"/>
          <p:cNvSpPr txBox="1"/>
          <p:nvPr/>
        </p:nvSpPr>
        <p:spPr>
          <a:xfrm>
            <a:off x="7162474" y="3685388"/>
            <a:ext cx="559557" cy="276999"/>
          </a:xfrm>
          <a:prstGeom prst="rect">
            <a:avLst/>
          </a:prstGeom>
          <a:noFill/>
        </p:spPr>
        <p:txBody>
          <a:bodyPr wrap="square" rtlCol="0">
            <a:spAutoFit/>
          </a:bodyPr>
          <a:lstStyle/>
          <a:p>
            <a:r>
              <a:rPr lang="en-US" sz="1200" dirty="0" smtClean="0">
                <a:solidFill>
                  <a:schemeClr val="bg1"/>
                </a:solidFill>
              </a:rPr>
              <a:t>SAN</a:t>
            </a:r>
            <a:endParaRPr lang="en-US" sz="1200" dirty="0">
              <a:solidFill>
                <a:schemeClr val="bg1"/>
              </a:solidFill>
            </a:endParaRPr>
          </a:p>
        </p:txBody>
      </p:sp>
      <p:pic>
        <p:nvPicPr>
          <p:cNvPr id="76" name="Picture 75"/>
          <p:cNvPicPr>
            <a:picLocks noChangeAspect="1"/>
          </p:cNvPicPr>
          <p:nvPr/>
        </p:nvPicPr>
        <p:blipFill>
          <a:blip r:embed="rId5"/>
          <a:stretch>
            <a:fillRect/>
          </a:stretch>
        </p:blipFill>
        <p:spPr>
          <a:xfrm>
            <a:off x="5715042" y="5585165"/>
            <a:ext cx="476933" cy="525007"/>
          </a:xfrm>
          <a:prstGeom prst="rect">
            <a:avLst/>
          </a:prstGeom>
        </p:spPr>
      </p:pic>
      <p:pic>
        <p:nvPicPr>
          <p:cNvPr id="77" name="Picture 76"/>
          <p:cNvPicPr>
            <a:picLocks noChangeAspect="1"/>
          </p:cNvPicPr>
          <p:nvPr/>
        </p:nvPicPr>
        <p:blipFill>
          <a:blip r:embed="rId5"/>
          <a:stretch>
            <a:fillRect/>
          </a:stretch>
        </p:blipFill>
        <p:spPr>
          <a:xfrm>
            <a:off x="5638800" y="5671351"/>
            <a:ext cx="476933" cy="525007"/>
          </a:xfrm>
          <a:prstGeom prst="rect">
            <a:avLst/>
          </a:prstGeom>
        </p:spPr>
      </p:pic>
      <p:grpSp>
        <p:nvGrpSpPr>
          <p:cNvPr id="2" name="Group 1"/>
          <p:cNvGrpSpPr/>
          <p:nvPr/>
        </p:nvGrpSpPr>
        <p:grpSpPr>
          <a:xfrm>
            <a:off x="4648200" y="4343400"/>
            <a:ext cx="1905000" cy="1143000"/>
            <a:chOff x="4943706" y="4286201"/>
            <a:chExt cx="1905000" cy="1143000"/>
          </a:xfrm>
        </p:grpSpPr>
        <p:sp>
          <p:nvSpPr>
            <p:cNvPr id="78" name="Rectangle 77"/>
            <p:cNvSpPr/>
            <p:nvPr/>
          </p:nvSpPr>
          <p:spPr>
            <a:xfrm>
              <a:off x="4943706" y="4286201"/>
              <a:ext cx="1905000" cy="1143000"/>
            </a:xfrm>
            <a:prstGeom prst="rect">
              <a:avLst/>
            </a:prstGeom>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5024409" y="4893488"/>
              <a:ext cx="1725340" cy="217904"/>
            </a:xfrm>
            <a:prstGeom prst="roundRect">
              <a:avLst/>
            </a:prstGeom>
            <a:solidFill>
              <a:schemeClr val="bg1"/>
            </a:solidFill>
          </p:spPr>
          <p:txBody>
            <a:bodyPr anchor="ctr" anchorCtr="0">
              <a:noAutofit/>
            </a:bodyPr>
            <a:lstStyle/>
            <a:p>
              <a:pPr algn="ctr" eaLnBrk="1" fontAlgn="auto" hangingPunct="1">
                <a:spcBef>
                  <a:spcPts val="0"/>
                </a:spcBef>
                <a:spcAft>
                  <a:spcPts val="0"/>
                </a:spcAft>
              </a:pPr>
              <a:r>
                <a:rPr lang="en-US" sz="1050" dirty="0" smtClean="0">
                  <a:solidFill>
                    <a:schemeClr val="tx2">
                      <a:lumMod val="60000"/>
                      <a:lumOff val="40000"/>
                    </a:schemeClr>
                  </a:solidFill>
                </a:rPr>
                <a:t>Event Bus</a:t>
              </a:r>
              <a:endParaRPr lang="en-US" sz="1050" dirty="0">
                <a:solidFill>
                  <a:schemeClr val="tx2">
                    <a:lumMod val="60000"/>
                    <a:lumOff val="40000"/>
                  </a:schemeClr>
                </a:solidFill>
              </a:endParaRPr>
            </a:p>
          </p:txBody>
        </p:sp>
        <p:pic>
          <p:nvPicPr>
            <p:cNvPr id="80" name="Picture 79"/>
            <p:cNvPicPr>
              <a:picLocks noChangeAspect="1"/>
            </p:cNvPicPr>
            <p:nvPr/>
          </p:nvPicPr>
          <p:blipFill>
            <a:blip r:embed="rId5"/>
            <a:stretch>
              <a:fillRect/>
            </a:stretch>
          </p:blipFill>
          <p:spPr>
            <a:xfrm>
              <a:off x="5061317" y="4355321"/>
              <a:ext cx="418746" cy="460956"/>
            </a:xfrm>
            <a:prstGeom prst="rect">
              <a:avLst/>
            </a:prstGeom>
          </p:spPr>
        </p:pic>
        <p:sp>
          <p:nvSpPr>
            <p:cNvPr id="81" name="TextBox 80"/>
            <p:cNvSpPr txBox="1"/>
            <p:nvPr/>
          </p:nvSpPr>
          <p:spPr>
            <a:xfrm>
              <a:off x="5061317" y="4540022"/>
              <a:ext cx="417164" cy="200055"/>
            </a:xfrm>
            <a:prstGeom prst="rect">
              <a:avLst/>
            </a:prstGeom>
            <a:noFill/>
          </p:spPr>
          <p:txBody>
            <a:bodyPr wrap="square" rtlCol="0">
              <a:spAutoFit/>
            </a:bodyPr>
            <a:lstStyle/>
            <a:p>
              <a:r>
                <a:rPr lang="en-US" sz="700" dirty="0" smtClean="0"/>
                <a:t>Read</a:t>
              </a:r>
              <a:endParaRPr lang="en-US" sz="700" dirty="0"/>
            </a:p>
          </p:txBody>
        </p:sp>
        <p:cxnSp>
          <p:nvCxnSpPr>
            <p:cNvPr id="82" name="Straight Arrow Connector 13"/>
            <p:cNvCxnSpPr>
              <a:endCxn id="81" idx="3"/>
            </p:cNvCxnSpPr>
            <p:nvPr/>
          </p:nvCxnSpPr>
          <p:spPr>
            <a:xfrm rot="16200000" flipV="1">
              <a:off x="5373921" y="4744610"/>
              <a:ext cx="401556" cy="19243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5"/>
            <a:stretch>
              <a:fillRect/>
            </a:stretch>
          </p:blipFill>
          <p:spPr>
            <a:xfrm>
              <a:off x="6308462" y="4362401"/>
              <a:ext cx="412314" cy="453875"/>
            </a:xfrm>
            <a:prstGeom prst="rect">
              <a:avLst/>
            </a:prstGeom>
          </p:spPr>
        </p:pic>
        <p:sp>
          <p:nvSpPr>
            <p:cNvPr id="84" name="TextBox 83"/>
            <p:cNvSpPr txBox="1"/>
            <p:nvPr/>
          </p:nvSpPr>
          <p:spPr>
            <a:xfrm>
              <a:off x="6306880" y="4508500"/>
              <a:ext cx="413896" cy="307777"/>
            </a:xfrm>
            <a:prstGeom prst="rect">
              <a:avLst/>
            </a:prstGeom>
            <a:noFill/>
          </p:spPr>
          <p:txBody>
            <a:bodyPr wrap="none" rtlCol="0">
              <a:spAutoFit/>
            </a:bodyPr>
            <a:lstStyle/>
            <a:p>
              <a:r>
                <a:rPr lang="en-US" sz="700" dirty="0" smtClean="0"/>
                <a:t>Event</a:t>
              </a:r>
            </a:p>
            <a:p>
              <a:r>
                <a:rPr lang="en-US" sz="700" dirty="0" smtClean="0"/>
                <a:t>Store</a:t>
              </a:r>
              <a:endParaRPr lang="en-US" sz="700" dirty="0"/>
            </a:p>
          </p:txBody>
        </p:sp>
        <p:cxnSp>
          <p:nvCxnSpPr>
            <p:cNvPr id="85" name="Straight Arrow Connector 13"/>
            <p:cNvCxnSpPr>
              <a:endCxn id="84" idx="1"/>
            </p:cNvCxnSpPr>
            <p:nvPr/>
          </p:nvCxnSpPr>
          <p:spPr>
            <a:xfrm rot="5400000" flipH="1" flipV="1">
              <a:off x="6029307" y="4721164"/>
              <a:ext cx="336347" cy="218799"/>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13"/>
            <p:cNvCxnSpPr/>
            <p:nvPr/>
          </p:nvCxnSpPr>
          <p:spPr>
            <a:xfrm flipV="1">
              <a:off x="5472131" y="5111393"/>
              <a:ext cx="6351" cy="2268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13"/>
            <p:cNvCxnSpPr/>
            <p:nvPr/>
          </p:nvCxnSpPr>
          <p:spPr>
            <a:xfrm>
              <a:off x="6356717" y="5099974"/>
              <a:ext cx="0" cy="2497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4292221" y="1491536"/>
            <a:ext cx="559557" cy="276999"/>
          </a:xfrm>
          <a:prstGeom prst="rect">
            <a:avLst/>
          </a:prstGeom>
          <a:noFill/>
        </p:spPr>
        <p:txBody>
          <a:bodyPr wrap="square" rtlCol="0">
            <a:spAutoFit/>
          </a:bodyPr>
          <a:lstStyle/>
          <a:p>
            <a:r>
              <a:rPr lang="en-US" sz="1200" dirty="0" smtClean="0">
                <a:solidFill>
                  <a:schemeClr val="bg1"/>
                </a:solidFill>
              </a:rPr>
              <a:t>DMZ</a:t>
            </a:r>
            <a:endParaRPr lang="en-US" sz="1200" dirty="0">
              <a:solidFill>
                <a:schemeClr val="bg1"/>
              </a:solidFill>
            </a:endParaRPr>
          </a:p>
        </p:txBody>
      </p:sp>
      <p:grpSp>
        <p:nvGrpSpPr>
          <p:cNvPr id="5" name="Group 4"/>
          <p:cNvGrpSpPr/>
          <p:nvPr/>
        </p:nvGrpSpPr>
        <p:grpSpPr>
          <a:xfrm>
            <a:off x="723237" y="1619383"/>
            <a:ext cx="485992" cy="819017"/>
            <a:chOff x="723237" y="1619383"/>
            <a:chExt cx="485992" cy="819017"/>
          </a:xfrm>
        </p:grpSpPr>
        <p:pic>
          <p:nvPicPr>
            <p:cNvPr id="62" name="Picture 61"/>
            <p:cNvPicPr>
              <a:picLocks noChangeAspect="1"/>
            </p:cNvPicPr>
            <p:nvPr/>
          </p:nvPicPr>
          <p:blipFill>
            <a:blip r:embed="rId7"/>
            <a:stretch>
              <a:fillRect/>
            </a:stretch>
          </p:blipFill>
          <p:spPr>
            <a:xfrm>
              <a:off x="723237" y="2020143"/>
              <a:ext cx="485992" cy="418257"/>
            </a:xfrm>
            <a:prstGeom prst="rect">
              <a:avLst/>
            </a:prstGeom>
          </p:spPr>
        </p:pic>
        <p:pic>
          <p:nvPicPr>
            <p:cNvPr id="63" name="Picture 62"/>
            <p:cNvPicPr>
              <a:picLocks noChangeAspect="1"/>
            </p:cNvPicPr>
            <p:nvPr/>
          </p:nvPicPr>
          <p:blipFill>
            <a:blip r:embed="rId7"/>
            <a:stretch>
              <a:fillRect/>
            </a:stretch>
          </p:blipFill>
          <p:spPr>
            <a:xfrm>
              <a:off x="723237" y="1886557"/>
              <a:ext cx="485992" cy="418257"/>
            </a:xfrm>
            <a:prstGeom prst="rect">
              <a:avLst/>
            </a:prstGeom>
          </p:spPr>
        </p:pic>
        <p:pic>
          <p:nvPicPr>
            <p:cNvPr id="64" name="Picture 63"/>
            <p:cNvPicPr>
              <a:picLocks noChangeAspect="1"/>
            </p:cNvPicPr>
            <p:nvPr/>
          </p:nvPicPr>
          <p:blipFill>
            <a:blip r:embed="rId7"/>
            <a:stretch>
              <a:fillRect/>
            </a:stretch>
          </p:blipFill>
          <p:spPr>
            <a:xfrm>
              <a:off x="723237" y="1752970"/>
              <a:ext cx="485992" cy="418257"/>
            </a:xfrm>
            <a:prstGeom prst="rect">
              <a:avLst/>
            </a:prstGeom>
          </p:spPr>
        </p:pic>
        <p:pic>
          <p:nvPicPr>
            <p:cNvPr id="65" name="Picture 64"/>
            <p:cNvPicPr>
              <a:picLocks noChangeAspect="1"/>
            </p:cNvPicPr>
            <p:nvPr/>
          </p:nvPicPr>
          <p:blipFill>
            <a:blip r:embed="rId7"/>
            <a:stretch>
              <a:fillRect/>
            </a:stretch>
          </p:blipFill>
          <p:spPr>
            <a:xfrm>
              <a:off x="723237" y="1619383"/>
              <a:ext cx="485992" cy="418257"/>
            </a:xfrm>
            <a:prstGeom prst="rect">
              <a:avLst/>
            </a:prstGeom>
          </p:spPr>
        </p:pic>
      </p:grpSp>
      <p:grpSp>
        <p:nvGrpSpPr>
          <p:cNvPr id="66" name="Group 65"/>
          <p:cNvGrpSpPr/>
          <p:nvPr/>
        </p:nvGrpSpPr>
        <p:grpSpPr>
          <a:xfrm>
            <a:off x="1507263" y="1619383"/>
            <a:ext cx="485992" cy="819017"/>
            <a:chOff x="804600" y="1771783"/>
            <a:chExt cx="485992" cy="819017"/>
          </a:xfrm>
        </p:grpSpPr>
        <p:pic>
          <p:nvPicPr>
            <p:cNvPr id="67" name="Picture 66"/>
            <p:cNvPicPr>
              <a:picLocks noChangeAspect="1"/>
            </p:cNvPicPr>
            <p:nvPr/>
          </p:nvPicPr>
          <p:blipFill>
            <a:blip r:embed="rId7"/>
            <a:stretch>
              <a:fillRect/>
            </a:stretch>
          </p:blipFill>
          <p:spPr>
            <a:xfrm>
              <a:off x="804600" y="2172543"/>
              <a:ext cx="485992" cy="418257"/>
            </a:xfrm>
            <a:prstGeom prst="rect">
              <a:avLst/>
            </a:prstGeom>
          </p:spPr>
        </p:pic>
        <p:pic>
          <p:nvPicPr>
            <p:cNvPr id="68" name="Picture 67"/>
            <p:cNvPicPr>
              <a:picLocks noChangeAspect="1"/>
            </p:cNvPicPr>
            <p:nvPr/>
          </p:nvPicPr>
          <p:blipFill>
            <a:blip r:embed="rId7"/>
            <a:stretch>
              <a:fillRect/>
            </a:stretch>
          </p:blipFill>
          <p:spPr>
            <a:xfrm>
              <a:off x="804600" y="2038957"/>
              <a:ext cx="485992" cy="418257"/>
            </a:xfrm>
            <a:prstGeom prst="rect">
              <a:avLst/>
            </a:prstGeom>
          </p:spPr>
        </p:pic>
        <p:pic>
          <p:nvPicPr>
            <p:cNvPr id="69" name="Picture 68"/>
            <p:cNvPicPr>
              <a:picLocks noChangeAspect="1"/>
            </p:cNvPicPr>
            <p:nvPr/>
          </p:nvPicPr>
          <p:blipFill>
            <a:blip r:embed="rId7"/>
            <a:stretch>
              <a:fillRect/>
            </a:stretch>
          </p:blipFill>
          <p:spPr>
            <a:xfrm>
              <a:off x="804600" y="1905370"/>
              <a:ext cx="485992" cy="418257"/>
            </a:xfrm>
            <a:prstGeom prst="rect">
              <a:avLst/>
            </a:prstGeom>
          </p:spPr>
        </p:pic>
        <p:pic>
          <p:nvPicPr>
            <p:cNvPr id="70" name="Picture 69"/>
            <p:cNvPicPr>
              <a:picLocks noChangeAspect="1"/>
            </p:cNvPicPr>
            <p:nvPr/>
          </p:nvPicPr>
          <p:blipFill>
            <a:blip r:embed="rId7"/>
            <a:stretch>
              <a:fillRect/>
            </a:stretch>
          </p:blipFill>
          <p:spPr>
            <a:xfrm>
              <a:off x="804600" y="1771783"/>
              <a:ext cx="485992" cy="418257"/>
            </a:xfrm>
            <a:prstGeom prst="rect">
              <a:avLst/>
            </a:prstGeom>
          </p:spPr>
        </p:pic>
      </p:grpSp>
      <p:grpSp>
        <p:nvGrpSpPr>
          <p:cNvPr id="71" name="Group 70"/>
          <p:cNvGrpSpPr/>
          <p:nvPr/>
        </p:nvGrpSpPr>
        <p:grpSpPr>
          <a:xfrm>
            <a:off x="2291289" y="1619383"/>
            <a:ext cx="485992" cy="819017"/>
            <a:chOff x="804600" y="1771783"/>
            <a:chExt cx="485992" cy="819017"/>
          </a:xfrm>
        </p:grpSpPr>
        <p:pic>
          <p:nvPicPr>
            <p:cNvPr id="72" name="Picture 71"/>
            <p:cNvPicPr>
              <a:picLocks noChangeAspect="1"/>
            </p:cNvPicPr>
            <p:nvPr/>
          </p:nvPicPr>
          <p:blipFill>
            <a:blip r:embed="rId7"/>
            <a:stretch>
              <a:fillRect/>
            </a:stretch>
          </p:blipFill>
          <p:spPr>
            <a:xfrm>
              <a:off x="804600" y="2172543"/>
              <a:ext cx="485992" cy="418257"/>
            </a:xfrm>
            <a:prstGeom prst="rect">
              <a:avLst/>
            </a:prstGeom>
          </p:spPr>
        </p:pic>
        <p:pic>
          <p:nvPicPr>
            <p:cNvPr id="73" name="Picture 72"/>
            <p:cNvPicPr>
              <a:picLocks noChangeAspect="1"/>
            </p:cNvPicPr>
            <p:nvPr/>
          </p:nvPicPr>
          <p:blipFill>
            <a:blip r:embed="rId7"/>
            <a:stretch>
              <a:fillRect/>
            </a:stretch>
          </p:blipFill>
          <p:spPr>
            <a:xfrm>
              <a:off x="804600" y="2038957"/>
              <a:ext cx="485992" cy="418257"/>
            </a:xfrm>
            <a:prstGeom prst="rect">
              <a:avLst/>
            </a:prstGeom>
          </p:spPr>
        </p:pic>
        <p:pic>
          <p:nvPicPr>
            <p:cNvPr id="74" name="Picture 73"/>
            <p:cNvPicPr>
              <a:picLocks noChangeAspect="1"/>
            </p:cNvPicPr>
            <p:nvPr/>
          </p:nvPicPr>
          <p:blipFill>
            <a:blip r:embed="rId7"/>
            <a:stretch>
              <a:fillRect/>
            </a:stretch>
          </p:blipFill>
          <p:spPr>
            <a:xfrm>
              <a:off x="804600" y="1905370"/>
              <a:ext cx="485992" cy="418257"/>
            </a:xfrm>
            <a:prstGeom prst="rect">
              <a:avLst/>
            </a:prstGeom>
          </p:spPr>
        </p:pic>
        <p:pic>
          <p:nvPicPr>
            <p:cNvPr id="75" name="Picture 74"/>
            <p:cNvPicPr>
              <a:picLocks noChangeAspect="1"/>
            </p:cNvPicPr>
            <p:nvPr/>
          </p:nvPicPr>
          <p:blipFill>
            <a:blip r:embed="rId7"/>
            <a:stretch>
              <a:fillRect/>
            </a:stretch>
          </p:blipFill>
          <p:spPr>
            <a:xfrm>
              <a:off x="804600" y="1771783"/>
              <a:ext cx="485992" cy="418257"/>
            </a:xfrm>
            <a:prstGeom prst="rect">
              <a:avLst/>
            </a:prstGeom>
          </p:spPr>
        </p:pic>
      </p:grpSp>
      <p:grpSp>
        <p:nvGrpSpPr>
          <p:cNvPr id="88" name="Group 87"/>
          <p:cNvGrpSpPr/>
          <p:nvPr/>
        </p:nvGrpSpPr>
        <p:grpSpPr>
          <a:xfrm>
            <a:off x="3075315" y="1619383"/>
            <a:ext cx="485992" cy="819017"/>
            <a:chOff x="804600" y="1771783"/>
            <a:chExt cx="485992" cy="819017"/>
          </a:xfrm>
        </p:grpSpPr>
        <p:pic>
          <p:nvPicPr>
            <p:cNvPr id="89" name="Picture 88"/>
            <p:cNvPicPr>
              <a:picLocks noChangeAspect="1"/>
            </p:cNvPicPr>
            <p:nvPr/>
          </p:nvPicPr>
          <p:blipFill>
            <a:blip r:embed="rId7"/>
            <a:stretch>
              <a:fillRect/>
            </a:stretch>
          </p:blipFill>
          <p:spPr>
            <a:xfrm>
              <a:off x="804600" y="2172543"/>
              <a:ext cx="485992" cy="418257"/>
            </a:xfrm>
            <a:prstGeom prst="rect">
              <a:avLst/>
            </a:prstGeom>
          </p:spPr>
        </p:pic>
        <p:pic>
          <p:nvPicPr>
            <p:cNvPr id="90" name="Picture 89"/>
            <p:cNvPicPr>
              <a:picLocks noChangeAspect="1"/>
            </p:cNvPicPr>
            <p:nvPr/>
          </p:nvPicPr>
          <p:blipFill>
            <a:blip r:embed="rId7"/>
            <a:stretch>
              <a:fillRect/>
            </a:stretch>
          </p:blipFill>
          <p:spPr>
            <a:xfrm>
              <a:off x="804600" y="2038957"/>
              <a:ext cx="485992" cy="418257"/>
            </a:xfrm>
            <a:prstGeom prst="rect">
              <a:avLst/>
            </a:prstGeom>
          </p:spPr>
        </p:pic>
        <p:pic>
          <p:nvPicPr>
            <p:cNvPr id="91" name="Picture 90"/>
            <p:cNvPicPr>
              <a:picLocks noChangeAspect="1"/>
            </p:cNvPicPr>
            <p:nvPr/>
          </p:nvPicPr>
          <p:blipFill>
            <a:blip r:embed="rId7"/>
            <a:stretch>
              <a:fillRect/>
            </a:stretch>
          </p:blipFill>
          <p:spPr>
            <a:xfrm>
              <a:off x="804600" y="1905370"/>
              <a:ext cx="485992" cy="418257"/>
            </a:xfrm>
            <a:prstGeom prst="rect">
              <a:avLst/>
            </a:prstGeom>
          </p:spPr>
        </p:pic>
        <p:pic>
          <p:nvPicPr>
            <p:cNvPr id="92" name="Picture 91"/>
            <p:cNvPicPr>
              <a:picLocks noChangeAspect="1"/>
            </p:cNvPicPr>
            <p:nvPr/>
          </p:nvPicPr>
          <p:blipFill>
            <a:blip r:embed="rId7"/>
            <a:stretch>
              <a:fillRect/>
            </a:stretch>
          </p:blipFill>
          <p:spPr>
            <a:xfrm>
              <a:off x="804600" y="1771783"/>
              <a:ext cx="485992" cy="418257"/>
            </a:xfrm>
            <a:prstGeom prst="rect">
              <a:avLst/>
            </a:prstGeom>
          </p:spPr>
        </p:pic>
      </p:grpSp>
      <p:grpSp>
        <p:nvGrpSpPr>
          <p:cNvPr id="93" name="Group 92"/>
          <p:cNvGrpSpPr/>
          <p:nvPr/>
        </p:nvGrpSpPr>
        <p:grpSpPr>
          <a:xfrm>
            <a:off x="3859341" y="1619383"/>
            <a:ext cx="485992" cy="819017"/>
            <a:chOff x="804600" y="1771783"/>
            <a:chExt cx="485992" cy="819017"/>
          </a:xfrm>
        </p:grpSpPr>
        <p:pic>
          <p:nvPicPr>
            <p:cNvPr id="94" name="Picture 93"/>
            <p:cNvPicPr>
              <a:picLocks noChangeAspect="1"/>
            </p:cNvPicPr>
            <p:nvPr/>
          </p:nvPicPr>
          <p:blipFill>
            <a:blip r:embed="rId7"/>
            <a:stretch>
              <a:fillRect/>
            </a:stretch>
          </p:blipFill>
          <p:spPr>
            <a:xfrm>
              <a:off x="804600" y="2172543"/>
              <a:ext cx="485992" cy="418257"/>
            </a:xfrm>
            <a:prstGeom prst="rect">
              <a:avLst/>
            </a:prstGeom>
          </p:spPr>
        </p:pic>
        <p:pic>
          <p:nvPicPr>
            <p:cNvPr id="95" name="Picture 94"/>
            <p:cNvPicPr>
              <a:picLocks noChangeAspect="1"/>
            </p:cNvPicPr>
            <p:nvPr/>
          </p:nvPicPr>
          <p:blipFill>
            <a:blip r:embed="rId7"/>
            <a:stretch>
              <a:fillRect/>
            </a:stretch>
          </p:blipFill>
          <p:spPr>
            <a:xfrm>
              <a:off x="804600" y="2038957"/>
              <a:ext cx="485992" cy="418257"/>
            </a:xfrm>
            <a:prstGeom prst="rect">
              <a:avLst/>
            </a:prstGeom>
          </p:spPr>
        </p:pic>
        <p:pic>
          <p:nvPicPr>
            <p:cNvPr id="96" name="Picture 95"/>
            <p:cNvPicPr>
              <a:picLocks noChangeAspect="1"/>
            </p:cNvPicPr>
            <p:nvPr/>
          </p:nvPicPr>
          <p:blipFill>
            <a:blip r:embed="rId7"/>
            <a:stretch>
              <a:fillRect/>
            </a:stretch>
          </p:blipFill>
          <p:spPr>
            <a:xfrm>
              <a:off x="804600" y="1905370"/>
              <a:ext cx="485992" cy="418257"/>
            </a:xfrm>
            <a:prstGeom prst="rect">
              <a:avLst/>
            </a:prstGeom>
          </p:spPr>
        </p:pic>
        <p:pic>
          <p:nvPicPr>
            <p:cNvPr id="97" name="Picture 96"/>
            <p:cNvPicPr>
              <a:picLocks noChangeAspect="1"/>
            </p:cNvPicPr>
            <p:nvPr/>
          </p:nvPicPr>
          <p:blipFill>
            <a:blip r:embed="rId7"/>
            <a:stretch>
              <a:fillRect/>
            </a:stretch>
          </p:blipFill>
          <p:spPr>
            <a:xfrm>
              <a:off x="804600" y="1771783"/>
              <a:ext cx="485992" cy="418257"/>
            </a:xfrm>
            <a:prstGeom prst="rect">
              <a:avLst/>
            </a:prstGeom>
          </p:spPr>
        </p:pic>
      </p:grpSp>
      <p:grpSp>
        <p:nvGrpSpPr>
          <p:cNvPr id="98" name="Group 97"/>
          <p:cNvGrpSpPr/>
          <p:nvPr/>
        </p:nvGrpSpPr>
        <p:grpSpPr>
          <a:xfrm>
            <a:off x="4643367" y="1619383"/>
            <a:ext cx="485992" cy="819017"/>
            <a:chOff x="804600" y="1771783"/>
            <a:chExt cx="485992" cy="819017"/>
          </a:xfrm>
        </p:grpSpPr>
        <p:pic>
          <p:nvPicPr>
            <p:cNvPr id="99" name="Picture 98"/>
            <p:cNvPicPr>
              <a:picLocks noChangeAspect="1"/>
            </p:cNvPicPr>
            <p:nvPr/>
          </p:nvPicPr>
          <p:blipFill>
            <a:blip r:embed="rId7"/>
            <a:stretch>
              <a:fillRect/>
            </a:stretch>
          </p:blipFill>
          <p:spPr>
            <a:xfrm>
              <a:off x="804600" y="2172543"/>
              <a:ext cx="485992" cy="418257"/>
            </a:xfrm>
            <a:prstGeom prst="rect">
              <a:avLst/>
            </a:prstGeom>
          </p:spPr>
        </p:pic>
        <p:pic>
          <p:nvPicPr>
            <p:cNvPr id="100" name="Picture 99"/>
            <p:cNvPicPr>
              <a:picLocks noChangeAspect="1"/>
            </p:cNvPicPr>
            <p:nvPr/>
          </p:nvPicPr>
          <p:blipFill>
            <a:blip r:embed="rId7"/>
            <a:stretch>
              <a:fillRect/>
            </a:stretch>
          </p:blipFill>
          <p:spPr>
            <a:xfrm>
              <a:off x="804600" y="2038957"/>
              <a:ext cx="485992" cy="418257"/>
            </a:xfrm>
            <a:prstGeom prst="rect">
              <a:avLst/>
            </a:prstGeom>
          </p:spPr>
        </p:pic>
        <p:pic>
          <p:nvPicPr>
            <p:cNvPr id="101" name="Picture 100"/>
            <p:cNvPicPr>
              <a:picLocks noChangeAspect="1"/>
            </p:cNvPicPr>
            <p:nvPr/>
          </p:nvPicPr>
          <p:blipFill>
            <a:blip r:embed="rId7"/>
            <a:stretch>
              <a:fillRect/>
            </a:stretch>
          </p:blipFill>
          <p:spPr>
            <a:xfrm>
              <a:off x="804600" y="1905370"/>
              <a:ext cx="485992" cy="418257"/>
            </a:xfrm>
            <a:prstGeom prst="rect">
              <a:avLst/>
            </a:prstGeom>
          </p:spPr>
        </p:pic>
        <p:pic>
          <p:nvPicPr>
            <p:cNvPr id="102" name="Picture 101"/>
            <p:cNvPicPr>
              <a:picLocks noChangeAspect="1"/>
            </p:cNvPicPr>
            <p:nvPr/>
          </p:nvPicPr>
          <p:blipFill>
            <a:blip r:embed="rId7"/>
            <a:stretch>
              <a:fillRect/>
            </a:stretch>
          </p:blipFill>
          <p:spPr>
            <a:xfrm>
              <a:off x="804600" y="1771783"/>
              <a:ext cx="485992" cy="418257"/>
            </a:xfrm>
            <a:prstGeom prst="rect">
              <a:avLst/>
            </a:prstGeom>
          </p:spPr>
        </p:pic>
      </p:grpSp>
      <p:grpSp>
        <p:nvGrpSpPr>
          <p:cNvPr id="103" name="Group 102"/>
          <p:cNvGrpSpPr/>
          <p:nvPr/>
        </p:nvGrpSpPr>
        <p:grpSpPr>
          <a:xfrm>
            <a:off x="5427391" y="1619383"/>
            <a:ext cx="485992" cy="819017"/>
            <a:chOff x="804600" y="1771783"/>
            <a:chExt cx="485992" cy="819017"/>
          </a:xfrm>
        </p:grpSpPr>
        <p:pic>
          <p:nvPicPr>
            <p:cNvPr id="104" name="Picture 103"/>
            <p:cNvPicPr>
              <a:picLocks noChangeAspect="1"/>
            </p:cNvPicPr>
            <p:nvPr/>
          </p:nvPicPr>
          <p:blipFill>
            <a:blip r:embed="rId7"/>
            <a:stretch>
              <a:fillRect/>
            </a:stretch>
          </p:blipFill>
          <p:spPr>
            <a:xfrm>
              <a:off x="804600" y="2172543"/>
              <a:ext cx="485992" cy="418257"/>
            </a:xfrm>
            <a:prstGeom prst="rect">
              <a:avLst/>
            </a:prstGeom>
          </p:spPr>
        </p:pic>
        <p:pic>
          <p:nvPicPr>
            <p:cNvPr id="105" name="Picture 104"/>
            <p:cNvPicPr>
              <a:picLocks noChangeAspect="1"/>
            </p:cNvPicPr>
            <p:nvPr/>
          </p:nvPicPr>
          <p:blipFill>
            <a:blip r:embed="rId7"/>
            <a:stretch>
              <a:fillRect/>
            </a:stretch>
          </p:blipFill>
          <p:spPr>
            <a:xfrm>
              <a:off x="804600" y="2038957"/>
              <a:ext cx="485992" cy="418257"/>
            </a:xfrm>
            <a:prstGeom prst="rect">
              <a:avLst/>
            </a:prstGeom>
          </p:spPr>
        </p:pic>
        <p:pic>
          <p:nvPicPr>
            <p:cNvPr id="106" name="Picture 105"/>
            <p:cNvPicPr>
              <a:picLocks noChangeAspect="1"/>
            </p:cNvPicPr>
            <p:nvPr/>
          </p:nvPicPr>
          <p:blipFill>
            <a:blip r:embed="rId7"/>
            <a:stretch>
              <a:fillRect/>
            </a:stretch>
          </p:blipFill>
          <p:spPr>
            <a:xfrm>
              <a:off x="804600" y="1905370"/>
              <a:ext cx="485992" cy="418257"/>
            </a:xfrm>
            <a:prstGeom prst="rect">
              <a:avLst/>
            </a:prstGeom>
          </p:spPr>
        </p:pic>
        <p:pic>
          <p:nvPicPr>
            <p:cNvPr id="107" name="Picture 106"/>
            <p:cNvPicPr>
              <a:picLocks noChangeAspect="1"/>
            </p:cNvPicPr>
            <p:nvPr/>
          </p:nvPicPr>
          <p:blipFill>
            <a:blip r:embed="rId7"/>
            <a:stretch>
              <a:fillRect/>
            </a:stretch>
          </p:blipFill>
          <p:spPr>
            <a:xfrm>
              <a:off x="804600" y="1771783"/>
              <a:ext cx="485992" cy="418257"/>
            </a:xfrm>
            <a:prstGeom prst="rect">
              <a:avLst/>
            </a:prstGeom>
          </p:spPr>
        </p:pic>
      </p:grpSp>
      <p:pic>
        <p:nvPicPr>
          <p:cNvPr id="4" name="Picture 3"/>
          <p:cNvPicPr>
            <a:picLocks noChangeAspect="1"/>
          </p:cNvPicPr>
          <p:nvPr/>
        </p:nvPicPr>
        <p:blipFill>
          <a:blip r:embed="rId8"/>
          <a:stretch>
            <a:fillRect/>
          </a:stretch>
        </p:blipFill>
        <p:spPr>
          <a:xfrm>
            <a:off x="536368" y="6145064"/>
            <a:ext cx="488814" cy="420624"/>
          </a:xfrm>
          <a:prstGeom prst="rect">
            <a:avLst/>
          </a:prstGeom>
        </p:spPr>
      </p:pic>
      <p:pic>
        <p:nvPicPr>
          <p:cNvPr id="108" name="Picture 107"/>
          <p:cNvPicPr>
            <a:picLocks noChangeAspect="1"/>
          </p:cNvPicPr>
          <p:nvPr/>
        </p:nvPicPr>
        <p:blipFill>
          <a:blip r:embed="rId8"/>
          <a:stretch>
            <a:fillRect/>
          </a:stretch>
        </p:blipFill>
        <p:spPr>
          <a:xfrm>
            <a:off x="536368" y="6006156"/>
            <a:ext cx="488814" cy="420624"/>
          </a:xfrm>
          <a:prstGeom prst="rect">
            <a:avLst/>
          </a:prstGeom>
        </p:spPr>
      </p:pic>
      <p:pic>
        <p:nvPicPr>
          <p:cNvPr id="109" name="Picture 108"/>
          <p:cNvPicPr>
            <a:picLocks noChangeAspect="1"/>
          </p:cNvPicPr>
          <p:nvPr/>
        </p:nvPicPr>
        <p:blipFill>
          <a:blip r:embed="rId8"/>
          <a:stretch>
            <a:fillRect/>
          </a:stretch>
        </p:blipFill>
        <p:spPr>
          <a:xfrm>
            <a:off x="536368" y="5867385"/>
            <a:ext cx="488814" cy="420624"/>
          </a:xfrm>
          <a:prstGeom prst="rect">
            <a:avLst/>
          </a:prstGeom>
        </p:spPr>
      </p:pic>
      <p:pic>
        <p:nvPicPr>
          <p:cNvPr id="110" name="Picture 109"/>
          <p:cNvPicPr>
            <a:picLocks noChangeAspect="1"/>
          </p:cNvPicPr>
          <p:nvPr/>
        </p:nvPicPr>
        <p:blipFill>
          <a:blip r:embed="rId8"/>
          <a:stretch>
            <a:fillRect/>
          </a:stretch>
        </p:blipFill>
        <p:spPr>
          <a:xfrm>
            <a:off x="536368" y="5728617"/>
            <a:ext cx="488814" cy="420624"/>
          </a:xfrm>
          <a:prstGeom prst="rect">
            <a:avLst/>
          </a:prstGeom>
        </p:spPr>
      </p:pic>
      <p:pic>
        <p:nvPicPr>
          <p:cNvPr id="111" name="Picture 110"/>
          <p:cNvPicPr>
            <a:picLocks noChangeAspect="1"/>
          </p:cNvPicPr>
          <p:nvPr/>
        </p:nvPicPr>
        <p:blipFill>
          <a:blip r:embed="rId8"/>
          <a:stretch>
            <a:fillRect/>
          </a:stretch>
        </p:blipFill>
        <p:spPr>
          <a:xfrm>
            <a:off x="536368" y="5589849"/>
            <a:ext cx="488814" cy="420624"/>
          </a:xfrm>
          <a:prstGeom prst="rect">
            <a:avLst/>
          </a:prstGeom>
        </p:spPr>
      </p:pic>
      <p:pic>
        <p:nvPicPr>
          <p:cNvPr id="112" name="Picture 111"/>
          <p:cNvPicPr>
            <a:picLocks noChangeAspect="1"/>
          </p:cNvPicPr>
          <p:nvPr/>
        </p:nvPicPr>
        <p:blipFill>
          <a:blip r:embed="rId8"/>
          <a:stretch>
            <a:fillRect/>
          </a:stretch>
        </p:blipFill>
        <p:spPr>
          <a:xfrm>
            <a:off x="536368" y="5451081"/>
            <a:ext cx="488814" cy="420624"/>
          </a:xfrm>
          <a:prstGeom prst="rect">
            <a:avLst/>
          </a:prstGeom>
        </p:spPr>
      </p:pic>
      <p:pic>
        <p:nvPicPr>
          <p:cNvPr id="113" name="Picture 112"/>
          <p:cNvPicPr>
            <a:picLocks noChangeAspect="1"/>
          </p:cNvPicPr>
          <p:nvPr/>
        </p:nvPicPr>
        <p:blipFill>
          <a:blip r:embed="rId8"/>
          <a:stretch>
            <a:fillRect/>
          </a:stretch>
        </p:blipFill>
        <p:spPr>
          <a:xfrm>
            <a:off x="536368" y="5312313"/>
            <a:ext cx="488814" cy="420624"/>
          </a:xfrm>
          <a:prstGeom prst="rect">
            <a:avLst/>
          </a:prstGeom>
        </p:spPr>
      </p:pic>
      <p:pic>
        <p:nvPicPr>
          <p:cNvPr id="114" name="Picture 113"/>
          <p:cNvPicPr>
            <a:picLocks noChangeAspect="1"/>
          </p:cNvPicPr>
          <p:nvPr/>
        </p:nvPicPr>
        <p:blipFill>
          <a:blip r:embed="rId8"/>
          <a:stretch>
            <a:fillRect/>
          </a:stretch>
        </p:blipFill>
        <p:spPr>
          <a:xfrm>
            <a:off x="536368" y="5173545"/>
            <a:ext cx="488814" cy="420624"/>
          </a:xfrm>
          <a:prstGeom prst="rect">
            <a:avLst/>
          </a:prstGeom>
        </p:spPr>
      </p:pic>
      <p:pic>
        <p:nvPicPr>
          <p:cNvPr id="115" name="Picture 114"/>
          <p:cNvPicPr>
            <a:picLocks noChangeAspect="1"/>
          </p:cNvPicPr>
          <p:nvPr/>
        </p:nvPicPr>
        <p:blipFill>
          <a:blip r:embed="rId8"/>
          <a:stretch>
            <a:fillRect/>
          </a:stretch>
        </p:blipFill>
        <p:spPr>
          <a:xfrm>
            <a:off x="536368" y="5034777"/>
            <a:ext cx="488814" cy="420624"/>
          </a:xfrm>
          <a:prstGeom prst="rect">
            <a:avLst/>
          </a:prstGeom>
        </p:spPr>
      </p:pic>
      <p:pic>
        <p:nvPicPr>
          <p:cNvPr id="116" name="Picture 115"/>
          <p:cNvPicPr>
            <a:picLocks noChangeAspect="1"/>
          </p:cNvPicPr>
          <p:nvPr/>
        </p:nvPicPr>
        <p:blipFill>
          <a:blip r:embed="rId8"/>
          <a:stretch>
            <a:fillRect/>
          </a:stretch>
        </p:blipFill>
        <p:spPr>
          <a:xfrm>
            <a:off x="536368" y="4896009"/>
            <a:ext cx="488814" cy="420624"/>
          </a:xfrm>
          <a:prstGeom prst="rect">
            <a:avLst/>
          </a:prstGeom>
        </p:spPr>
      </p:pic>
      <p:pic>
        <p:nvPicPr>
          <p:cNvPr id="117" name="Picture 116"/>
          <p:cNvPicPr>
            <a:picLocks noChangeAspect="1"/>
          </p:cNvPicPr>
          <p:nvPr/>
        </p:nvPicPr>
        <p:blipFill>
          <a:blip r:embed="rId8"/>
          <a:stretch>
            <a:fillRect/>
          </a:stretch>
        </p:blipFill>
        <p:spPr>
          <a:xfrm>
            <a:off x="536368" y="4757241"/>
            <a:ext cx="488814" cy="420624"/>
          </a:xfrm>
          <a:prstGeom prst="rect">
            <a:avLst/>
          </a:prstGeom>
        </p:spPr>
      </p:pic>
      <p:pic>
        <p:nvPicPr>
          <p:cNvPr id="118" name="Picture 117"/>
          <p:cNvPicPr>
            <a:picLocks noChangeAspect="1"/>
          </p:cNvPicPr>
          <p:nvPr/>
        </p:nvPicPr>
        <p:blipFill>
          <a:blip r:embed="rId8"/>
          <a:stretch>
            <a:fillRect/>
          </a:stretch>
        </p:blipFill>
        <p:spPr>
          <a:xfrm>
            <a:off x="536368" y="4618473"/>
            <a:ext cx="488814" cy="420624"/>
          </a:xfrm>
          <a:prstGeom prst="rect">
            <a:avLst/>
          </a:prstGeom>
        </p:spPr>
      </p:pic>
      <p:pic>
        <p:nvPicPr>
          <p:cNvPr id="130" name="Picture 129"/>
          <p:cNvPicPr>
            <a:picLocks noChangeAspect="1"/>
          </p:cNvPicPr>
          <p:nvPr/>
        </p:nvPicPr>
        <p:blipFill>
          <a:blip r:embed="rId8"/>
          <a:stretch>
            <a:fillRect/>
          </a:stretch>
        </p:blipFill>
        <p:spPr>
          <a:xfrm>
            <a:off x="976282" y="6147766"/>
            <a:ext cx="488814" cy="420624"/>
          </a:xfrm>
          <a:prstGeom prst="rect">
            <a:avLst/>
          </a:prstGeom>
        </p:spPr>
      </p:pic>
      <p:pic>
        <p:nvPicPr>
          <p:cNvPr id="131" name="Picture 130"/>
          <p:cNvPicPr>
            <a:picLocks noChangeAspect="1"/>
          </p:cNvPicPr>
          <p:nvPr/>
        </p:nvPicPr>
        <p:blipFill>
          <a:blip r:embed="rId8"/>
          <a:stretch>
            <a:fillRect/>
          </a:stretch>
        </p:blipFill>
        <p:spPr>
          <a:xfrm>
            <a:off x="976282" y="6008858"/>
            <a:ext cx="488814" cy="420624"/>
          </a:xfrm>
          <a:prstGeom prst="rect">
            <a:avLst/>
          </a:prstGeom>
        </p:spPr>
      </p:pic>
      <p:pic>
        <p:nvPicPr>
          <p:cNvPr id="132" name="Picture 131"/>
          <p:cNvPicPr>
            <a:picLocks noChangeAspect="1"/>
          </p:cNvPicPr>
          <p:nvPr/>
        </p:nvPicPr>
        <p:blipFill>
          <a:blip r:embed="rId8"/>
          <a:stretch>
            <a:fillRect/>
          </a:stretch>
        </p:blipFill>
        <p:spPr>
          <a:xfrm>
            <a:off x="976282" y="5870087"/>
            <a:ext cx="488814" cy="420624"/>
          </a:xfrm>
          <a:prstGeom prst="rect">
            <a:avLst/>
          </a:prstGeom>
        </p:spPr>
      </p:pic>
      <p:pic>
        <p:nvPicPr>
          <p:cNvPr id="133" name="Picture 132"/>
          <p:cNvPicPr>
            <a:picLocks noChangeAspect="1"/>
          </p:cNvPicPr>
          <p:nvPr/>
        </p:nvPicPr>
        <p:blipFill>
          <a:blip r:embed="rId8"/>
          <a:stretch>
            <a:fillRect/>
          </a:stretch>
        </p:blipFill>
        <p:spPr>
          <a:xfrm>
            <a:off x="976282" y="5731319"/>
            <a:ext cx="488814" cy="420624"/>
          </a:xfrm>
          <a:prstGeom prst="rect">
            <a:avLst/>
          </a:prstGeom>
        </p:spPr>
      </p:pic>
      <p:pic>
        <p:nvPicPr>
          <p:cNvPr id="134" name="Picture 133"/>
          <p:cNvPicPr>
            <a:picLocks noChangeAspect="1"/>
          </p:cNvPicPr>
          <p:nvPr/>
        </p:nvPicPr>
        <p:blipFill>
          <a:blip r:embed="rId8"/>
          <a:stretch>
            <a:fillRect/>
          </a:stretch>
        </p:blipFill>
        <p:spPr>
          <a:xfrm>
            <a:off x="976282" y="5592551"/>
            <a:ext cx="488814" cy="420624"/>
          </a:xfrm>
          <a:prstGeom prst="rect">
            <a:avLst/>
          </a:prstGeom>
        </p:spPr>
      </p:pic>
      <p:pic>
        <p:nvPicPr>
          <p:cNvPr id="135" name="Picture 134"/>
          <p:cNvPicPr>
            <a:picLocks noChangeAspect="1"/>
          </p:cNvPicPr>
          <p:nvPr/>
        </p:nvPicPr>
        <p:blipFill>
          <a:blip r:embed="rId8"/>
          <a:stretch>
            <a:fillRect/>
          </a:stretch>
        </p:blipFill>
        <p:spPr>
          <a:xfrm>
            <a:off x="976282" y="5453783"/>
            <a:ext cx="488814" cy="420624"/>
          </a:xfrm>
          <a:prstGeom prst="rect">
            <a:avLst/>
          </a:prstGeom>
        </p:spPr>
      </p:pic>
      <p:pic>
        <p:nvPicPr>
          <p:cNvPr id="136" name="Picture 135"/>
          <p:cNvPicPr>
            <a:picLocks noChangeAspect="1"/>
          </p:cNvPicPr>
          <p:nvPr/>
        </p:nvPicPr>
        <p:blipFill>
          <a:blip r:embed="rId8"/>
          <a:stretch>
            <a:fillRect/>
          </a:stretch>
        </p:blipFill>
        <p:spPr>
          <a:xfrm>
            <a:off x="976282" y="5315015"/>
            <a:ext cx="488814" cy="420624"/>
          </a:xfrm>
          <a:prstGeom prst="rect">
            <a:avLst/>
          </a:prstGeom>
        </p:spPr>
      </p:pic>
      <p:pic>
        <p:nvPicPr>
          <p:cNvPr id="137" name="Picture 136"/>
          <p:cNvPicPr>
            <a:picLocks noChangeAspect="1"/>
          </p:cNvPicPr>
          <p:nvPr/>
        </p:nvPicPr>
        <p:blipFill>
          <a:blip r:embed="rId8"/>
          <a:stretch>
            <a:fillRect/>
          </a:stretch>
        </p:blipFill>
        <p:spPr>
          <a:xfrm>
            <a:off x="976282" y="5176247"/>
            <a:ext cx="488814" cy="420624"/>
          </a:xfrm>
          <a:prstGeom prst="rect">
            <a:avLst/>
          </a:prstGeom>
        </p:spPr>
      </p:pic>
      <p:pic>
        <p:nvPicPr>
          <p:cNvPr id="138" name="Picture 137"/>
          <p:cNvPicPr>
            <a:picLocks noChangeAspect="1"/>
          </p:cNvPicPr>
          <p:nvPr/>
        </p:nvPicPr>
        <p:blipFill>
          <a:blip r:embed="rId8"/>
          <a:stretch>
            <a:fillRect/>
          </a:stretch>
        </p:blipFill>
        <p:spPr>
          <a:xfrm>
            <a:off x="976282" y="5037479"/>
            <a:ext cx="488814" cy="420624"/>
          </a:xfrm>
          <a:prstGeom prst="rect">
            <a:avLst/>
          </a:prstGeom>
        </p:spPr>
      </p:pic>
      <p:pic>
        <p:nvPicPr>
          <p:cNvPr id="139" name="Picture 138"/>
          <p:cNvPicPr>
            <a:picLocks noChangeAspect="1"/>
          </p:cNvPicPr>
          <p:nvPr/>
        </p:nvPicPr>
        <p:blipFill>
          <a:blip r:embed="rId8"/>
          <a:stretch>
            <a:fillRect/>
          </a:stretch>
        </p:blipFill>
        <p:spPr>
          <a:xfrm>
            <a:off x="976282" y="4898711"/>
            <a:ext cx="488814" cy="420624"/>
          </a:xfrm>
          <a:prstGeom prst="rect">
            <a:avLst/>
          </a:prstGeom>
        </p:spPr>
      </p:pic>
      <p:pic>
        <p:nvPicPr>
          <p:cNvPr id="140" name="Picture 139"/>
          <p:cNvPicPr>
            <a:picLocks noChangeAspect="1"/>
          </p:cNvPicPr>
          <p:nvPr/>
        </p:nvPicPr>
        <p:blipFill>
          <a:blip r:embed="rId8"/>
          <a:stretch>
            <a:fillRect/>
          </a:stretch>
        </p:blipFill>
        <p:spPr>
          <a:xfrm>
            <a:off x="976282" y="4759943"/>
            <a:ext cx="488814" cy="420624"/>
          </a:xfrm>
          <a:prstGeom prst="rect">
            <a:avLst/>
          </a:prstGeom>
        </p:spPr>
      </p:pic>
      <p:pic>
        <p:nvPicPr>
          <p:cNvPr id="141" name="Picture 140"/>
          <p:cNvPicPr>
            <a:picLocks noChangeAspect="1"/>
          </p:cNvPicPr>
          <p:nvPr/>
        </p:nvPicPr>
        <p:blipFill>
          <a:blip r:embed="rId8"/>
          <a:stretch>
            <a:fillRect/>
          </a:stretch>
        </p:blipFill>
        <p:spPr>
          <a:xfrm>
            <a:off x="976282" y="4621175"/>
            <a:ext cx="488814" cy="420624"/>
          </a:xfrm>
          <a:prstGeom prst="rect">
            <a:avLst/>
          </a:prstGeom>
        </p:spPr>
      </p:pic>
      <p:pic>
        <p:nvPicPr>
          <p:cNvPr id="142" name="Picture 141"/>
          <p:cNvPicPr>
            <a:picLocks noChangeAspect="1"/>
          </p:cNvPicPr>
          <p:nvPr/>
        </p:nvPicPr>
        <p:blipFill>
          <a:blip r:embed="rId8"/>
          <a:stretch>
            <a:fillRect/>
          </a:stretch>
        </p:blipFill>
        <p:spPr>
          <a:xfrm>
            <a:off x="1446227" y="6145064"/>
            <a:ext cx="488814" cy="420624"/>
          </a:xfrm>
          <a:prstGeom prst="rect">
            <a:avLst/>
          </a:prstGeom>
        </p:spPr>
      </p:pic>
      <p:pic>
        <p:nvPicPr>
          <p:cNvPr id="143" name="Picture 142"/>
          <p:cNvPicPr>
            <a:picLocks noChangeAspect="1"/>
          </p:cNvPicPr>
          <p:nvPr/>
        </p:nvPicPr>
        <p:blipFill>
          <a:blip r:embed="rId8"/>
          <a:stretch>
            <a:fillRect/>
          </a:stretch>
        </p:blipFill>
        <p:spPr>
          <a:xfrm>
            <a:off x="1446227" y="6006156"/>
            <a:ext cx="488814" cy="420624"/>
          </a:xfrm>
          <a:prstGeom prst="rect">
            <a:avLst/>
          </a:prstGeom>
        </p:spPr>
      </p:pic>
      <p:pic>
        <p:nvPicPr>
          <p:cNvPr id="144" name="Picture 143"/>
          <p:cNvPicPr>
            <a:picLocks noChangeAspect="1"/>
          </p:cNvPicPr>
          <p:nvPr/>
        </p:nvPicPr>
        <p:blipFill>
          <a:blip r:embed="rId8"/>
          <a:stretch>
            <a:fillRect/>
          </a:stretch>
        </p:blipFill>
        <p:spPr>
          <a:xfrm>
            <a:off x="1446227" y="5867385"/>
            <a:ext cx="488814" cy="420624"/>
          </a:xfrm>
          <a:prstGeom prst="rect">
            <a:avLst/>
          </a:prstGeom>
        </p:spPr>
      </p:pic>
      <p:pic>
        <p:nvPicPr>
          <p:cNvPr id="145" name="Picture 144"/>
          <p:cNvPicPr>
            <a:picLocks noChangeAspect="1"/>
          </p:cNvPicPr>
          <p:nvPr/>
        </p:nvPicPr>
        <p:blipFill>
          <a:blip r:embed="rId8"/>
          <a:stretch>
            <a:fillRect/>
          </a:stretch>
        </p:blipFill>
        <p:spPr>
          <a:xfrm>
            <a:off x="1446227" y="5728617"/>
            <a:ext cx="488814" cy="420624"/>
          </a:xfrm>
          <a:prstGeom prst="rect">
            <a:avLst/>
          </a:prstGeom>
        </p:spPr>
      </p:pic>
      <p:pic>
        <p:nvPicPr>
          <p:cNvPr id="146" name="Picture 145"/>
          <p:cNvPicPr>
            <a:picLocks noChangeAspect="1"/>
          </p:cNvPicPr>
          <p:nvPr/>
        </p:nvPicPr>
        <p:blipFill>
          <a:blip r:embed="rId8"/>
          <a:stretch>
            <a:fillRect/>
          </a:stretch>
        </p:blipFill>
        <p:spPr>
          <a:xfrm>
            <a:off x="1446227" y="5589849"/>
            <a:ext cx="488814" cy="420624"/>
          </a:xfrm>
          <a:prstGeom prst="rect">
            <a:avLst/>
          </a:prstGeom>
        </p:spPr>
      </p:pic>
      <p:pic>
        <p:nvPicPr>
          <p:cNvPr id="147" name="Picture 146"/>
          <p:cNvPicPr>
            <a:picLocks noChangeAspect="1"/>
          </p:cNvPicPr>
          <p:nvPr/>
        </p:nvPicPr>
        <p:blipFill>
          <a:blip r:embed="rId8"/>
          <a:stretch>
            <a:fillRect/>
          </a:stretch>
        </p:blipFill>
        <p:spPr>
          <a:xfrm>
            <a:off x="1446227" y="5451081"/>
            <a:ext cx="488814" cy="420624"/>
          </a:xfrm>
          <a:prstGeom prst="rect">
            <a:avLst/>
          </a:prstGeom>
        </p:spPr>
      </p:pic>
      <p:pic>
        <p:nvPicPr>
          <p:cNvPr id="148" name="Picture 147"/>
          <p:cNvPicPr>
            <a:picLocks noChangeAspect="1"/>
          </p:cNvPicPr>
          <p:nvPr/>
        </p:nvPicPr>
        <p:blipFill>
          <a:blip r:embed="rId8"/>
          <a:stretch>
            <a:fillRect/>
          </a:stretch>
        </p:blipFill>
        <p:spPr>
          <a:xfrm>
            <a:off x="1446227" y="5312313"/>
            <a:ext cx="488814" cy="420624"/>
          </a:xfrm>
          <a:prstGeom prst="rect">
            <a:avLst/>
          </a:prstGeom>
        </p:spPr>
      </p:pic>
      <p:pic>
        <p:nvPicPr>
          <p:cNvPr id="149" name="Picture 148"/>
          <p:cNvPicPr>
            <a:picLocks noChangeAspect="1"/>
          </p:cNvPicPr>
          <p:nvPr/>
        </p:nvPicPr>
        <p:blipFill>
          <a:blip r:embed="rId8"/>
          <a:stretch>
            <a:fillRect/>
          </a:stretch>
        </p:blipFill>
        <p:spPr>
          <a:xfrm>
            <a:off x="1446227" y="5173545"/>
            <a:ext cx="488814" cy="420624"/>
          </a:xfrm>
          <a:prstGeom prst="rect">
            <a:avLst/>
          </a:prstGeom>
        </p:spPr>
      </p:pic>
      <p:pic>
        <p:nvPicPr>
          <p:cNvPr id="150" name="Picture 149"/>
          <p:cNvPicPr>
            <a:picLocks noChangeAspect="1"/>
          </p:cNvPicPr>
          <p:nvPr/>
        </p:nvPicPr>
        <p:blipFill>
          <a:blip r:embed="rId8"/>
          <a:stretch>
            <a:fillRect/>
          </a:stretch>
        </p:blipFill>
        <p:spPr>
          <a:xfrm>
            <a:off x="1446227" y="5034777"/>
            <a:ext cx="488814" cy="420624"/>
          </a:xfrm>
          <a:prstGeom prst="rect">
            <a:avLst/>
          </a:prstGeom>
        </p:spPr>
      </p:pic>
      <p:pic>
        <p:nvPicPr>
          <p:cNvPr id="151" name="Picture 150"/>
          <p:cNvPicPr>
            <a:picLocks noChangeAspect="1"/>
          </p:cNvPicPr>
          <p:nvPr/>
        </p:nvPicPr>
        <p:blipFill>
          <a:blip r:embed="rId8"/>
          <a:stretch>
            <a:fillRect/>
          </a:stretch>
        </p:blipFill>
        <p:spPr>
          <a:xfrm>
            <a:off x="1446227" y="4896009"/>
            <a:ext cx="488814" cy="420624"/>
          </a:xfrm>
          <a:prstGeom prst="rect">
            <a:avLst/>
          </a:prstGeom>
        </p:spPr>
      </p:pic>
      <p:pic>
        <p:nvPicPr>
          <p:cNvPr id="152" name="Picture 151"/>
          <p:cNvPicPr>
            <a:picLocks noChangeAspect="1"/>
          </p:cNvPicPr>
          <p:nvPr/>
        </p:nvPicPr>
        <p:blipFill>
          <a:blip r:embed="rId8"/>
          <a:stretch>
            <a:fillRect/>
          </a:stretch>
        </p:blipFill>
        <p:spPr>
          <a:xfrm>
            <a:off x="1446227" y="4757241"/>
            <a:ext cx="488814" cy="420624"/>
          </a:xfrm>
          <a:prstGeom prst="rect">
            <a:avLst/>
          </a:prstGeom>
        </p:spPr>
      </p:pic>
      <p:pic>
        <p:nvPicPr>
          <p:cNvPr id="153" name="Picture 152"/>
          <p:cNvPicPr>
            <a:picLocks noChangeAspect="1"/>
          </p:cNvPicPr>
          <p:nvPr/>
        </p:nvPicPr>
        <p:blipFill>
          <a:blip r:embed="rId8"/>
          <a:stretch>
            <a:fillRect/>
          </a:stretch>
        </p:blipFill>
        <p:spPr>
          <a:xfrm>
            <a:off x="1446227" y="4618473"/>
            <a:ext cx="488814" cy="420624"/>
          </a:xfrm>
          <a:prstGeom prst="rect">
            <a:avLst/>
          </a:prstGeom>
        </p:spPr>
      </p:pic>
      <p:pic>
        <p:nvPicPr>
          <p:cNvPr id="154" name="Picture 153"/>
          <p:cNvPicPr>
            <a:picLocks noChangeAspect="1"/>
          </p:cNvPicPr>
          <p:nvPr/>
        </p:nvPicPr>
        <p:blipFill>
          <a:blip r:embed="rId8"/>
          <a:stretch>
            <a:fillRect/>
          </a:stretch>
        </p:blipFill>
        <p:spPr>
          <a:xfrm>
            <a:off x="1889588" y="6152086"/>
            <a:ext cx="488814" cy="420624"/>
          </a:xfrm>
          <a:prstGeom prst="rect">
            <a:avLst/>
          </a:prstGeom>
        </p:spPr>
      </p:pic>
      <p:pic>
        <p:nvPicPr>
          <p:cNvPr id="155" name="Picture 154"/>
          <p:cNvPicPr>
            <a:picLocks noChangeAspect="1"/>
          </p:cNvPicPr>
          <p:nvPr/>
        </p:nvPicPr>
        <p:blipFill>
          <a:blip r:embed="rId8"/>
          <a:stretch>
            <a:fillRect/>
          </a:stretch>
        </p:blipFill>
        <p:spPr>
          <a:xfrm>
            <a:off x="1889588" y="6013178"/>
            <a:ext cx="488814" cy="420624"/>
          </a:xfrm>
          <a:prstGeom prst="rect">
            <a:avLst/>
          </a:prstGeom>
        </p:spPr>
      </p:pic>
      <p:pic>
        <p:nvPicPr>
          <p:cNvPr id="156" name="Picture 155"/>
          <p:cNvPicPr>
            <a:picLocks noChangeAspect="1"/>
          </p:cNvPicPr>
          <p:nvPr/>
        </p:nvPicPr>
        <p:blipFill>
          <a:blip r:embed="rId8"/>
          <a:stretch>
            <a:fillRect/>
          </a:stretch>
        </p:blipFill>
        <p:spPr>
          <a:xfrm>
            <a:off x="1889588" y="5874407"/>
            <a:ext cx="488814" cy="420624"/>
          </a:xfrm>
          <a:prstGeom prst="rect">
            <a:avLst/>
          </a:prstGeom>
        </p:spPr>
      </p:pic>
      <p:pic>
        <p:nvPicPr>
          <p:cNvPr id="157" name="Picture 156"/>
          <p:cNvPicPr>
            <a:picLocks noChangeAspect="1"/>
          </p:cNvPicPr>
          <p:nvPr/>
        </p:nvPicPr>
        <p:blipFill>
          <a:blip r:embed="rId8"/>
          <a:stretch>
            <a:fillRect/>
          </a:stretch>
        </p:blipFill>
        <p:spPr>
          <a:xfrm>
            <a:off x="1889588" y="5735639"/>
            <a:ext cx="488814" cy="420624"/>
          </a:xfrm>
          <a:prstGeom prst="rect">
            <a:avLst/>
          </a:prstGeom>
        </p:spPr>
      </p:pic>
      <p:pic>
        <p:nvPicPr>
          <p:cNvPr id="158" name="Picture 157"/>
          <p:cNvPicPr>
            <a:picLocks noChangeAspect="1"/>
          </p:cNvPicPr>
          <p:nvPr/>
        </p:nvPicPr>
        <p:blipFill>
          <a:blip r:embed="rId8"/>
          <a:stretch>
            <a:fillRect/>
          </a:stretch>
        </p:blipFill>
        <p:spPr>
          <a:xfrm>
            <a:off x="1889588" y="5596871"/>
            <a:ext cx="488814" cy="420624"/>
          </a:xfrm>
          <a:prstGeom prst="rect">
            <a:avLst/>
          </a:prstGeom>
        </p:spPr>
      </p:pic>
      <p:pic>
        <p:nvPicPr>
          <p:cNvPr id="159" name="Picture 158"/>
          <p:cNvPicPr>
            <a:picLocks noChangeAspect="1"/>
          </p:cNvPicPr>
          <p:nvPr/>
        </p:nvPicPr>
        <p:blipFill>
          <a:blip r:embed="rId8"/>
          <a:stretch>
            <a:fillRect/>
          </a:stretch>
        </p:blipFill>
        <p:spPr>
          <a:xfrm>
            <a:off x="1889588" y="5458103"/>
            <a:ext cx="488814" cy="420624"/>
          </a:xfrm>
          <a:prstGeom prst="rect">
            <a:avLst/>
          </a:prstGeom>
        </p:spPr>
      </p:pic>
      <p:pic>
        <p:nvPicPr>
          <p:cNvPr id="160" name="Picture 159"/>
          <p:cNvPicPr>
            <a:picLocks noChangeAspect="1"/>
          </p:cNvPicPr>
          <p:nvPr/>
        </p:nvPicPr>
        <p:blipFill>
          <a:blip r:embed="rId8"/>
          <a:stretch>
            <a:fillRect/>
          </a:stretch>
        </p:blipFill>
        <p:spPr>
          <a:xfrm>
            <a:off x="1889588" y="5319335"/>
            <a:ext cx="488814" cy="420624"/>
          </a:xfrm>
          <a:prstGeom prst="rect">
            <a:avLst/>
          </a:prstGeom>
        </p:spPr>
      </p:pic>
      <p:pic>
        <p:nvPicPr>
          <p:cNvPr id="161" name="Picture 160"/>
          <p:cNvPicPr>
            <a:picLocks noChangeAspect="1"/>
          </p:cNvPicPr>
          <p:nvPr/>
        </p:nvPicPr>
        <p:blipFill>
          <a:blip r:embed="rId8"/>
          <a:stretch>
            <a:fillRect/>
          </a:stretch>
        </p:blipFill>
        <p:spPr>
          <a:xfrm>
            <a:off x="1889588" y="5180567"/>
            <a:ext cx="488814" cy="420624"/>
          </a:xfrm>
          <a:prstGeom prst="rect">
            <a:avLst/>
          </a:prstGeom>
        </p:spPr>
      </p:pic>
      <p:pic>
        <p:nvPicPr>
          <p:cNvPr id="162" name="Picture 161"/>
          <p:cNvPicPr>
            <a:picLocks noChangeAspect="1"/>
          </p:cNvPicPr>
          <p:nvPr/>
        </p:nvPicPr>
        <p:blipFill>
          <a:blip r:embed="rId8"/>
          <a:stretch>
            <a:fillRect/>
          </a:stretch>
        </p:blipFill>
        <p:spPr>
          <a:xfrm>
            <a:off x="1889588" y="5041799"/>
            <a:ext cx="488814" cy="420624"/>
          </a:xfrm>
          <a:prstGeom prst="rect">
            <a:avLst/>
          </a:prstGeom>
        </p:spPr>
      </p:pic>
      <p:pic>
        <p:nvPicPr>
          <p:cNvPr id="163" name="Picture 162"/>
          <p:cNvPicPr>
            <a:picLocks noChangeAspect="1"/>
          </p:cNvPicPr>
          <p:nvPr/>
        </p:nvPicPr>
        <p:blipFill>
          <a:blip r:embed="rId8"/>
          <a:stretch>
            <a:fillRect/>
          </a:stretch>
        </p:blipFill>
        <p:spPr>
          <a:xfrm>
            <a:off x="1889588" y="4903031"/>
            <a:ext cx="488814" cy="420624"/>
          </a:xfrm>
          <a:prstGeom prst="rect">
            <a:avLst/>
          </a:prstGeom>
        </p:spPr>
      </p:pic>
      <p:pic>
        <p:nvPicPr>
          <p:cNvPr id="164" name="Picture 163"/>
          <p:cNvPicPr>
            <a:picLocks noChangeAspect="1"/>
          </p:cNvPicPr>
          <p:nvPr/>
        </p:nvPicPr>
        <p:blipFill>
          <a:blip r:embed="rId8"/>
          <a:stretch>
            <a:fillRect/>
          </a:stretch>
        </p:blipFill>
        <p:spPr>
          <a:xfrm>
            <a:off x="1889588" y="4764263"/>
            <a:ext cx="488814" cy="420624"/>
          </a:xfrm>
          <a:prstGeom prst="rect">
            <a:avLst/>
          </a:prstGeom>
        </p:spPr>
      </p:pic>
      <p:pic>
        <p:nvPicPr>
          <p:cNvPr id="165" name="Picture 164"/>
          <p:cNvPicPr>
            <a:picLocks noChangeAspect="1"/>
          </p:cNvPicPr>
          <p:nvPr/>
        </p:nvPicPr>
        <p:blipFill>
          <a:blip r:embed="rId8"/>
          <a:stretch>
            <a:fillRect/>
          </a:stretch>
        </p:blipFill>
        <p:spPr>
          <a:xfrm>
            <a:off x="1889588" y="4625495"/>
            <a:ext cx="488814" cy="420624"/>
          </a:xfrm>
          <a:prstGeom prst="rect">
            <a:avLst/>
          </a:prstGeom>
        </p:spPr>
      </p:pic>
      <p:grpSp>
        <p:nvGrpSpPr>
          <p:cNvPr id="6" name="Group 5"/>
          <p:cNvGrpSpPr/>
          <p:nvPr/>
        </p:nvGrpSpPr>
        <p:grpSpPr>
          <a:xfrm>
            <a:off x="763113" y="2607655"/>
            <a:ext cx="562284" cy="920249"/>
            <a:chOff x="763113" y="2607655"/>
            <a:chExt cx="562284" cy="920249"/>
          </a:xfrm>
        </p:grpSpPr>
        <p:pic>
          <p:nvPicPr>
            <p:cNvPr id="18" name="Picture 17"/>
            <p:cNvPicPr>
              <a:picLocks noChangeAspect="1"/>
            </p:cNvPicPr>
            <p:nvPr/>
          </p:nvPicPr>
          <p:blipFill>
            <a:blip r:embed="rId9"/>
            <a:stretch>
              <a:fillRect/>
            </a:stretch>
          </p:blipFill>
          <p:spPr>
            <a:xfrm>
              <a:off x="766165" y="3002331"/>
              <a:ext cx="559232" cy="525573"/>
            </a:xfrm>
            <a:prstGeom prst="rect">
              <a:avLst/>
            </a:prstGeom>
          </p:spPr>
        </p:pic>
        <p:pic>
          <p:nvPicPr>
            <p:cNvPr id="166" name="Picture 165"/>
            <p:cNvPicPr>
              <a:picLocks noChangeAspect="1"/>
            </p:cNvPicPr>
            <p:nvPr/>
          </p:nvPicPr>
          <p:blipFill>
            <a:blip r:embed="rId9"/>
            <a:stretch>
              <a:fillRect/>
            </a:stretch>
          </p:blipFill>
          <p:spPr>
            <a:xfrm>
              <a:off x="763113" y="2796582"/>
              <a:ext cx="559232" cy="525573"/>
            </a:xfrm>
            <a:prstGeom prst="rect">
              <a:avLst/>
            </a:prstGeom>
          </p:spPr>
        </p:pic>
        <p:pic>
          <p:nvPicPr>
            <p:cNvPr id="167" name="Picture 166"/>
            <p:cNvPicPr>
              <a:picLocks noChangeAspect="1"/>
            </p:cNvPicPr>
            <p:nvPr/>
          </p:nvPicPr>
          <p:blipFill>
            <a:blip r:embed="rId9"/>
            <a:stretch>
              <a:fillRect/>
            </a:stretch>
          </p:blipFill>
          <p:spPr>
            <a:xfrm>
              <a:off x="763113" y="2607655"/>
              <a:ext cx="559232" cy="525573"/>
            </a:xfrm>
            <a:prstGeom prst="rect">
              <a:avLst/>
            </a:prstGeom>
          </p:spPr>
        </p:pic>
      </p:grpSp>
      <p:grpSp>
        <p:nvGrpSpPr>
          <p:cNvPr id="171" name="Group 170"/>
          <p:cNvGrpSpPr/>
          <p:nvPr/>
        </p:nvGrpSpPr>
        <p:grpSpPr>
          <a:xfrm>
            <a:off x="1711348" y="2605214"/>
            <a:ext cx="562284" cy="920249"/>
            <a:chOff x="763113" y="2607655"/>
            <a:chExt cx="562284" cy="920249"/>
          </a:xfrm>
        </p:grpSpPr>
        <p:pic>
          <p:nvPicPr>
            <p:cNvPr id="172" name="Picture 171"/>
            <p:cNvPicPr>
              <a:picLocks noChangeAspect="1"/>
            </p:cNvPicPr>
            <p:nvPr/>
          </p:nvPicPr>
          <p:blipFill>
            <a:blip r:embed="rId9"/>
            <a:stretch>
              <a:fillRect/>
            </a:stretch>
          </p:blipFill>
          <p:spPr>
            <a:xfrm>
              <a:off x="766165" y="3002331"/>
              <a:ext cx="559232" cy="525573"/>
            </a:xfrm>
            <a:prstGeom prst="rect">
              <a:avLst/>
            </a:prstGeom>
          </p:spPr>
        </p:pic>
        <p:pic>
          <p:nvPicPr>
            <p:cNvPr id="173" name="Picture 172"/>
            <p:cNvPicPr>
              <a:picLocks noChangeAspect="1"/>
            </p:cNvPicPr>
            <p:nvPr/>
          </p:nvPicPr>
          <p:blipFill>
            <a:blip r:embed="rId9"/>
            <a:stretch>
              <a:fillRect/>
            </a:stretch>
          </p:blipFill>
          <p:spPr>
            <a:xfrm>
              <a:off x="763113" y="2796582"/>
              <a:ext cx="559232" cy="525573"/>
            </a:xfrm>
            <a:prstGeom prst="rect">
              <a:avLst/>
            </a:prstGeom>
          </p:spPr>
        </p:pic>
        <p:pic>
          <p:nvPicPr>
            <p:cNvPr id="174" name="Picture 173"/>
            <p:cNvPicPr>
              <a:picLocks noChangeAspect="1"/>
            </p:cNvPicPr>
            <p:nvPr/>
          </p:nvPicPr>
          <p:blipFill>
            <a:blip r:embed="rId9"/>
            <a:stretch>
              <a:fillRect/>
            </a:stretch>
          </p:blipFill>
          <p:spPr>
            <a:xfrm>
              <a:off x="763113" y="2607655"/>
              <a:ext cx="559232" cy="525573"/>
            </a:xfrm>
            <a:prstGeom prst="rect">
              <a:avLst/>
            </a:prstGeom>
          </p:spPr>
        </p:pic>
      </p:grpSp>
      <p:grpSp>
        <p:nvGrpSpPr>
          <p:cNvPr id="175" name="Group 174"/>
          <p:cNvGrpSpPr/>
          <p:nvPr/>
        </p:nvGrpSpPr>
        <p:grpSpPr>
          <a:xfrm>
            <a:off x="2662635" y="2607655"/>
            <a:ext cx="562284" cy="920249"/>
            <a:chOff x="763113" y="2607655"/>
            <a:chExt cx="562284" cy="920249"/>
          </a:xfrm>
        </p:grpSpPr>
        <p:pic>
          <p:nvPicPr>
            <p:cNvPr id="176" name="Picture 175"/>
            <p:cNvPicPr>
              <a:picLocks noChangeAspect="1"/>
            </p:cNvPicPr>
            <p:nvPr/>
          </p:nvPicPr>
          <p:blipFill>
            <a:blip r:embed="rId9"/>
            <a:stretch>
              <a:fillRect/>
            </a:stretch>
          </p:blipFill>
          <p:spPr>
            <a:xfrm>
              <a:off x="766165" y="3002331"/>
              <a:ext cx="559232" cy="525573"/>
            </a:xfrm>
            <a:prstGeom prst="rect">
              <a:avLst/>
            </a:prstGeom>
          </p:spPr>
        </p:pic>
        <p:pic>
          <p:nvPicPr>
            <p:cNvPr id="177" name="Picture 176"/>
            <p:cNvPicPr>
              <a:picLocks noChangeAspect="1"/>
            </p:cNvPicPr>
            <p:nvPr/>
          </p:nvPicPr>
          <p:blipFill>
            <a:blip r:embed="rId9"/>
            <a:stretch>
              <a:fillRect/>
            </a:stretch>
          </p:blipFill>
          <p:spPr>
            <a:xfrm>
              <a:off x="763113" y="2796582"/>
              <a:ext cx="559232" cy="525573"/>
            </a:xfrm>
            <a:prstGeom prst="rect">
              <a:avLst/>
            </a:prstGeom>
          </p:spPr>
        </p:pic>
        <p:pic>
          <p:nvPicPr>
            <p:cNvPr id="178" name="Picture 177"/>
            <p:cNvPicPr>
              <a:picLocks noChangeAspect="1"/>
            </p:cNvPicPr>
            <p:nvPr/>
          </p:nvPicPr>
          <p:blipFill>
            <a:blip r:embed="rId9"/>
            <a:stretch>
              <a:fillRect/>
            </a:stretch>
          </p:blipFill>
          <p:spPr>
            <a:xfrm>
              <a:off x="763113" y="2607655"/>
              <a:ext cx="559232" cy="525573"/>
            </a:xfrm>
            <a:prstGeom prst="rect">
              <a:avLst/>
            </a:prstGeom>
          </p:spPr>
        </p:pic>
      </p:grpSp>
      <p:grpSp>
        <p:nvGrpSpPr>
          <p:cNvPr id="179" name="Group 178"/>
          <p:cNvGrpSpPr/>
          <p:nvPr/>
        </p:nvGrpSpPr>
        <p:grpSpPr>
          <a:xfrm>
            <a:off x="3652761" y="2613844"/>
            <a:ext cx="562284" cy="920249"/>
            <a:chOff x="763113" y="2607655"/>
            <a:chExt cx="562284" cy="920249"/>
          </a:xfrm>
        </p:grpSpPr>
        <p:pic>
          <p:nvPicPr>
            <p:cNvPr id="180" name="Picture 179"/>
            <p:cNvPicPr>
              <a:picLocks noChangeAspect="1"/>
            </p:cNvPicPr>
            <p:nvPr/>
          </p:nvPicPr>
          <p:blipFill>
            <a:blip r:embed="rId9"/>
            <a:stretch>
              <a:fillRect/>
            </a:stretch>
          </p:blipFill>
          <p:spPr>
            <a:xfrm>
              <a:off x="766165" y="3002331"/>
              <a:ext cx="559232" cy="525573"/>
            </a:xfrm>
            <a:prstGeom prst="rect">
              <a:avLst/>
            </a:prstGeom>
          </p:spPr>
        </p:pic>
        <p:pic>
          <p:nvPicPr>
            <p:cNvPr id="181" name="Picture 180"/>
            <p:cNvPicPr>
              <a:picLocks noChangeAspect="1"/>
            </p:cNvPicPr>
            <p:nvPr/>
          </p:nvPicPr>
          <p:blipFill>
            <a:blip r:embed="rId9"/>
            <a:stretch>
              <a:fillRect/>
            </a:stretch>
          </p:blipFill>
          <p:spPr>
            <a:xfrm>
              <a:off x="763113" y="2796582"/>
              <a:ext cx="559232" cy="525573"/>
            </a:xfrm>
            <a:prstGeom prst="rect">
              <a:avLst/>
            </a:prstGeom>
          </p:spPr>
        </p:pic>
        <p:pic>
          <p:nvPicPr>
            <p:cNvPr id="182" name="Picture 181"/>
            <p:cNvPicPr>
              <a:picLocks noChangeAspect="1"/>
            </p:cNvPicPr>
            <p:nvPr/>
          </p:nvPicPr>
          <p:blipFill>
            <a:blip r:embed="rId9"/>
            <a:stretch>
              <a:fillRect/>
            </a:stretch>
          </p:blipFill>
          <p:spPr>
            <a:xfrm>
              <a:off x="763113" y="2607655"/>
              <a:ext cx="559232" cy="525573"/>
            </a:xfrm>
            <a:prstGeom prst="rect">
              <a:avLst/>
            </a:prstGeom>
          </p:spPr>
        </p:pic>
      </p:grpSp>
      <p:grpSp>
        <p:nvGrpSpPr>
          <p:cNvPr id="183" name="Group 182"/>
          <p:cNvGrpSpPr/>
          <p:nvPr/>
        </p:nvGrpSpPr>
        <p:grpSpPr>
          <a:xfrm>
            <a:off x="4600996" y="2611839"/>
            <a:ext cx="562284" cy="920249"/>
            <a:chOff x="763113" y="2607655"/>
            <a:chExt cx="562284" cy="920249"/>
          </a:xfrm>
        </p:grpSpPr>
        <p:pic>
          <p:nvPicPr>
            <p:cNvPr id="184" name="Picture 183"/>
            <p:cNvPicPr>
              <a:picLocks noChangeAspect="1"/>
            </p:cNvPicPr>
            <p:nvPr/>
          </p:nvPicPr>
          <p:blipFill>
            <a:blip r:embed="rId9"/>
            <a:stretch>
              <a:fillRect/>
            </a:stretch>
          </p:blipFill>
          <p:spPr>
            <a:xfrm>
              <a:off x="766165" y="3002331"/>
              <a:ext cx="559232" cy="525573"/>
            </a:xfrm>
            <a:prstGeom prst="rect">
              <a:avLst/>
            </a:prstGeom>
          </p:spPr>
        </p:pic>
        <p:pic>
          <p:nvPicPr>
            <p:cNvPr id="185" name="Picture 184"/>
            <p:cNvPicPr>
              <a:picLocks noChangeAspect="1"/>
            </p:cNvPicPr>
            <p:nvPr/>
          </p:nvPicPr>
          <p:blipFill>
            <a:blip r:embed="rId9"/>
            <a:stretch>
              <a:fillRect/>
            </a:stretch>
          </p:blipFill>
          <p:spPr>
            <a:xfrm>
              <a:off x="763113" y="2796582"/>
              <a:ext cx="559232" cy="525573"/>
            </a:xfrm>
            <a:prstGeom prst="rect">
              <a:avLst/>
            </a:prstGeom>
          </p:spPr>
        </p:pic>
        <p:pic>
          <p:nvPicPr>
            <p:cNvPr id="186" name="Picture 185"/>
            <p:cNvPicPr>
              <a:picLocks noChangeAspect="1"/>
            </p:cNvPicPr>
            <p:nvPr/>
          </p:nvPicPr>
          <p:blipFill>
            <a:blip r:embed="rId9"/>
            <a:stretch>
              <a:fillRect/>
            </a:stretch>
          </p:blipFill>
          <p:spPr>
            <a:xfrm>
              <a:off x="763113" y="2607655"/>
              <a:ext cx="559232" cy="525573"/>
            </a:xfrm>
            <a:prstGeom prst="rect">
              <a:avLst/>
            </a:prstGeom>
          </p:spPr>
        </p:pic>
      </p:grpSp>
    </p:spTree>
    <p:extLst>
      <p:ext uri="{BB962C8B-B14F-4D97-AF65-F5344CB8AC3E}">
        <p14:creationId xmlns:p14="http://schemas.microsoft.com/office/powerpoint/2010/main" val="421177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4" name="Shape 612"/>
          <p:cNvSpPr/>
          <p:nvPr/>
        </p:nvSpPr>
        <p:spPr>
          <a:xfrm>
            <a:off x="521875" y="224100"/>
            <a:ext cx="4219199" cy="1432933"/>
          </a:xfrm>
          <a:prstGeom prst="wedgeRoundRectCallout">
            <a:avLst>
              <a:gd name="adj1" fmla="val -20833"/>
              <a:gd name="adj2" fmla="val 62500"/>
              <a:gd name="adj3" fmla="val 0"/>
            </a:avLst>
          </a:prstGeom>
          <a:solidFill>
            <a:srgbClr val="1A383D"/>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600"/>
              </a:spcBef>
              <a:buNone/>
            </a:pPr>
            <a:r>
              <a:rPr lang="nl" sz="2800" dirty="0">
                <a:solidFill>
                  <a:srgbClr val="FFFFFF"/>
                </a:solidFill>
                <a:latin typeface="Rotis SansSerif Std Light"/>
                <a:ea typeface="Calibri"/>
                <a:cs typeface="Rotis SansSerif Std Light"/>
                <a:sym typeface="Calibri"/>
              </a:rPr>
              <a:t>Ons SAN is vol, mag ik er nog 1000? </a:t>
            </a:r>
          </a:p>
          <a:p>
            <a:pPr lvl="0" rtl="0">
              <a:spcBef>
                <a:spcPts val="600"/>
              </a:spcBef>
              <a:buNone/>
            </a:pPr>
            <a:r>
              <a:rPr lang="nl" sz="2800" dirty="0">
                <a:solidFill>
                  <a:srgbClr val="FFFFFF"/>
                </a:solidFill>
                <a:latin typeface="Rotis SansSerif Std Light"/>
                <a:ea typeface="Calibri"/>
                <a:cs typeface="Rotis SansSerif Std Light"/>
                <a:sym typeface="Calibri"/>
              </a:rPr>
              <a:t>(klein budget issue)</a:t>
            </a:r>
          </a:p>
        </p:txBody>
      </p:sp>
    </p:spTree>
    <p:extLst>
      <p:ext uri="{BB962C8B-B14F-4D97-AF65-F5344CB8AC3E}">
        <p14:creationId xmlns:p14="http://schemas.microsoft.com/office/powerpoint/2010/main" val="373658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4000" r="-14000"/>
          </a:stretch>
        </a:blipFill>
        <a:effectLst/>
      </p:bgPr>
    </p:bg>
    <p:spTree>
      <p:nvGrpSpPr>
        <p:cNvPr id="1" name=""/>
        <p:cNvGrpSpPr/>
        <p:nvPr/>
      </p:nvGrpSpPr>
      <p:grpSpPr>
        <a:xfrm>
          <a:off x="0" y="0"/>
          <a:ext cx="0" cy="0"/>
          <a:chOff x="0" y="0"/>
          <a:chExt cx="0" cy="0"/>
        </a:xfrm>
      </p:grpSpPr>
      <p:sp>
        <p:nvSpPr>
          <p:cNvPr id="5" name="Shape 617"/>
          <p:cNvSpPr/>
          <p:nvPr/>
        </p:nvSpPr>
        <p:spPr>
          <a:xfrm>
            <a:off x="4411075" y="232000"/>
            <a:ext cx="2728199" cy="1281159"/>
          </a:xfrm>
          <a:prstGeom prst="wedgeRoundRectCallout">
            <a:avLst>
              <a:gd name="adj1" fmla="val -32080"/>
              <a:gd name="adj2" fmla="val 67379"/>
              <a:gd name="adj3" fmla="val 0"/>
            </a:avLst>
          </a:prstGeom>
          <a:solidFill>
            <a:srgbClr val="1A383D"/>
          </a:solidFill>
          <a:ln w="19050" cap="flat">
            <a:solidFill>
              <a:schemeClr val="lt1"/>
            </a:solidFill>
            <a:prstDash val="solid"/>
            <a:round/>
            <a:headEnd type="none" w="med" len="med"/>
            <a:tailEnd type="none" w="med" len="med"/>
          </a:ln>
        </p:spPr>
        <p:txBody>
          <a:bodyPr lIns="91425" tIns="91425" rIns="91425" bIns="91425" anchor="ctr" anchorCtr="0">
            <a:noAutofit/>
          </a:bodyPr>
          <a:lstStyle/>
          <a:p>
            <a:pPr lvl="0" rtl="0">
              <a:spcBef>
                <a:spcPts val="600"/>
              </a:spcBef>
              <a:buNone/>
            </a:pPr>
            <a:r>
              <a:rPr lang="nl" sz="2800">
                <a:solidFill>
                  <a:srgbClr val="FFFFFF"/>
                </a:solidFill>
                <a:latin typeface="Rotis SansSerif Std Light"/>
                <a:ea typeface="Calibri"/>
                <a:cs typeface="Rotis SansSerif Std Light"/>
                <a:sym typeface="Calibri"/>
              </a:rPr>
              <a:t>Throw in cheap hardware</a:t>
            </a:r>
          </a:p>
        </p:txBody>
      </p:sp>
    </p:spTree>
    <p:extLst>
      <p:ext uri="{BB962C8B-B14F-4D97-AF65-F5344CB8AC3E}">
        <p14:creationId xmlns:p14="http://schemas.microsoft.com/office/powerpoint/2010/main" val="127666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 name="Title 1"/>
          <p:cNvSpPr txBox="1">
            <a:spLocks/>
          </p:cNvSpPr>
          <p:nvPr/>
        </p:nvSpPr>
        <p:spPr bwMode="auto">
          <a:xfrm>
            <a:off x="2209800" y="177800"/>
            <a:ext cx="6477000" cy="1066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eaLnBrk="1" hangingPunct="1"/>
            <a:r>
              <a:rPr lang="nl-NL" altLang="en-US" dirty="0" err="1"/>
              <a:t>WebScale@Enterprise</a:t>
            </a:r>
            <a:endParaRPr lang="nl-NL" altLang="en-US" dirty="0" smtClean="0"/>
          </a:p>
        </p:txBody>
      </p:sp>
      <p:sp>
        <p:nvSpPr>
          <p:cNvPr id="7" name="TextBox 6"/>
          <p:cNvSpPr txBox="1"/>
          <p:nvPr/>
        </p:nvSpPr>
        <p:spPr>
          <a:xfrm>
            <a:off x="457200" y="4262787"/>
            <a:ext cx="8229600" cy="2420934"/>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pic>
        <p:nvPicPr>
          <p:cNvPr id="9" name="Picture 8"/>
          <p:cNvPicPr>
            <a:picLocks noChangeAspect="1"/>
          </p:cNvPicPr>
          <p:nvPr/>
        </p:nvPicPr>
        <p:blipFill>
          <a:blip r:embed="rId3"/>
          <a:stretch>
            <a:fillRect/>
          </a:stretch>
        </p:blipFill>
        <p:spPr>
          <a:xfrm>
            <a:off x="3105681" y="4719587"/>
            <a:ext cx="540627" cy="762000"/>
          </a:xfrm>
          <a:prstGeom prst="rect">
            <a:avLst/>
          </a:prstGeom>
        </p:spPr>
      </p:pic>
      <p:pic>
        <p:nvPicPr>
          <p:cNvPr id="10" name="Picture 9"/>
          <p:cNvPicPr>
            <a:picLocks noChangeAspect="1"/>
          </p:cNvPicPr>
          <p:nvPr/>
        </p:nvPicPr>
        <p:blipFill>
          <a:blip r:embed="rId3"/>
          <a:stretch>
            <a:fillRect/>
          </a:stretch>
        </p:blipFill>
        <p:spPr>
          <a:xfrm>
            <a:off x="3127401" y="5528172"/>
            <a:ext cx="540627" cy="762000"/>
          </a:xfrm>
          <a:prstGeom prst="rect">
            <a:avLst/>
          </a:prstGeom>
        </p:spPr>
      </p:pic>
      <p:pic>
        <p:nvPicPr>
          <p:cNvPr id="1026" name="Picture 2" descr="http://images.businessweek.com/ss/08/11/1103_bargain_basement_tech/image/ibm-iseries-server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715" r="17352"/>
          <a:stretch/>
        </p:blipFill>
        <p:spPr bwMode="auto">
          <a:xfrm>
            <a:off x="7043175" y="5404727"/>
            <a:ext cx="1062056" cy="8858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96946" y="6397823"/>
            <a:ext cx="1029449" cy="307777"/>
          </a:xfrm>
          <a:prstGeom prst="rect">
            <a:avLst/>
          </a:prstGeom>
          <a:noFill/>
        </p:spPr>
        <p:txBody>
          <a:bodyPr wrap="none" rtlCol="0">
            <a:spAutoFit/>
          </a:bodyPr>
          <a:lstStyle/>
          <a:p>
            <a:r>
              <a:rPr lang="en-US" sz="1400" dirty="0" smtClean="0">
                <a:solidFill>
                  <a:schemeClr val="bg1"/>
                </a:solidFill>
              </a:rPr>
              <a:t>Mainframe</a:t>
            </a:r>
            <a:endParaRPr lang="en-US" sz="1400" dirty="0">
              <a:solidFill>
                <a:schemeClr val="bg1"/>
              </a:solidFill>
            </a:endParaRPr>
          </a:p>
        </p:txBody>
      </p:sp>
      <p:pic>
        <p:nvPicPr>
          <p:cNvPr id="11" name="Picture 10"/>
          <p:cNvPicPr>
            <a:picLocks noChangeAspect="1"/>
          </p:cNvPicPr>
          <p:nvPr/>
        </p:nvPicPr>
        <p:blipFill>
          <a:blip r:embed="rId5"/>
          <a:stretch>
            <a:fillRect/>
          </a:stretch>
        </p:blipFill>
        <p:spPr>
          <a:xfrm>
            <a:off x="4189428" y="5708909"/>
            <a:ext cx="476933" cy="525007"/>
          </a:xfrm>
          <a:prstGeom prst="rect">
            <a:avLst/>
          </a:prstGeom>
        </p:spPr>
      </p:pic>
      <p:sp>
        <p:nvSpPr>
          <p:cNvPr id="16" name="TextBox 15"/>
          <p:cNvSpPr txBox="1"/>
          <p:nvPr/>
        </p:nvSpPr>
        <p:spPr>
          <a:xfrm>
            <a:off x="3963890" y="6167896"/>
            <a:ext cx="1051891" cy="523220"/>
          </a:xfrm>
          <a:prstGeom prst="rect">
            <a:avLst/>
          </a:prstGeom>
          <a:noFill/>
        </p:spPr>
        <p:txBody>
          <a:bodyPr wrap="none" rtlCol="0">
            <a:spAutoFit/>
          </a:bodyPr>
          <a:lstStyle/>
          <a:p>
            <a:pPr algn="ctr"/>
            <a:r>
              <a:rPr lang="en-US" sz="1400" dirty="0" err="1" smtClean="0">
                <a:solidFill>
                  <a:schemeClr val="bg1"/>
                </a:solidFill>
              </a:rPr>
              <a:t>Backoffice</a:t>
            </a:r>
            <a:endParaRPr lang="en-US" sz="1400" dirty="0" smtClean="0">
              <a:solidFill>
                <a:schemeClr val="bg1"/>
              </a:solidFill>
            </a:endParaRPr>
          </a:p>
          <a:p>
            <a:pPr algn="ctr"/>
            <a:r>
              <a:rPr lang="en-US" sz="1400" dirty="0" err="1" smtClean="0">
                <a:solidFill>
                  <a:schemeClr val="bg1"/>
                </a:solidFill>
              </a:rPr>
              <a:t>Systeem</a:t>
            </a:r>
            <a:r>
              <a:rPr lang="en-US" sz="1400" dirty="0" smtClean="0">
                <a:solidFill>
                  <a:schemeClr val="bg1"/>
                </a:solidFill>
              </a:rPr>
              <a:t> X</a:t>
            </a:r>
            <a:endParaRPr lang="en-US" sz="1400" dirty="0">
              <a:solidFill>
                <a:schemeClr val="bg1"/>
              </a:solidFill>
            </a:endParaRPr>
          </a:p>
        </p:txBody>
      </p:sp>
      <p:sp>
        <p:nvSpPr>
          <p:cNvPr id="17" name="TextBox 16"/>
          <p:cNvSpPr txBox="1"/>
          <p:nvPr/>
        </p:nvSpPr>
        <p:spPr>
          <a:xfrm>
            <a:off x="5428380" y="6160501"/>
            <a:ext cx="1048620" cy="523220"/>
          </a:xfrm>
          <a:prstGeom prst="rect">
            <a:avLst/>
          </a:prstGeom>
          <a:noFill/>
        </p:spPr>
        <p:txBody>
          <a:bodyPr wrap="none" rtlCol="0">
            <a:spAutoFit/>
          </a:bodyPr>
          <a:lstStyle/>
          <a:p>
            <a:pPr algn="ctr"/>
            <a:r>
              <a:rPr lang="en-US" sz="1400" dirty="0" err="1" smtClean="0">
                <a:solidFill>
                  <a:schemeClr val="bg1"/>
                </a:solidFill>
              </a:rPr>
              <a:t>Backoffice</a:t>
            </a:r>
            <a:endParaRPr lang="en-US" sz="1400" dirty="0" smtClean="0">
              <a:solidFill>
                <a:schemeClr val="bg1"/>
              </a:solidFill>
            </a:endParaRPr>
          </a:p>
          <a:p>
            <a:pPr algn="ctr"/>
            <a:r>
              <a:rPr lang="en-US" sz="1400" dirty="0" err="1" smtClean="0">
                <a:solidFill>
                  <a:schemeClr val="bg1"/>
                </a:solidFill>
              </a:rPr>
              <a:t>Systeem</a:t>
            </a:r>
            <a:r>
              <a:rPr lang="en-US" sz="1400" dirty="0" smtClean="0">
                <a:solidFill>
                  <a:schemeClr val="bg1"/>
                </a:solidFill>
              </a:rPr>
              <a:t> Y</a:t>
            </a:r>
            <a:endParaRPr lang="en-US" sz="1400" dirty="0">
              <a:solidFill>
                <a:schemeClr val="bg1"/>
              </a:solidFill>
            </a:endParaRPr>
          </a:p>
        </p:txBody>
      </p:sp>
      <p:sp>
        <p:nvSpPr>
          <p:cNvPr id="13" name="Rounded Rectangle 12"/>
          <p:cNvSpPr/>
          <p:nvPr/>
        </p:nvSpPr>
        <p:spPr>
          <a:xfrm>
            <a:off x="457199" y="3722264"/>
            <a:ext cx="5943600" cy="365760"/>
          </a:xfrm>
          <a:prstGeom prst="roundRect">
            <a:avLst/>
          </a:prstGeom>
          <a:solidFill>
            <a:schemeClr val="tx2">
              <a:lumMod val="60000"/>
              <a:lumOff val="40000"/>
            </a:schemeClr>
          </a:solidFill>
        </p:spPr>
        <p:txBody>
          <a:bodyPr anchor="ctr" anchorCtr="0">
            <a:noAutofit/>
          </a:bodyPr>
          <a:lstStyle/>
          <a:p>
            <a:pPr algn="ctr" eaLnBrk="1" fontAlgn="auto" hangingPunct="1">
              <a:spcBef>
                <a:spcPts val="0"/>
              </a:spcBef>
              <a:spcAft>
                <a:spcPts val="0"/>
              </a:spcAft>
            </a:pPr>
            <a:r>
              <a:rPr lang="en-US" sz="1600" dirty="0" smtClean="0">
                <a:solidFill>
                  <a:schemeClr val="bg1"/>
                </a:solidFill>
              </a:rPr>
              <a:t>Enterprise Service Bus</a:t>
            </a:r>
            <a:endParaRPr lang="en-US" sz="1600" dirty="0">
              <a:solidFill>
                <a:schemeClr val="bg1"/>
              </a:solidFill>
            </a:endParaRPr>
          </a:p>
        </p:txBody>
      </p:sp>
      <p:sp>
        <p:nvSpPr>
          <p:cNvPr id="20" name="TextBox 19"/>
          <p:cNvSpPr txBox="1"/>
          <p:nvPr/>
        </p:nvSpPr>
        <p:spPr>
          <a:xfrm>
            <a:off x="457199" y="2552833"/>
            <a:ext cx="5943599" cy="1058419"/>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sp>
        <p:nvSpPr>
          <p:cNvPr id="21" name="TextBox 20"/>
          <p:cNvSpPr txBox="1"/>
          <p:nvPr/>
        </p:nvSpPr>
        <p:spPr>
          <a:xfrm>
            <a:off x="457199" y="1524000"/>
            <a:ext cx="5943599" cy="93345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endParaRPr lang="nl-NL" sz="1600" dirty="0">
              <a:latin typeface="+mn-lt"/>
              <a:ea typeface="+mn-ea"/>
            </a:endParaRPr>
          </a:p>
        </p:txBody>
      </p:sp>
      <p:sp>
        <p:nvSpPr>
          <p:cNvPr id="27" name="TextBox 26"/>
          <p:cNvSpPr txBox="1"/>
          <p:nvPr/>
        </p:nvSpPr>
        <p:spPr>
          <a:xfrm>
            <a:off x="457200" y="3442156"/>
            <a:ext cx="871249" cy="215444"/>
          </a:xfrm>
          <a:prstGeom prst="rect">
            <a:avLst/>
          </a:prstGeom>
          <a:noFill/>
        </p:spPr>
        <p:txBody>
          <a:bodyPr wrap="square" rtlCol="0">
            <a:spAutoFit/>
          </a:bodyPr>
          <a:lstStyle/>
          <a:p>
            <a:pPr algn="ctr"/>
            <a:r>
              <a:rPr lang="en-US" sz="800" dirty="0" smtClean="0">
                <a:solidFill>
                  <a:schemeClr val="bg1"/>
                </a:solidFill>
              </a:rPr>
              <a:t>service 1</a:t>
            </a:r>
            <a:endParaRPr lang="en-US" sz="800" dirty="0">
              <a:solidFill>
                <a:schemeClr val="bg1"/>
              </a:solidFill>
            </a:endParaRPr>
          </a:p>
        </p:txBody>
      </p:sp>
      <p:sp>
        <p:nvSpPr>
          <p:cNvPr id="28" name="TextBox 27"/>
          <p:cNvSpPr txBox="1"/>
          <p:nvPr/>
        </p:nvSpPr>
        <p:spPr>
          <a:xfrm>
            <a:off x="1424032" y="3442156"/>
            <a:ext cx="871249" cy="215444"/>
          </a:xfrm>
          <a:prstGeom prst="rect">
            <a:avLst/>
          </a:prstGeom>
          <a:noFill/>
        </p:spPr>
        <p:txBody>
          <a:bodyPr wrap="square" rtlCol="0">
            <a:spAutoFit/>
          </a:bodyPr>
          <a:lstStyle/>
          <a:p>
            <a:pPr algn="ctr"/>
            <a:r>
              <a:rPr lang="en-US" sz="800" dirty="0" smtClean="0">
                <a:solidFill>
                  <a:schemeClr val="bg1"/>
                </a:solidFill>
              </a:rPr>
              <a:t>service 2</a:t>
            </a:r>
            <a:endParaRPr lang="en-US" sz="800" dirty="0">
              <a:solidFill>
                <a:schemeClr val="bg1"/>
              </a:solidFill>
            </a:endParaRPr>
          </a:p>
        </p:txBody>
      </p:sp>
      <p:sp>
        <p:nvSpPr>
          <p:cNvPr id="29" name="TextBox 28"/>
          <p:cNvSpPr txBox="1"/>
          <p:nvPr/>
        </p:nvSpPr>
        <p:spPr>
          <a:xfrm>
            <a:off x="2389457" y="3442156"/>
            <a:ext cx="871249" cy="215444"/>
          </a:xfrm>
          <a:prstGeom prst="rect">
            <a:avLst/>
          </a:prstGeom>
          <a:noFill/>
        </p:spPr>
        <p:txBody>
          <a:bodyPr wrap="square" rtlCol="0">
            <a:spAutoFit/>
          </a:bodyPr>
          <a:lstStyle/>
          <a:p>
            <a:pPr algn="ctr"/>
            <a:r>
              <a:rPr lang="en-US" sz="800" dirty="0" smtClean="0">
                <a:solidFill>
                  <a:schemeClr val="bg1"/>
                </a:solidFill>
              </a:rPr>
              <a:t>service 3</a:t>
            </a:r>
            <a:endParaRPr lang="en-US" sz="800" dirty="0">
              <a:solidFill>
                <a:schemeClr val="bg1"/>
              </a:solidFill>
            </a:endParaRPr>
          </a:p>
        </p:txBody>
      </p:sp>
      <p:sp>
        <p:nvSpPr>
          <p:cNvPr id="30" name="TextBox 29"/>
          <p:cNvSpPr txBox="1"/>
          <p:nvPr/>
        </p:nvSpPr>
        <p:spPr>
          <a:xfrm>
            <a:off x="3353239" y="3442156"/>
            <a:ext cx="871249" cy="215444"/>
          </a:xfrm>
          <a:prstGeom prst="rect">
            <a:avLst/>
          </a:prstGeom>
          <a:noFill/>
        </p:spPr>
        <p:txBody>
          <a:bodyPr wrap="square" rtlCol="0">
            <a:spAutoFit/>
          </a:bodyPr>
          <a:lstStyle/>
          <a:p>
            <a:pPr algn="ctr"/>
            <a:r>
              <a:rPr lang="en-US" sz="800" dirty="0" smtClean="0">
                <a:solidFill>
                  <a:schemeClr val="bg1"/>
                </a:solidFill>
              </a:rPr>
              <a:t>service 4</a:t>
            </a:r>
            <a:endParaRPr lang="en-US" sz="800" dirty="0">
              <a:solidFill>
                <a:schemeClr val="bg1"/>
              </a:solidFill>
            </a:endParaRPr>
          </a:p>
        </p:txBody>
      </p:sp>
      <p:sp>
        <p:nvSpPr>
          <p:cNvPr id="31" name="TextBox 30"/>
          <p:cNvSpPr txBox="1"/>
          <p:nvPr/>
        </p:nvSpPr>
        <p:spPr>
          <a:xfrm>
            <a:off x="4323123" y="3442156"/>
            <a:ext cx="871249" cy="215444"/>
          </a:xfrm>
          <a:prstGeom prst="rect">
            <a:avLst/>
          </a:prstGeom>
          <a:noFill/>
        </p:spPr>
        <p:txBody>
          <a:bodyPr wrap="square" rtlCol="0">
            <a:spAutoFit/>
          </a:bodyPr>
          <a:lstStyle/>
          <a:p>
            <a:pPr algn="ctr"/>
            <a:r>
              <a:rPr lang="en-US" sz="800" dirty="0" smtClean="0">
                <a:solidFill>
                  <a:schemeClr val="bg1"/>
                </a:solidFill>
              </a:rPr>
              <a:t>service 5</a:t>
            </a:r>
            <a:endParaRPr lang="en-US" sz="800" dirty="0">
              <a:solidFill>
                <a:schemeClr val="bg1"/>
              </a:solidFill>
            </a:endParaRPr>
          </a:p>
        </p:txBody>
      </p:sp>
      <p:pic>
        <p:nvPicPr>
          <p:cNvPr id="22" name="Picture 21"/>
          <p:cNvPicPr>
            <a:picLocks noChangeAspect="1"/>
          </p:cNvPicPr>
          <p:nvPr/>
        </p:nvPicPr>
        <p:blipFill>
          <a:blip r:embed="rId6"/>
          <a:stretch>
            <a:fillRect/>
          </a:stretch>
        </p:blipFill>
        <p:spPr>
          <a:xfrm>
            <a:off x="6724429" y="3163922"/>
            <a:ext cx="637492" cy="548640"/>
          </a:xfrm>
          <a:prstGeom prst="rect">
            <a:avLst/>
          </a:prstGeom>
        </p:spPr>
      </p:pic>
      <p:sp>
        <p:nvSpPr>
          <p:cNvPr id="44" name="TextBox 43"/>
          <p:cNvSpPr txBox="1"/>
          <p:nvPr/>
        </p:nvSpPr>
        <p:spPr>
          <a:xfrm>
            <a:off x="7162474" y="3685388"/>
            <a:ext cx="559557" cy="276999"/>
          </a:xfrm>
          <a:prstGeom prst="rect">
            <a:avLst/>
          </a:prstGeom>
          <a:noFill/>
        </p:spPr>
        <p:txBody>
          <a:bodyPr wrap="square" rtlCol="0">
            <a:spAutoFit/>
          </a:bodyPr>
          <a:lstStyle/>
          <a:p>
            <a:r>
              <a:rPr lang="en-US" sz="1200" dirty="0" smtClean="0">
                <a:solidFill>
                  <a:schemeClr val="bg1"/>
                </a:solidFill>
              </a:rPr>
              <a:t>SAN</a:t>
            </a:r>
            <a:endParaRPr lang="en-US" sz="1200" dirty="0">
              <a:solidFill>
                <a:schemeClr val="bg1"/>
              </a:solidFill>
            </a:endParaRPr>
          </a:p>
        </p:txBody>
      </p:sp>
      <p:pic>
        <p:nvPicPr>
          <p:cNvPr id="76" name="Picture 75"/>
          <p:cNvPicPr>
            <a:picLocks noChangeAspect="1"/>
          </p:cNvPicPr>
          <p:nvPr/>
        </p:nvPicPr>
        <p:blipFill>
          <a:blip r:embed="rId5"/>
          <a:stretch>
            <a:fillRect/>
          </a:stretch>
        </p:blipFill>
        <p:spPr>
          <a:xfrm>
            <a:off x="5715042" y="5585165"/>
            <a:ext cx="476933" cy="525007"/>
          </a:xfrm>
          <a:prstGeom prst="rect">
            <a:avLst/>
          </a:prstGeom>
        </p:spPr>
      </p:pic>
      <p:pic>
        <p:nvPicPr>
          <p:cNvPr id="77" name="Picture 76"/>
          <p:cNvPicPr>
            <a:picLocks noChangeAspect="1"/>
          </p:cNvPicPr>
          <p:nvPr/>
        </p:nvPicPr>
        <p:blipFill>
          <a:blip r:embed="rId5"/>
          <a:stretch>
            <a:fillRect/>
          </a:stretch>
        </p:blipFill>
        <p:spPr>
          <a:xfrm>
            <a:off x="5638800" y="5671351"/>
            <a:ext cx="476933" cy="525007"/>
          </a:xfrm>
          <a:prstGeom prst="rect">
            <a:avLst/>
          </a:prstGeom>
        </p:spPr>
      </p:pic>
      <p:grpSp>
        <p:nvGrpSpPr>
          <p:cNvPr id="2" name="Group 1"/>
          <p:cNvGrpSpPr/>
          <p:nvPr/>
        </p:nvGrpSpPr>
        <p:grpSpPr>
          <a:xfrm>
            <a:off x="4648200" y="4343400"/>
            <a:ext cx="1905000" cy="1143000"/>
            <a:chOff x="4943706" y="4286201"/>
            <a:chExt cx="1905000" cy="1143000"/>
          </a:xfrm>
        </p:grpSpPr>
        <p:sp>
          <p:nvSpPr>
            <p:cNvPr id="78" name="Rectangle 77"/>
            <p:cNvSpPr/>
            <p:nvPr/>
          </p:nvSpPr>
          <p:spPr>
            <a:xfrm>
              <a:off x="4943706" y="4286201"/>
              <a:ext cx="1905000" cy="1143000"/>
            </a:xfrm>
            <a:prstGeom prst="rect">
              <a:avLst/>
            </a:prstGeom>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5024409" y="4893488"/>
              <a:ext cx="1725340" cy="217904"/>
            </a:xfrm>
            <a:prstGeom prst="roundRect">
              <a:avLst/>
            </a:prstGeom>
            <a:solidFill>
              <a:schemeClr val="bg1"/>
            </a:solidFill>
          </p:spPr>
          <p:txBody>
            <a:bodyPr anchor="ctr" anchorCtr="0">
              <a:noAutofit/>
            </a:bodyPr>
            <a:lstStyle/>
            <a:p>
              <a:pPr algn="ctr" eaLnBrk="1" fontAlgn="auto" hangingPunct="1">
                <a:spcBef>
                  <a:spcPts val="0"/>
                </a:spcBef>
                <a:spcAft>
                  <a:spcPts val="0"/>
                </a:spcAft>
              </a:pPr>
              <a:r>
                <a:rPr lang="en-US" sz="1050" dirty="0" smtClean="0">
                  <a:solidFill>
                    <a:schemeClr val="tx2">
                      <a:lumMod val="60000"/>
                      <a:lumOff val="40000"/>
                    </a:schemeClr>
                  </a:solidFill>
                </a:rPr>
                <a:t>Event Bus</a:t>
              </a:r>
              <a:endParaRPr lang="en-US" sz="1050" dirty="0">
                <a:solidFill>
                  <a:schemeClr val="tx2">
                    <a:lumMod val="60000"/>
                    <a:lumOff val="40000"/>
                  </a:schemeClr>
                </a:solidFill>
              </a:endParaRPr>
            </a:p>
          </p:txBody>
        </p:sp>
        <p:pic>
          <p:nvPicPr>
            <p:cNvPr id="80" name="Picture 79"/>
            <p:cNvPicPr>
              <a:picLocks noChangeAspect="1"/>
            </p:cNvPicPr>
            <p:nvPr/>
          </p:nvPicPr>
          <p:blipFill>
            <a:blip r:embed="rId5"/>
            <a:stretch>
              <a:fillRect/>
            </a:stretch>
          </p:blipFill>
          <p:spPr>
            <a:xfrm>
              <a:off x="5061317" y="4355321"/>
              <a:ext cx="418746" cy="460956"/>
            </a:xfrm>
            <a:prstGeom prst="rect">
              <a:avLst/>
            </a:prstGeom>
          </p:spPr>
        </p:pic>
        <p:sp>
          <p:nvSpPr>
            <p:cNvPr id="81" name="TextBox 80"/>
            <p:cNvSpPr txBox="1"/>
            <p:nvPr/>
          </p:nvSpPr>
          <p:spPr>
            <a:xfrm>
              <a:off x="5061317" y="4540022"/>
              <a:ext cx="417164" cy="200055"/>
            </a:xfrm>
            <a:prstGeom prst="rect">
              <a:avLst/>
            </a:prstGeom>
            <a:noFill/>
          </p:spPr>
          <p:txBody>
            <a:bodyPr wrap="square" rtlCol="0">
              <a:spAutoFit/>
            </a:bodyPr>
            <a:lstStyle/>
            <a:p>
              <a:r>
                <a:rPr lang="en-US" sz="700" dirty="0" smtClean="0"/>
                <a:t>Read</a:t>
              </a:r>
              <a:endParaRPr lang="en-US" sz="700" dirty="0"/>
            </a:p>
          </p:txBody>
        </p:sp>
        <p:cxnSp>
          <p:nvCxnSpPr>
            <p:cNvPr id="82" name="Straight Arrow Connector 13"/>
            <p:cNvCxnSpPr>
              <a:endCxn id="81" idx="3"/>
            </p:cNvCxnSpPr>
            <p:nvPr/>
          </p:nvCxnSpPr>
          <p:spPr>
            <a:xfrm rot="16200000" flipV="1">
              <a:off x="5373921" y="4744610"/>
              <a:ext cx="401556" cy="192436"/>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5"/>
            <a:stretch>
              <a:fillRect/>
            </a:stretch>
          </p:blipFill>
          <p:spPr>
            <a:xfrm>
              <a:off x="6308462" y="4362401"/>
              <a:ext cx="412314" cy="453875"/>
            </a:xfrm>
            <a:prstGeom prst="rect">
              <a:avLst/>
            </a:prstGeom>
          </p:spPr>
        </p:pic>
        <p:sp>
          <p:nvSpPr>
            <p:cNvPr id="84" name="TextBox 83"/>
            <p:cNvSpPr txBox="1"/>
            <p:nvPr/>
          </p:nvSpPr>
          <p:spPr>
            <a:xfrm>
              <a:off x="6306880" y="4508500"/>
              <a:ext cx="413896" cy="307777"/>
            </a:xfrm>
            <a:prstGeom prst="rect">
              <a:avLst/>
            </a:prstGeom>
            <a:noFill/>
          </p:spPr>
          <p:txBody>
            <a:bodyPr wrap="none" rtlCol="0">
              <a:spAutoFit/>
            </a:bodyPr>
            <a:lstStyle/>
            <a:p>
              <a:r>
                <a:rPr lang="en-US" sz="700" dirty="0" smtClean="0"/>
                <a:t>Event</a:t>
              </a:r>
            </a:p>
            <a:p>
              <a:r>
                <a:rPr lang="en-US" sz="700" dirty="0" smtClean="0"/>
                <a:t>Store</a:t>
              </a:r>
              <a:endParaRPr lang="en-US" sz="700" dirty="0"/>
            </a:p>
          </p:txBody>
        </p:sp>
        <p:cxnSp>
          <p:nvCxnSpPr>
            <p:cNvPr id="85" name="Straight Arrow Connector 13"/>
            <p:cNvCxnSpPr>
              <a:endCxn id="84" idx="1"/>
            </p:cNvCxnSpPr>
            <p:nvPr/>
          </p:nvCxnSpPr>
          <p:spPr>
            <a:xfrm rot="5400000" flipH="1" flipV="1">
              <a:off x="6029307" y="4721164"/>
              <a:ext cx="336347" cy="218799"/>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13"/>
            <p:cNvCxnSpPr/>
            <p:nvPr/>
          </p:nvCxnSpPr>
          <p:spPr>
            <a:xfrm flipV="1">
              <a:off x="5472131" y="5111393"/>
              <a:ext cx="6351" cy="2268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13"/>
            <p:cNvCxnSpPr/>
            <p:nvPr/>
          </p:nvCxnSpPr>
          <p:spPr>
            <a:xfrm>
              <a:off x="6356717" y="5099974"/>
              <a:ext cx="0" cy="2497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4292221" y="1491536"/>
            <a:ext cx="559557" cy="276999"/>
          </a:xfrm>
          <a:prstGeom prst="rect">
            <a:avLst/>
          </a:prstGeom>
          <a:noFill/>
        </p:spPr>
        <p:txBody>
          <a:bodyPr wrap="square" rtlCol="0">
            <a:spAutoFit/>
          </a:bodyPr>
          <a:lstStyle/>
          <a:p>
            <a:r>
              <a:rPr lang="en-US" sz="1200" dirty="0" smtClean="0">
                <a:solidFill>
                  <a:schemeClr val="bg1"/>
                </a:solidFill>
              </a:rPr>
              <a:t>DMZ</a:t>
            </a:r>
            <a:endParaRPr lang="en-US" sz="1200" dirty="0">
              <a:solidFill>
                <a:schemeClr val="bg1"/>
              </a:solidFill>
            </a:endParaRPr>
          </a:p>
        </p:txBody>
      </p:sp>
      <p:grpSp>
        <p:nvGrpSpPr>
          <p:cNvPr id="5" name="Group 4"/>
          <p:cNvGrpSpPr/>
          <p:nvPr/>
        </p:nvGrpSpPr>
        <p:grpSpPr>
          <a:xfrm>
            <a:off x="723237" y="1619383"/>
            <a:ext cx="485992" cy="819017"/>
            <a:chOff x="723237" y="1619383"/>
            <a:chExt cx="485992" cy="819017"/>
          </a:xfrm>
        </p:grpSpPr>
        <p:pic>
          <p:nvPicPr>
            <p:cNvPr id="62" name="Picture 61"/>
            <p:cNvPicPr>
              <a:picLocks noChangeAspect="1"/>
            </p:cNvPicPr>
            <p:nvPr/>
          </p:nvPicPr>
          <p:blipFill>
            <a:blip r:embed="rId7"/>
            <a:stretch>
              <a:fillRect/>
            </a:stretch>
          </p:blipFill>
          <p:spPr>
            <a:xfrm>
              <a:off x="723237" y="2020143"/>
              <a:ext cx="485992" cy="418257"/>
            </a:xfrm>
            <a:prstGeom prst="rect">
              <a:avLst/>
            </a:prstGeom>
          </p:spPr>
        </p:pic>
        <p:pic>
          <p:nvPicPr>
            <p:cNvPr id="63" name="Picture 62"/>
            <p:cNvPicPr>
              <a:picLocks noChangeAspect="1"/>
            </p:cNvPicPr>
            <p:nvPr/>
          </p:nvPicPr>
          <p:blipFill>
            <a:blip r:embed="rId7"/>
            <a:stretch>
              <a:fillRect/>
            </a:stretch>
          </p:blipFill>
          <p:spPr>
            <a:xfrm>
              <a:off x="723237" y="1886557"/>
              <a:ext cx="485992" cy="418257"/>
            </a:xfrm>
            <a:prstGeom prst="rect">
              <a:avLst/>
            </a:prstGeom>
          </p:spPr>
        </p:pic>
        <p:pic>
          <p:nvPicPr>
            <p:cNvPr id="64" name="Picture 63"/>
            <p:cNvPicPr>
              <a:picLocks noChangeAspect="1"/>
            </p:cNvPicPr>
            <p:nvPr/>
          </p:nvPicPr>
          <p:blipFill>
            <a:blip r:embed="rId7"/>
            <a:stretch>
              <a:fillRect/>
            </a:stretch>
          </p:blipFill>
          <p:spPr>
            <a:xfrm>
              <a:off x="723237" y="1752970"/>
              <a:ext cx="485992" cy="418257"/>
            </a:xfrm>
            <a:prstGeom prst="rect">
              <a:avLst/>
            </a:prstGeom>
          </p:spPr>
        </p:pic>
        <p:pic>
          <p:nvPicPr>
            <p:cNvPr id="65" name="Picture 64"/>
            <p:cNvPicPr>
              <a:picLocks noChangeAspect="1"/>
            </p:cNvPicPr>
            <p:nvPr/>
          </p:nvPicPr>
          <p:blipFill>
            <a:blip r:embed="rId7"/>
            <a:stretch>
              <a:fillRect/>
            </a:stretch>
          </p:blipFill>
          <p:spPr>
            <a:xfrm>
              <a:off x="723237" y="1619383"/>
              <a:ext cx="485992" cy="418257"/>
            </a:xfrm>
            <a:prstGeom prst="rect">
              <a:avLst/>
            </a:prstGeom>
          </p:spPr>
        </p:pic>
      </p:grpSp>
      <p:grpSp>
        <p:nvGrpSpPr>
          <p:cNvPr id="66" name="Group 65"/>
          <p:cNvGrpSpPr/>
          <p:nvPr/>
        </p:nvGrpSpPr>
        <p:grpSpPr>
          <a:xfrm>
            <a:off x="1507263" y="1619383"/>
            <a:ext cx="485992" cy="819017"/>
            <a:chOff x="804600" y="1771783"/>
            <a:chExt cx="485992" cy="819017"/>
          </a:xfrm>
        </p:grpSpPr>
        <p:pic>
          <p:nvPicPr>
            <p:cNvPr id="67" name="Picture 66"/>
            <p:cNvPicPr>
              <a:picLocks noChangeAspect="1"/>
            </p:cNvPicPr>
            <p:nvPr/>
          </p:nvPicPr>
          <p:blipFill>
            <a:blip r:embed="rId7"/>
            <a:stretch>
              <a:fillRect/>
            </a:stretch>
          </p:blipFill>
          <p:spPr>
            <a:xfrm>
              <a:off x="804600" y="2172543"/>
              <a:ext cx="485992" cy="418257"/>
            </a:xfrm>
            <a:prstGeom prst="rect">
              <a:avLst/>
            </a:prstGeom>
          </p:spPr>
        </p:pic>
        <p:pic>
          <p:nvPicPr>
            <p:cNvPr id="68" name="Picture 67"/>
            <p:cNvPicPr>
              <a:picLocks noChangeAspect="1"/>
            </p:cNvPicPr>
            <p:nvPr/>
          </p:nvPicPr>
          <p:blipFill>
            <a:blip r:embed="rId7"/>
            <a:stretch>
              <a:fillRect/>
            </a:stretch>
          </p:blipFill>
          <p:spPr>
            <a:xfrm>
              <a:off x="804600" y="2038957"/>
              <a:ext cx="485992" cy="418257"/>
            </a:xfrm>
            <a:prstGeom prst="rect">
              <a:avLst/>
            </a:prstGeom>
          </p:spPr>
        </p:pic>
        <p:pic>
          <p:nvPicPr>
            <p:cNvPr id="69" name="Picture 68"/>
            <p:cNvPicPr>
              <a:picLocks noChangeAspect="1"/>
            </p:cNvPicPr>
            <p:nvPr/>
          </p:nvPicPr>
          <p:blipFill>
            <a:blip r:embed="rId7"/>
            <a:stretch>
              <a:fillRect/>
            </a:stretch>
          </p:blipFill>
          <p:spPr>
            <a:xfrm>
              <a:off x="804600" y="1905370"/>
              <a:ext cx="485992" cy="418257"/>
            </a:xfrm>
            <a:prstGeom prst="rect">
              <a:avLst/>
            </a:prstGeom>
          </p:spPr>
        </p:pic>
        <p:pic>
          <p:nvPicPr>
            <p:cNvPr id="70" name="Picture 69"/>
            <p:cNvPicPr>
              <a:picLocks noChangeAspect="1"/>
            </p:cNvPicPr>
            <p:nvPr/>
          </p:nvPicPr>
          <p:blipFill>
            <a:blip r:embed="rId7"/>
            <a:stretch>
              <a:fillRect/>
            </a:stretch>
          </p:blipFill>
          <p:spPr>
            <a:xfrm>
              <a:off x="804600" y="1771783"/>
              <a:ext cx="485992" cy="418257"/>
            </a:xfrm>
            <a:prstGeom prst="rect">
              <a:avLst/>
            </a:prstGeom>
          </p:spPr>
        </p:pic>
      </p:grpSp>
      <p:grpSp>
        <p:nvGrpSpPr>
          <p:cNvPr id="71" name="Group 70"/>
          <p:cNvGrpSpPr/>
          <p:nvPr/>
        </p:nvGrpSpPr>
        <p:grpSpPr>
          <a:xfrm>
            <a:off x="2291289" y="1619383"/>
            <a:ext cx="485992" cy="819017"/>
            <a:chOff x="804600" y="1771783"/>
            <a:chExt cx="485992" cy="819017"/>
          </a:xfrm>
        </p:grpSpPr>
        <p:pic>
          <p:nvPicPr>
            <p:cNvPr id="72" name="Picture 71"/>
            <p:cNvPicPr>
              <a:picLocks noChangeAspect="1"/>
            </p:cNvPicPr>
            <p:nvPr/>
          </p:nvPicPr>
          <p:blipFill>
            <a:blip r:embed="rId7"/>
            <a:stretch>
              <a:fillRect/>
            </a:stretch>
          </p:blipFill>
          <p:spPr>
            <a:xfrm>
              <a:off x="804600" y="2172543"/>
              <a:ext cx="485992" cy="418257"/>
            </a:xfrm>
            <a:prstGeom prst="rect">
              <a:avLst/>
            </a:prstGeom>
          </p:spPr>
        </p:pic>
        <p:pic>
          <p:nvPicPr>
            <p:cNvPr id="73" name="Picture 72"/>
            <p:cNvPicPr>
              <a:picLocks noChangeAspect="1"/>
            </p:cNvPicPr>
            <p:nvPr/>
          </p:nvPicPr>
          <p:blipFill>
            <a:blip r:embed="rId7"/>
            <a:stretch>
              <a:fillRect/>
            </a:stretch>
          </p:blipFill>
          <p:spPr>
            <a:xfrm>
              <a:off x="804600" y="2038957"/>
              <a:ext cx="485992" cy="418257"/>
            </a:xfrm>
            <a:prstGeom prst="rect">
              <a:avLst/>
            </a:prstGeom>
          </p:spPr>
        </p:pic>
        <p:pic>
          <p:nvPicPr>
            <p:cNvPr id="74" name="Picture 73"/>
            <p:cNvPicPr>
              <a:picLocks noChangeAspect="1"/>
            </p:cNvPicPr>
            <p:nvPr/>
          </p:nvPicPr>
          <p:blipFill>
            <a:blip r:embed="rId7"/>
            <a:stretch>
              <a:fillRect/>
            </a:stretch>
          </p:blipFill>
          <p:spPr>
            <a:xfrm>
              <a:off x="804600" y="1905370"/>
              <a:ext cx="485992" cy="418257"/>
            </a:xfrm>
            <a:prstGeom prst="rect">
              <a:avLst/>
            </a:prstGeom>
          </p:spPr>
        </p:pic>
        <p:pic>
          <p:nvPicPr>
            <p:cNvPr id="75" name="Picture 74"/>
            <p:cNvPicPr>
              <a:picLocks noChangeAspect="1"/>
            </p:cNvPicPr>
            <p:nvPr/>
          </p:nvPicPr>
          <p:blipFill>
            <a:blip r:embed="rId7"/>
            <a:stretch>
              <a:fillRect/>
            </a:stretch>
          </p:blipFill>
          <p:spPr>
            <a:xfrm>
              <a:off x="804600" y="1771783"/>
              <a:ext cx="485992" cy="418257"/>
            </a:xfrm>
            <a:prstGeom prst="rect">
              <a:avLst/>
            </a:prstGeom>
          </p:spPr>
        </p:pic>
      </p:grpSp>
      <p:grpSp>
        <p:nvGrpSpPr>
          <p:cNvPr id="88" name="Group 87"/>
          <p:cNvGrpSpPr/>
          <p:nvPr/>
        </p:nvGrpSpPr>
        <p:grpSpPr>
          <a:xfrm>
            <a:off x="3075315" y="1619383"/>
            <a:ext cx="485992" cy="819017"/>
            <a:chOff x="804600" y="1771783"/>
            <a:chExt cx="485992" cy="819017"/>
          </a:xfrm>
        </p:grpSpPr>
        <p:pic>
          <p:nvPicPr>
            <p:cNvPr id="89" name="Picture 88"/>
            <p:cNvPicPr>
              <a:picLocks noChangeAspect="1"/>
            </p:cNvPicPr>
            <p:nvPr/>
          </p:nvPicPr>
          <p:blipFill>
            <a:blip r:embed="rId7"/>
            <a:stretch>
              <a:fillRect/>
            </a:stretch>
          </p:blipFill>
          <p:spPr>
            <a:xfrm>
              <a:off x="804600" y="2172543"/>
              <a:ext cx="485992" cy="418257"/>
            </a:xfrm>
            <a:prstGeom prst="rect">
              <a:avLst/>
            </a:prstGeom>
          </p:spPr>
        </p:pic>
        <p:pic>
          <p:nvPicPr>
            <p:cNvPr id="90" name="Picture 89"/>
            <p:cNvPicPr>
              <a:picLocks noChangeAspect="1"/>
            </p:cNvPicPr>
            <p:nvPr/>
          </p:nvPicPr>
          <p:blipFill>
            <a:blip r:embed="rId7"/>
            <a:stretch>
              <a:fillRect/>
            </a:stretch>
          </p:blipFill>
          <p:spPr>
            <a:xfrm>
              <a:off x="804600" y="2038957"/>
              <a:ext cx="485992" cy="418257"/>
            </a:xfrm>
            <a:prstGeom prst="rect">
              <a:avLst/>
            </a:prstGeom>
          </p:spPr>
        </p:pic>
        <p:pic>
          <p:nvPicPr>
            <p:cNvPr id="91" name="Picture 90"/>
            <p:cNvPicPr>
              <a:picLocks noChangeAspect="1"/>
            </p:cNvPicPr>
            <p:nvPr/>
          </p:nvPicPr>
          <p:blipFill>
            <a:blip r:embed="rId7"/>
            <a:stretch>
              <a:fillRect/>
            </a:stretch>
          </p:blipFill>
          <p:spPr>
            <a:xfrm>
              <a:off x="804600" y="1905370"/>
              <a:ext cx="485992" cy="418257"/>
            </a:xfrm>
            <a:prstGeom prst="rect">
              <a:avLst/>
            </a:prstGeom>
          </p:spPr>
        </p:pic>
        <p:pic>
          <p:nvPicPr>
            <p:cNvPr id="92" name="Picture 91"/>
            <p:cNvPicPr>
              <a:picLocks noChangeAspect="1"/>
            </p:cNvPicPr>
            <p:nvPr/>
          </p:nvPicPr>
          <p:blipFill>
            <a:blip r:embed="rId7"/>
            <a:stretch>
              <a:fillRect/>
            </a:stretch>
          </p:blipFill>
          <p:spPr>
            <a:xfrm>
              <a:off x="804600" y="1771783"/>
              <a:ext cx="485992" cy="418257"/>
            </a:xfrm>
            <a:prstGeom prst="rect">
              <a:avLst/>
            </a:prstGeom>
          </p:spPr>
        </p:pic>
      </p:grpSp>
      <p:grpSp>
        <p:nvGrpSpPr>
          <p:cNvPr id="93" name="Group 92"/>
          <p:cNvGrpSpPr/>
          <p:nvPr/>
        </p:nvGrpSpPr>
        <p:grpSpPr>
          <a:xfrm>
            <a:off x="3859341" y="1619383"/>
            <a:ext cx="485992" cy="819017"/>
            <a:chOff x="804600" y="1771783"/>
            <a:chExt cx="485992" cy="819017"/>
          </a:xfrm>
        </p:grpSpPr>
        <p:pic>
          <p:nvPicPr>
            <p:cNvPr id="94" name="Picture 93"/>
            <p:cNvPicPr>
              <a:picLocks noChangeAspect="1"/>
            </p:cNvPicPr>
            <p:nvPr/>
          </p:nvPicPr>
          <p:blipFill>
            <a:blip r:embed="rId7"/>
            <a:stretch>
              <a:fillRect/>
            </a:stretch>
          </p:blipFill>
          <p:spPr>
            <a:xfrm>
              <a:off x="804600" y="2172543"/>
              <a:ext cx="485992" cy="418257"/>
            </a:xfrm>
            <a:prstGeom prst="rect">
              <a:avLst/>
            </a:prstGeom>
          </p:spPr>
        </p:pic>
        <p:pic>
          <p:nvPicPr>
            <p:cNvPr id="95" name="Picture 94"/>
            <p:cNvPicPr>
              <a:picLocks noChangeAspect="1"/>
            </p:cNvPicPr>
            <p:nvPr/>
          </p:nvPicPr>
          <p:blipFill>
            <a:blip r:embed="rId7"/>
            <a:stretch>
              <a:fillRect/>
            </a:stretch>
          </p:blipFill>
          <p:spPr>
            <a:xfrm>
              <a:off x="804600" y="2038957"/>
              <a:ext cx="485992" cy="418257"/>
            </a:xfrm>
            <a:prstGeom prst="rect">
              <a:avLst/>
            </a:prstGeom>
          </p:spPr>
        </p:pic>
        <p:pic>
          <p:nvPicPr>
            <p:cNvPr id="96" name="Picture 95"/>
            <p:cNvPicPr>
              <a:picLocks noChangeAspect="1"/>
            </p:cNvPicPr>
            <p:nvPr/>
          </p:nvPicPr>
          <p:blipFill>
            <a:blip r:embed="rId7"/>
            <a:stretch>
              <a:fillRect/>
            </a:stretch>
          </p:blipFill>
          <p:spPr>
            <a:xfrm>
              <a:off x="804600" y="1905370"/>
              <a:ext cx="485992" cy="418257"/>
            </a:xfrm>
            <a:prstGeom prst="rect">
              <a:avLst/>
            </a:prstGeom>
          </p:spPr>
        </p:pic>
        <p:pic>
          <p:nvPicPr>
            <p:cNvPr id="97" name="Picture 96"/>
            <p:cNvPicPr>
              <a:picLocks noChangeAspect="1"/>
            </p:cNvPicPr>
            <p:nvPr/>
          </p:nvPicPr>
          <p:blipFill>
            <a:blip r:embed="rId7"/>
            <a:stretch>
              <a:fillRect/>
            </a:stretch>
          </p:blipFill>
          <p:spPr>
            <a:xfrm>
              <a:off x="804600" y="1771783"/>
              <a:ext cx="485992" cy="418257"/>
            </a:xfrm>
            <a:prstGeom prst="rect">
              <a:avLst/>
            </a:prstGeom>
          </p:spPr>
        </p:pic>
      </p:grpSp>
      <p:grpSp>
        <p:nvGrpSpPr>
          <p:cNvPr id="98" name="Group 97"/>
          <p:cNvGrpSpPr/>
          <p:nvPr/>
        </p:nvGrpSpPr>
        <p:grpSpPr>
          <a:xfrm>
            <a:off x="4643367" y="1619383"/>
            <a:ext cx="485992" cy="819017"/>
            <a:chOff x="804600" y="1771783"/>
            <a:chExt cx="485992" cy="819017"/>
          </a:xfrm>
        </p:grpSpPr>
        <p:pic>
          <p:nvPicPr>
            <p:cNvPr id="99" name="Picture 98"/>
            <p:cNvPicPr>
              <a:picLocks noChangeAspect="1"/>
            </p:cNvPicPr>
            <p:nvPr/>
          </p:nvPicPr>
          <p:blipFill>
            <a:blip r:embed="rId7"/>
            <a:stretch>
              <a:fillRect/>
            </a:stretch>
          </p:blipFill>
          <p:spPr>
            <a:xfrm>
              <a:off x="804600" y="2172543"/>
              <a:ext cx="485992" cy="418257"/>
            </a:xfrm>
            <a:prstGeom prst="rect">
              <a:avLst/>
            </a:prstGeom>
          </p:spPr>
        </p:pic>
        <p:pic>
          <p:nvPicPr>
            <p:cNvPr id="100" name="Picture 99"/>
            <p:cNvPicPr>
              <a:picLocks noChangeAspect="1"/>
            </p:cNvPicPr>
            <p:nvPr/>
          </p:nvPicPr>
          <p:blipFill>
            <a:blip r:embed="rId7"/>
            <a:stretch>
              <a:fillRect/>
            </a:stretch>
          </p:blipFill>
          <p:spPr>
            <a:xfrm>
              <a:off x="804600" y="2038957"/>
              <a:ext cx="485992" cy="418257"/>
            </a:xfrm>
            <a:prstGeom prst="rect">
              <a:avLst/>
            </a:prstGeom>
          </p:spPr>
        </p:pic>
        <p:pic>
          <p:nvPicPr>
            <p:cNvPr id="101" name="Picture 100"/>
            <p:cNvPicPr>
              <a:picLocks noChangeAspect="1"/>
            </p:cNvPicPr>
            <p:nvPr/>
          </p:nvPicPr>
          <p:blipFill>
            <a:blip r:embed="rId7"/>
            <a:stretch>
              <a:fillRect/>
            </a:stretch>
          </p:blipFill>
          <p:spPr>
            <a:xfrm>
              <a:off x="804600" y="1905370"/>
              <a:ext cx="485992" cy="418257"/>
            </a:xfrm>
            <a:prstGeom prst="rect">
              <a:avLst/>
            </a:prstGeom>
          </p:spPr>
        </p:pic>
        <p:pic>
          <p:nvPicPr>
            <p:cNvPr id="102" name="Picture 101"/>
            <p:cNvPicPr>
              <a:picLocks noChangeAspect="1"/>
            </p:cNvPicPr>
            <p:nvPr/>
          </p:nvPicPr>
          <p:blipFill>
            <a:blip r:embed="rId7"/>
            <a:stretch>
              <a:fillRect/>
            </a:stretch>
          </p:blipFill>
          <p:spPr>
            <a:xfrm>
              <a:off x="804600" y="1771783"/>
              <a:ext cx="485992" cy="418257"/>
            </a:xfrm>
            <a:prstGeom prst="rect">
              <a:avLst/>
            </a:prstGeom>
          </p:spPr>
        </p:pic>
      </p:grpSp>
      <p:grpSp>
        <p:nvGrpSpPr>
          <p:cNvPr id="103" name="Group 102"/>
          <p:cNvGrpSpPr/>
          <p:nvPr/>
        </p:nvGrpSpPr>
        <p:grpSpPr>
          <a:xfrm>
            <a:off x="5427391" y="1619383"/>
            <a:ext cx="485992" cy="819017"/>
            <a:chOff x="804600" y="1771783"/>
            <a:chExt cx="485992" cy="819017"/>
          </a:xfrm>
        </p:grpSpPr>
        <p:pic>
          <p:nvPicPr>
            <p:cNvPr id="104" name="Picture 103"/>
            <p:cNvPicPr>
              <a:picLocks noChangeAspect="1"/>
            </p:cNvPicPr>
            <p:nvPr/>
          </p:nvPicPr>
          <p:blipFill>
            <a:blip r:embed="rId7"/>
            <a:stretch>
              <a:fillRect/>
            </a:stretch>
          </p:blipFill>
          <p:spPr>
            <a:xfrm>
              <a:off x="804600" y="2172543"/>
              <a:ext cx="485992" cy="418257"/>
            </a:xfrm>
            <a:prstGeom prst="rect">
              <a:avLst/>
            </a:prstGeom>
          </p:spPr>
        </p:pic>
        <p:pic>
          <p:nvPicPr>
            <p:cNvPr id="105" name="Picture 104"/>
            <p:cNvPicPr>
              <a:picLocks noChangeAspect="1"/>
            </p:cNvPicPr>
            <p:nvPr/>
          </p:nvPicPr>
          <p:blipFill>
            <a:blip r:embed="rId7"/>
            <a:stretch>
              <a:fillRect/>
            </a:stretch>
          </p:blipFill>
          <p:spPr>
            <a:xfrm>
              <a:off x="804600" y="2038957"/>
              <a:ext cx="485992" cy="418257"/>
            </a:xfrm>
            <a:prstGeom prst="rect">
              <a:avLst/>
            </a:prstGeom>
          </p:spPr>
        </p:pic>
        <p:pic>
          <p:nvPicPr>
            <p:cNvPr id="106" name="Picture 105"/>
            <p:cNvPicPr>
              <a:picLocks noChangeAspect="1"/>
            </p:cNvPicPr>
            <p:nvPr/>
          </p:nvPicPr>
          <p:blipFill>
            <a:blip r:embed="rId7"/>
            <a:stretch>
              <a:fillRect/>
            </a:stretch>
          </p:blipFill>
          <p:spPr>
            <a:xfrm>
              <a:off x="804600" y="1905370"/>
              <a:ext cx="485992" cy="418257"/>
            </a:xfrm>
            <a:prstGeom prst="rect">
              <a:avLst/>
            </a:prstGeom>
          </p:spPr>
        </p:pic>
        <p:pic>
          <p:nvPicPr>
            <p:cNvPr id="107" name="Picture 106"/>
            <p:cNvPicPr>
              <a:picLocks noChangeAspect="1"/>
            </p:cNvPicPr>
            <p:nvPr/>
          </p:nvPicPr>
          <p:blipFill>
            <a:blip r:embed="rId7"/>
            <a:stretch>
              <a:fillRect/>
            </a:stretch>
          </p:blipFill>
          <p:spPr>
            <a:xfrm>
              <a:off x="804600" y="1771783"/>
              <a:ext cx="485992" cy="418257"/>
            </a:xfrm>
            <a:prstGeom prst="rect">
              <a:avLst/>
            </a:prstGeom>
          </p:spPr>
        </p:pic>
      </p:grpSp>
      <p:pic>
        <p:nvPicPr>
          <p:cNvPr id="4" name="Picture 3"/>
          <p:cNvPicPr>
            <a:picLocks noChangeAspect="1"/>
          </p:cNvPicPr>
          <p:nvPr/>
        </p:nvPicPr>
        <p:blipFill>
          <a:blip r:embed="rId8"/>
          <a:stretch>
            <a:fillRect/>
          </a:stretch>
        </p:blipFill>
        <p:spPr>
          <a:xfrm>
            <a:off x="536368" y="6145064"/>
            <a:ext cx="488814" cy="420624"/>
          </a:xfrm>
          <a:prstGeom prst="rect">
            <a:avLst/>
          </a:prstGeom>
        </p:spPr>
      </p:pic>
      <p:pic>
        <p:nvPicPr>
          <p:cNvPr id="108" name="Picture 107"/>
          <p:cNvPicPr>
            <a:picLocks noChangeAspect="1"/>
          </p:cNvPicPr>
          <p:nvPr/>
        </p:nvPicPr>
        <p:blipFill>
          <a:blip r:embed="rId8"/>
          <a:stretch>
            <a:fillRect/>
          </a:stretch>
        </p:blipFill>
        <p:spPr>
          <a:xfrm>
            <a:off x="536368" y="6006156"/>
            <a:ext cx="488814" cy="420624"/>
          </a:xfrm>
          <a:prstGeom prst="rect">
            <a:avLst/>
          </a:prstGeom>
        </p:spPr>
      </p:pic>
      <p:pic>
        <p:nvPicPr>
          <p:cNvPr id="109" name="Picture 108"/>
          <p:cNvPicPr>
            <a:picLocks noChangeAspect="1"/>
          </p:cNvPicPr>
          <p:nvPr/>
        </p:nvPicPr>
        <p:blipFill>
          <a:blip r:embed="rId8"/>
          <a:stretch>
            <a:fillRect/>
          </a:stretch>
        </p:blipFill>
        <p:spPr>
          <a:xfrm>
            <a:off x="536368" y="5867385"/>
            <a:ext cx="488814" cy="420624"/>
          </a:xfrm>
          <a:prstGeom prst="rect">
            <a:avLst/>
          </a:prstGeom>
        </p:spPr>
      </p:pic>
      <p:pic>
        <p:nvPicPr>
          <p:cNvPr id="110" name="Picture 109"/>
          <p:cNvPicPr>
            <a:picLocks noChangeAspect="1"/>
          </p:cNvPicPr>
          <p:nvPr/>
        </p:nvPicPr>
        <p:blipFill>
          <a:blip r:embed="rId8"/>
          <a:stretch>
            <a:fillRect/>
          </a:stretch>
        </p:blipFill>
        <p:spPr>
          <a:xfrm>
            <a:off x="536368" y="5728617"/>
            <a:ext cx="488814" cy="420624"/>
          </a:xfrm>
          <a:prstGeom prst="rect">
            <a:avLst/>
          </a:prstGeom>
        </p:spPr>
      </p:pic>
      <p:pic>
        <p:nvPicPr>
          <p:cNvPr id="111" name="Picture 110"/>
          <p:cNvPicPr>
            <a:picLocks noChangeAspect="1"/>
          </p:cNvPicPr>
          <p:nvPr/>
        </p:nvPicPr>
        <p:blipFill>
          <a:blip r:embed="rId8"/>
          <a:stretch>
            <a:fillRect/>
          </a:stretch>
        </p:blipFill>
        <p:spPr>
          <a:xfrm>
            <a:off x="536368" y="5589849"/>
            <a:ext cx="488814" cy="420624"/>
          </a:xfrm>
          <a:prstGeom prst="rect">
            <a:avLst/>
          </a:prstGeom>
        </p:spPr>
      </p:pic>
      <p:pic>
        <p:nvPicPr>
          <p:cNvPr id="112" name="Picture 111"/>
          <p:cNvPicPr>
            <a:picLocks noChangeAspect="1"/>
          </p:cNvPicPr>
          <p:nvPr/>
        </p:nvPicPr>
        <p:blipFill>
          <a:blip r:embed="rId8"/>
          <a:stretch>
            <a:fillRect/>
          </a:stretch>
        </p:blipFill>
        <p:spPr>
          <a:xfrm>
            <a:off x="536368" y="5451081"/>
            <a:ext cx="488814" cy="420624"/>
          </a:xfrm>
          <a:prstGeom prst="rect">
            <a:avLst/>
          </a:prstGeom>
        </p:spPr>
      </p:pic>
      <p:pic>
        <p:nvPicPr>
          <p:cNvPr id="113" name="Picture 112"/>
          <p:cNvPicPr>
            <a:picLocks noChangeAspect="1"/>
          </p:cNvPicPr>
          <p:nvPr/>
        </p:nvPicPr>
        <p:blipFill>
          <a:blip r:embed="rId8"/>
          <a:stretch>
            <a:fillRect/>
          </a:stretch>
        </p:blipFill>
        <p:spPr>
          <a:xfrm>
            <a:off x="536368" y="5312313"/>
            <a:ext cx="488814" cy="420624"/>
          </a:xfrm>
          <a:prstGeom prst="rect">
            <a:avLst/>
          </a:prstGeom>
        </p:spPr>
      </p:pic>
      <p:pic>
        <p:nvPicPr>
          <p:cNvPr id="114" name="Picture 113"/>
          <p:cNvPicPr>
            <a:picLocks noChangeAspect="1"/>
          </p:cNvPicPr>
          <p:nvPr/>
        </p:nvPicPr>
        <p:blipFill>
          <a:blip r:embed="rId8"/>
          <a:stretch>
            <a:fillRect/>
          </a:stretch>
        </p:blipFill>
        <p:spPr>
          <a:xfrm>
            <a:off x="536368" y="5173545"/>
            <a:ext cx="488814" cy="420624"/>
          </a:xfrm>
          <a:prstGeom prst="rect">
            <a:avLst/>
          </a:prstGeom>
        </p:spPr>
      </p:pic>
      <p:pic>
        <p:nvPicPr>
          <p:cNvPr id="115" name="Picture 114"/>
          <p:cNvPicPr>
            <a:picLocks noChangeAspect="1"/>
          </p:cNvPicPr>
          <p:nvPr/>
        </p:nvPicPr>
        <p:blipFill>
          <a:blip r:embed="rId8"/>
          <a:stretch>
            <a:fillRect/>
          </a:stretch>
        </p:blipFill>
        <p:spPr>
          <a:xfrm>
            <a:off x="536368" y="5034777"/>
            <a:ext cx="488814" cy="420624"/>
          </a:xfrm>
          <a:prstGeom prst="rect">
            <a:avLst/>
          </a:prstGeom>
        </p:spPr>
      </p:pic>
      <p:pic>
        <p:nvPicPr>
          <p:cNvPr id="116" name="Picture 115"/>
          <p:cNvPicPr>
            <a:picLocks noChangeAspect="1"/>
          </p:cNvPicPr>
          <p:nvPr/>
        </p:nvPicPr>
        <p:blipFill>
          <a:blip r:embed="rId8"/>
          <a:stretch>
            <a:fillRect/>
          </a:stretch>
        </p:blipFill>
        <p:spPr>
          <a:xfrm>
            <a:off x="536368" y="4896009"/>
            <a:ext cx="488814" cy="420624"/>
          </a:xfrm>
          <a:prstGeom prst="rect">
            <a:avLst/>
          </a:prstGeom>
        </p:spPr>
      </p:pic>
      <p:pic>
        <p:nvPicPr>
          <p:cNvPr id="117" name="Picture 116"/>
          <p:cNvPicPr>
            <a:picLocks noChangeAspect="1"/>
          </p:cNvPicPr>
          <p:nvPr/>
        </p:nvPicPr>
        <p:blipFill>
          <a:blip r:embed="rId8"/>
          <a:stretch>
            <a:fillRect/>
          </a:stretch>
        </p:blipFill>
        <p:spPr>
          <a:xfrm>
            <a:off x="536368" y="4757241"/>
            <a:ext cx="488814" cy="420624"/>
          </a:xfrm>
          <a:prstGeom prst="rect">
            <a:avLst/>
          </a:prstGeom>
        </p:spPr>
      </p:pic>
      <p:pic>
        <p:nvPicPr>
          <p:cNvPr id="118" name="Picture 117"/>
          <p:cNvPicPr>
            <a:picLocks noChangeAspect="1"/>
          </p:cNvPicPr>
          <p:nvPr/>
        </p:nvPicPr>
        <p:blipFill>
          <a:blip r:embed="rId8"/>
          <a:stretch>
            <a:fillRect/>
          </a:stretch>
        </p:blipFill>
        <p:spPr>
          <a:xfrm>
            <a:off x="536368" y="4618473"/>
            <a:ext cx="488814" cy="420624"/>
          </a:xfrm>
          <a:prstGeom prst="rect">
            <a:avLst/>
          </a:prstGeom>
        </p:spPr>
      </p:pic>
      <p:pic>
        <p:nvPicPr>
          <p:cNvPr id="130" name="Picture 129"/>
          <p:cNvPicPr>
            <a:picLocks noChangeAspect="1"/>
          </p:cNvPicPr>
          <p:nvPr/>
        </p:nvPicPr>
        <p:blipFill>
          <a:blip r:embed="rId8"/>
          <a:stretch>
            <a:fillRect/>
          </a:stretch>
        </p:blipFill>
        <p:spPr>
          <a:xfrm>
            <a:off x="976282" y="6147766"/>
            <a:ext cx="488814" cy="420624"/>
          </a:xfrm>
          <a:prstGeom prst="rect">
            <a:avLst/>
          </a:prstGeom>
        </p:spPr>
      </p:pic>
      <p:pic>
        <p:nvPicPr>
          <p:cNvPr id="131" name="Picture 130"/>
          <p:cNvPicPr>
            <a:picLocks noChangeAspect="1"/>
          </p:cNvPicPr>
          <p:nvPr/>
        </p:nvPicPr>
        <p:blipFill>
          <a:blip r:embed="rId8"/>
          <a:stretch>
            <a:fillRect/>
          </a:stretch>
        </p:blipFill>
        <p:spPr>
          <a:xfrm>
            <a:off x="976282" y="6008858"/>
            <a:ext cx="488814" cy="420624"/>
          </a:xfrm>
          <a:prstGeom prst="rect">
            <a:avLst/>
          </a:prstGeom>
        </p:spPr>
      </p:pic>
      <p:pic>
        <p:nvPicPr>
          <p:cNvPr id="132" name="Picture 131"/>
          <p:cNvPicPr>
            <a:picLocks noChangeAspect="1"/>
          </p:cNvPicPr>
          <p:nvPr/>
        </p:nvPicPr>
        <p:blipFill>
          <a:blip r:embed="rId8"/>
          <a:stretch>
            <a:fillRect/>
          </a:stretch>
        </p:blipFill>
        <p:spPr>
          <a:xfrm>
            <a:off x="976282" y="5870087"/>
            <a:ext cx="488814" cy="420624"/>
          </a:xfrm>
          <a:prstGeom prst="rect">
            <a:avLst/>
          </a:prstGeom>
        </p:spPr>
      </p:pic>
      <p:pic>
        <p:nvPicPr>
          <p:cNvPr id="133" name="Picture 132"/>
          <p:cNvPicPr>
            <a:picLocks noChangeAspect="1"/>
          </p:cNvPicPr>
          <p:nvPr/>
        </p:nvPicPr>
        <p:blipFill>
          <a:blip r:embed="rId8"/>
          <a:stretch>
            <a:fillRect/>
          </a:stretch>
        </p:blipFill>
        <p:spPr>
          <a:xfrm>
            <a:off x="976282" y="5731319"/>
            <a:ext cx="488814" cy="420624"/>
          </a:xfrm>
          <a:prstGeom prst="rect">
            <a:avLst/>
          </a:prstGeom>
        </p:spPr>
      </p:pic>
      <p:pic>
        <p:nvPicPr>
          <p:cNvPr id="134" name="Picture 133"/>
          <p:cNvPicPr>
            <a:picLocks noChangeAspect="1"/>
          </p:cNvPicPr>
          <p:nvPr/>
        </p:nvPicPr>
        <p:blipFill>
          <a:blip r:embed="rId8"/>
          <a:stretch>
            <a:fillRect/>
          </a:stretch>
        </p:blipFill>
        <p:spPr>
          <a:xfrm>
            <a:off x="976282" y="5592551"/>
            <a:ext cx="488814" cy="420624"/>
          </a:xfrm>
          <a:prstGeom prst="rect">
            <a:avLst/>
          </a:prstGeom>
        </p:spPr>
      </p:pic>
      <p:pic>
        <p:nvPicPr>
          <p:cNvPr id="135" name="Picture 134"/>
          <p:cNvPicPr>
            <a:picLocks noChangeAspect="1"/>
          </p:cNvPicPr>
          <p:nvPr/>
        </p:nvPicPr>
        <p:blipFill>
          <a:blip r:embed="rId8"/>
          <a:stretch>
            <a:fillRect/>
          </a:stretch>
        </p:blipFill>
        <p:spPr>
          <a:xfrm>
            <a:off x="976282" y="5453783"/>
            <a:ext cx="488814" cy="420624"/>
          </a:xfrm>
          <a:prstGeom prst="rect">
            <a:avLst/>
          </a:prstGeom>
        </p:spPr>
      </p:pic>
      <p:pic>
        <p:nvPicPr>
          <p:cNvPr id="136" name="Picture 135"/>
          <p:cNvPicPr>
            <a:picLocks noChangeAspect="1"/>
          </p:cNvPicPr>
          <p:nvPr/>
        </p:nvPicPr>
        <p:blipFill>
          <a:blip r:embed="rId8"/>
          <a:stretch>
            <a:fillRect/>
          </a:stretch>
        </p:blipFill>
        <p:spPr>
          <a:xfrm>
            <a:off x="976282" y="5315015"/>
            <a:ext cx="488814" cy="420624"/>
          </a:xfrm>
          <a:prstGeom prst="rect">
            <a:avLst/>
          </a:prstGeom>
        </p:spPr>
      </p:pic>
      <p:pic>
        <p:nvPicPr>
          <p:cNvPr id="137" name="Picture 136"/>
          <p:cNvPicPr>
            <a:picLocks noChangeAspect="1"/>
          </p:cNvPicPr>
          <p:nvPr/>
        </p:nvPicPr>
        <p:blipFill>
          <a:blip r:embed="rId8"/>
          <a:stretch>
            <a:fillRect/>
          </a:stretch>
        </p:blipFill>
        <p:spPr>
          <a:xfrm>
            <a:off x="976282" y="5176247"/>
            <a:ext cx="488814" cy="420624"/>
          </a:xfrm>
          <a:prstGeom prst="rect">
            <a:avLst/>
          </a:prstGeom>
        </p:spPr>
      </p:pic>
      <p:pic>
        <p:nvPicPr>
          <p:cNvPr id="138" name="Picture 137"/>
          <p:cNvPicPr>
            <a:picLocks noChangeAspect="1"/>
          </p:cNvPicPr>
          <p:nvPr/>
        </p:nvPicPr>
        <p:blipFill>
          <a:blip r:embed="rId8"/>
          <a:stretch>
            <a:fillRect/>
          </a:stretch>
        </p:blipFill>
        <p:spPr>
          <a:xfrm>
            <a:off x="976282" y="5037479"/>
            <a:ext cx="488814" cy="420624"/>
          </a:xfrm>
          <a:prstGeom prst="rect">
            <a:avLst/>
          </a:prstGeom>
        </p:spPr>
      </p:pic>
      <p:pic>
        <p:nvPicPr>
          <p:cNvPr id="139" name="Picture 138"/>
          <p:cNvPicPr>
            <a:picLocks noChangeAspect="1"/>
          </p:cNvPicPr>
          <p:nvPr/>
        </p:nvPicPr>
        <p:blipFill>
          <a:blip r:embed="rId8"/>
          <a:stretch>
            <a:fillRect/>
          </a:stretch>
        </p:blipFill>
        <p:spPr>
          <a:xfrm>
            <a:off x="976282" y="4898711"/>
            <a:ext cx="488814" cy="420624"/>
          </a:xfrm>
          <a:prstGeom prst="rect">
            <a:avLst/>
          </a:prstGeom>
        </p:spPr>
      </p:pic>
      <p:pic>
        <p:nvPicPr>
          <p:cNvPr id="140" name="Picture 139"/>
          <p:cNvPicPr>
            <a:picLocks noChangeAspect="1"/>
          </p:cNvPicPr>
          <p:nvPr/>
        </p:nvPicPr>
        <p:blipFill>
          <a:blip r:embed="rId8"/>
          <a:stretch>
            <a:fillRect/>
          </a:stretch>
        </p:blipFill>
        <p:spPr>
          <a:xfrm>
            <a:off x="976282" y="4759943"/>
            <a:ext cx="488814" cy="420624"/>
          </a:xfrm>
          <a:prstGeom prst="rect">
            <a:avLst/>
          </a:prstGeom>
        </p:spPr>
      </p:pic>
      <p:pic>
        <p:nvPicPr>
          <p:cNvPr id="141" name="Picture 140"/>
          <p:cNvPicPr>
            <a:picLocks noChangeAspect="1"/>
          </p:cNvPicPr>
          <p:nvPr/>
        </p:nvPicPr>
        <p:blipFill>
          <a:blip r:embed="rId8"/>
          <a:stretch>
            <a:fillRect/>
          </a:stretch>
        </p:blipFill>
        <p:spPr>
          <a:xfrm>
            <a:off x="976282" y="4621175"/>
            <a:ext cx="488814" cy="420624"/>
          </a:xfrm>
          <a:prstGeom prst="rect">
            <a:avLst/>
          </a:prstGeom>
        </p:spPr>
      </p:pic>
      <p:pic>
        <p:nvPicPr>
          <p:cNvPr id="142" name="Picture 141"/>
          <p:cNvPicPr>
            <a:picLocks noChangeAspect="1"/>
          </p:cNvPicPr>
          <p:nvPr/>
        </p:nvPicPr>
        <p:blipFill>
          <a:blip r:embed="rId8"/>
          <a:stretch>
            <a:fillRect/>
          </a:stretch>
        </p:blipFill>
        <p:spPr>
          <a:xfrm>
            <a:off x="1446227" y="6145064"/>
            <a:ext cx="488814" cy="420624"/>
          </a:xfrm>
          <a:prstGeom prst="rect">
            <a:avLst/>
          </a:prstGeom>
        </p:spPr>
      </p:pic>
      <p:pic>
        <p:nvPicPr>
          <p:cNvPr id="143" name="Picture 142"/>
          <p:cNvPicPr>
            <a:picLocks noChangeAspect="1"/>
          </p:cNvPicPr>
          <p:nvPr/>
        </p:nvPicPr>
        <p:blipFill>
          <a:blip r:embed="rId8"/>
          <a:stretch>
            <a:fillRect/>
          </a:stretch>
        </p:blipFill>
        <p:spPr>
          <a:xfrm>
            <a:off x="1446227" y="6006156"/>
            <a:ext cx="488814" cy="420624"/>
          </a:xfrm>
          <a:prstGeom prst="rect">
            <a:avLst/>
          </a:prstGeom>
        </p:spPr>
      </p:pic>
      <p:pic>
        <p:nvPicPr>
          <p:cNvPr id="144" name="Picture 143"/>
          <p:cNvPicPr>
            <a:picLocks noChangeAspect="1"/>
          </p:cNvPicPr>
          <p:nvPr/>
        </p:nvPicPr>
        <p:blipFill>
          <a:blip r:embed="rId8"/>
          <a:stretch>
            <a:fillRect/>
          </a:stretch>
        </p:blipFill>
        <p:spPr>
          <a:xfrm>
            <a:off x="1446227" y="5867385"/>
            <a:ext cx="488814" cy="420624"/>
          </a:xfrm>
          <a:prstGeom prst="rect">
            <a:avLst/>
          </a:prstGeom>
        </p:spPr>
      </p:pic>
      <p:pic>
        <p:nvPicPr>
          <p:cNvPr id="145" name="Picture 144"/>
          <p:cNvPicPr>
            <a:picLocks noChangeAspect="1"/>
          </p:cNvPicPr>
          <p:nvPr/>
        </p:nvPicPr>
        <p:blipFill>
          <a:blip r:embed="rId8"/>
          <a:stretch>
            <a:fillRect/>
          </a:stretch>
        </p:blipFill>
        <p:spPr>
          <a:xfrm>
            <a:off x="1446227" y="5728617"/>
            <a:ext cx="488814" cy="420624"/>
          </a:xfrm>
          <a:prstGeom prst="rect">
            <a:avLst/>
          </a:prstGeom>
        </p:spPr>
      </p:pic>
      <p:pic>
        <p:nvPicPr>
          <p:cNvPr id="146" name="Picture 145"/>
          <p:cNvPicPr>
            <a:picLocks noChangeAspect="1"/>
          </p:cNvPicPr>
          <p:nvPr/>
        </p:nvPicPr>
        <p:blipFill>
          <a:blip r:embed="rId8"/>
          <a:stretch>
            <a:fillRect/>
          </a:stretch>
        </p:blipFill>
        <p:spPr>
          <a:xfrm>
            <a:off x="1446227" y="5589849"/>
            <a:ext cx="488814" cy="420624"/>
          </a:xfrm>
          <a:prstGeom prst="rect">
            <a:avLst/>
          </a:prstGeom>
        </p:spPr>
      </p:pic>
      <p:pic>
        <p:nvPicPr>
          <p:cNvPr id="147" name="Picture 146"/>
          <p:cNvPicPr>
            <a:picLocks noChangeAspect="1"/>
          </p:cNvPicPr>
          <p:nvPr/>
        </p:nvPicPr>
        <p:blipFill>
          <a:blip r:embed="rId8"/>
          <a:stretch>
            <a:fillRect/>
          </a:stretch>
        </p:blipFill>
        <p:spPr>
          <a:xfrm>
            <a:off x="1446227" y="5451081"/>
            <a:ext cx="488814" cy="420624"/>
          </a:xfrm>
          <a:prstGeom prst="rect">
            <a:avLst/>
          </a:prstGeom>
        </p:spPr>
      </p:pic>
      <p:pic>
        <p:nvPicPr>
          <p:cNvPr id="148" name="Picture 147"/>
          <p:cNvPicPr>
            <a:picLocks noChangeAspect="1"/>
          </p:cNvPicPr>
          <p:nvPr/>
        </p:nvPicPr>
        <p:blipFill>
          <a:blip r:embed="rId8"/>
          <a:stretch>
            <a:fillRect/>
          </a:stretch>
        </p:blipFill>
        <p:spPr>
          <a:xfrm>
            <a:off x="1446227" y="5312313"/>
            <a:ext cx="488814" cy="420624"/>
          </a:xfrm>
          <a:prstGeom prst="rect">
            <a:avLst/>
          </a:prstGeom>
        </p:spPr>
      </p:pic>
      <p:pic>
        <p:nvPicPr>
          <p:cNvPr id="149" name="Picture 148"/>
          <p:cNvPicPr>
            <a:picLocks noChangeAspect="1"/>
          </p:cNvPicPr>
          <p:nvPr/>
        </p:nvPicPr>
        <p:blipFill>
          <a:blip r:embed="rId8"/>
          <a:stretch>
            <a:fillRect/>
          </a:stretch>
        </p:blipFill>
        <p:spPr>
          <a:xfrm>
            <a:off x="1446227" y="5173545"/>
            <a:ext cx="488814" cy="420624"/>
          </a:xfrm>
          <a:prstGeom prst="rect">
            <a:avLst/>
          </a:prstGeom>
        </p:spPr>
      </p:pic>
      <p:pic>
        <p:nvPicPr>
          <p:cNvPr id="150" name="Picture 149"/>
          <p:cNvPicPr>
            <a:picLocks noChangeAspect="1"/>
          </p:cNvPicPr>
          <p:nvPr/>
        </p:nvPicPr>
        <p:blipFill>
          <a:blip r:embed="rId8"/>
          <a:stretch>
            <a:fillRect/>
          </a:stretch>
        </p:blipFill>
        <p:spPr>
          <a:xfrm>
            <a:off x="1446227" y="5034777"/>
            <a:ext cx="488814" cy="420624"/>
          </a:xfrm>
          <a:prstGeom prst="rect">
            <a:avLst/>
          </a:prstGeom>
        </p:spPr>
      </p:pic>
      <p:pic>
        <p:nvPicPr>
          <p:cNvPr id="151" name="Picture 150"/>
          <p:cNvPicPr>
            <a:picLocks noChangeAspect="1"/>
          </p:cNvPicPr>
          <p:nvPr/>
        </p:nvPicPr>
        <p:blipFill>
          <a:blip r:embed="rId8"/>
          <a:stretch>
            <a:fillRect/>
          </a:stretch>
        </p:blipFill>
        <p:spPr>
          <a:xfrm>
            <a:off x="1446227" y="4896009"/>
            <a:ext cx="488814" cy="420624"/>
          </a:xfrm>
          <a:prstGeom prst="rect">
            <a:avLst/>
          </a:prstGeom>
        </p:spPr>
      </p:pic>
      <p:pic>
        <p:nvPicPr>
          <p:cNvPr id="152" name="Picture 151"/>
          <p:cNvPicPr>
            <a:picLocks noChangeAspect="1"/>
          </p:cNvPicPr>
          <p:nvPr/>
        </p:nvPicPr>
        <p:blipFill>
          <a:blip r:embed="rId8"/>
          <a:stretch>
            <a:fillRect/>
          </a:stretch>
        </p:blipFill>
        <p:spPr>
          <a:xfrm>
            <a:off x="1446227" y="4757241"/>
            <a:ext cx="488814" cy="420624"/>
          </a:xfrm>
          <a:prstGeom prst="rect">
            <a:avLst/>
          </a:prstGeom>
        </p:spPr>
      </p:pic>
      <p:pic>
        <p:nvPicPr>
          <p:cNvPr id="153" name="Picture 152"/>
          <p:cNvPicPr>
            <a:picLocks noChangeAspect="1"/>
          </p:cNvPicPr>
          <p:nvPr/>
        </p:nvPicPr>
        <p:blipFill>
          <a:blip r:embed="rId8"/>
          <a:stretch>
            <a:fillRect/>
          </a:stretch>
        </p:blipFill>
        <p:spPr>
          <a:xfrm>
            <a:off x="1446227" y="4618473"/>
            <a:ext cx="488814" cy="420624"/>
          </a:xfrm>
          <a:prstGeom prst="rect">
            <a:avLst/>
          </a:prstGeom>
        </p:spPr>
      </p:pic>
      <p:pic>
        <p:nvPicPr>
          <p:cNvPr id="154" name="Picture 153"/>
          <p:cNvPicPr>
            <a:picLocks noChangeAspect="1"/>
          </p:cNvPicPr>
          <p:nvPr/>
        </p:nvPicPr>
        <p:blipFill>
          <a:blip r:embed="rId8"/>
          <a:stretch>
            <a:fillRect/>
          </a:stretch>
        </p:blipFill>
        <p:spPr>
          <a:xfrm>
            <a:off x="1889588" y="6152086"/>
            <a:ext cx="488814" cy="420624"/>
          </a:xfrm>
          <a:prstGeom prst="rect">
            <a:avLst/>
          </a:prstGeom>
        </p:spPr>
      </p:pic>
      <p:pic>
        <p:nvPicPr>
          <p:cNvPr id="155" name="Picture 154"/>
          <p:cNvPicPr>
            <a:picLocks noChangeAspect="1"/>
          </p:cNvPicPr>
          <p:nvPr/>
        </p:nvPicPr>
        <p:blipFill>
          <a:blip r:embed="rId8"/>
          <a:stretch>
            <a:fillRect/>
          </a:stretch>
        </p:blipFill>
        <p:spPr>
          <a:xfrm>
            <a:off x="1889588" y="6013178"/>
            <a:ext cx="488814" cy="420624"/>
          </a:xfrm>
          <a:prstGeom prst="rect">
            <a:avLst/>
          </a:prstGeom>
        </p:spPr>
      </p:pic>
      <p:pic>
        <p:nvPicPr>
          <p:cNvPr id="156" name="Picture 155"/>
          <p:cNvPicPr>
            <a:picLocks noChangeAspect="1"/>
          </p:cNvPicPr>
          <p:nvPr/>
        </p:nvPicPr>
        <p:blipFill>
          <a:blip r:embed="rId8"/>
          <a:stretch>
            <a:fillRect/>
          </a:stretch>
        </p:blipFill>
        <p:spPr>
          <a:xfrm>
            <a:off x="1889588" y="5874407"/>
            <a:ext cx="488814" cy="420624"/>
          </a:xfrm>
          <a:prstGeom prst="rect">
            <a:avLst/>
          </a:prstGeom>
        </p:spPr>
      </p:pic>
      <p:pic>
        <p:nvPicPr>
          <p:cNvPr id="157" name="Picture 156"/>
          <p:cNvPicPr>
            <a:picLocks noChangeAspect="1"/>
          </p:cNvPicPr>
          <p:nvPr/>
        </p:nvPicPr>
        <p:blipFill>
          <a:blip r:embed="rId8"/>
          <a:stretch>
            <a:fillRect/>
          </a:stretch>
        </p:blipFill>
        <p:spPr>
          <a:xfrm>
            <a:off x="1889588" y="5735639"/>
            <a:ext cx="488814" cy="420624"/>
          </a:xfrm>
          <a:prstGeom prst="rect">
            <a:avLst/>
          </a:prstGeom>
        </p:spPr>
      </p:pic>
      <p:pic>
        <p:nvPicPr>
          <p:cNvPr id="158" name="Picture 157"/>
          <p:cNvPicPr>
            <a:picLocks noChangeAspect="1"/>
          </p:cNvPicPr>
          <p:nvPr/>
        </p:nvPicPr>
        <p:blipFill>
          <a:blip r:embed="rId8"/>
          <a:stretch>
            <a:fillRect/>
          </a:stretch>
        </p:blipFill>
        <p:spPr>
          <a:xfrm>
            <a:off x="1889588" y="5596871"/>
            <a:ext cx="488814" cy="420624"/>
          </a:xfrm>
          <a:prstGeom prst="rect">
            <a:avLst/>
          </a:prstGeom>
        </p:spPr>
      </p:pic>
      <p:pic>
        <p:nvPicPr>
          <p:cNvPr id="159" name="Picture 158"/>
          <p:cNvPicPr>
            <a:picLocks noChangeAspect="1"/>
          </p:cNvPicPr>
          <p:nvPr/>
        </p:nvPicPr>
        <p:blipFill>
          <a:blip r:embed="rId8"/>
          <a:stretch>
            <a:fillRect/>
          </a:stretch>
        </p:blipFill>
        <p:spPr>
          <a:xfrm>
            <a:off x="1889588" y="5458103"/>
            <a:ext cx="488814" cy="420624"/>
          </a:xfrm>
          <a:prstGeom prst="rect">
            <a:avLst/>
          </a:prstGeom>
        </p:spPr>
      </p:pic>
      <p:pic>
        <p:nvPicPr>
          <p:cNvPr id="160" name="Picture 159"/>
          <p:cNvPicPr>
            <a:picLocks noChangeAspect="1"/>
          </p:cNvPicPr>
          <p:nvPr/>
        </p:nvPicPr>
        <p:blipFill>
          <a:blip r:embed="rId8"/>
          <a:stretch>
            <a:fillRect/>
          </a:stretch>
        </p:blipFill>
        <p:spPr>
          <a:xfrm>
            <a:off x="1889588" y="5319335"/>
            <a:ext cx="488814" cy="420624"/>
          </a:xfrm>
          <a:prstGeom prst="rect">
            <a:avLst/>
          </a:prstGeom>
        </p:spPr>
      </p:pic>
      <p:pic>
        <p:nvPicPr>
          <p:cNvPr id="161" name="Picture 160"/>
          <p:cNvPicPr>
            <a:picLocks noChangeAspect="1"/>
          </p:cNvPicPr>
          <p:nvPr/>
        </p:nvPicPr>
        <p:blipFill>
          <a:blip r:embed="rId8"/>
          <a:stretch>
            <a:fillRect/>
          </a:stretch>
        </p:blipFill>
        <p:spPr>
          <a:xfrm>
            <a:off x="1889588" y="5180567"/>
            <a:ext cx="488814" cy="420624"/>
          </a:xfrm>
          <a:prstGeom prst="rect">
            <a:avLst/>
          </a:prstGeom>
        </p:spPr>
      </p:pic>
      <p:pic>
        <p:nvPicPr>
          <p:cNvPr id="162" name="Picture 161"/>
          <p:cNvPicPr>
            <a:picLocks noChangeAspect="1"/>
          </p:cNvPicPr>
          <p:nvPr/>
        </p:nvPicPr>
        <p:blipFill>
          <a:blip r:embed="rId8"/>
          <a:stretch>
            <a:fillRect/>
          </a:stretch>
        </p:blipFill>
        <p:spPr>
          <a:xfrm>
            <a:off x="1889588" y="5041799"/>
            <a:ext cx="488814" cy="420624"/>
          </a:xfrm>
          <a:prstGeom prst="rect">
            <a:avLst/>
          </a:prstGeom>
        </p:spPr>
      </p:pic>
      <p:pic>
        <p:nvPicPr>
          <p:cNvPr id="163" name="Picture 162"/>
          <p:cNvPicPr>
            <a:picLocks noChangeAspect="1"/>
          </p:cNvPicPr>
          <p:nvPr/>
        </p:nvPicPr>
        <p:blipFill>
          <a:blip r:embed="rId8"/>
          <a:stretch>
            <a:fillRect/>
          </a:stretch>
        </p:blipFill>
        <p:spPr>
          <a:xfrm>
            <a:off x="1889588" y="4903031"/>
            <a:ext cx="488814" cy="420624"/>
          </a:xfrm>
          <a:prstGeom prst="rect">
            <a:avLst/>
          </a:prstGeom>
        </p:spPr>
      </p:pic>
      <p:pic>
        <p:nvPicPr>
          <p:cNvPr id="164" name="Picture 163"/>
          <p:cNvPicPr>
            <a:picLocks noChangeAspect="1"/>
          </p:cNvPicPr>
          <p:nvPr/>
        </p:nvPicPr>
        <p:blipFill>
          <a:blip r:embed="rId8"/>
          <a:stretch>
            <a:fillRect/>
          </a:stretch>
        </p:blipFill>
        <p:spPr>
          <a:xfrm>
            <a:off x="1889588" y="4764263"/>
            <a:ext cx="488814" cy="420624"/>
          </a:xfrm>
          <a:prstGeom prst="rect">
            <a:avLst/>
          </a:prstGeom>
        </p:spPr>
      </p:pic>
      <p:pic>
        <p:nvPicPr>
          <p:cNvPr id="165" name="Picture 164"/>
          <p:cNvPicPr>
            <a:picLocks noChangeAspect="1"/>
          </p:cNvPicPr>
          <p:nvPr/>
        </p:nvPicPr>
        <p:blipFill>
          <a:blip r:embed="rId8"/>
          <a:stretch>
            <a:fillRect/>
          </a:stretch>
        </p:blipFill>
        <p:spPr>
          <a:xfrm>
            <a:off x="1889588" y="4625495"/>
            <a:ext cx="488814" cy="420624"/>
          </a:xfrm>
          <a:prstGeom prst="rect">
            <a:avLst/>
          </a:prstGeom>
        </p:spPr>
      </p:pic>
      <p:grpSp>
        <p:nvGrpSpPr>
          <p:cNvPr id="6" name="Group 5"/>
          <p:cNvGrpSpPr/>
          <p:nvPr/>
        </p:nvGrpSpPr>
        <p:grpSpPr>
          <a:xfrm>
            <a:off x="763113" y="2607655"/>
            <a:ext cx="562284" cy="920249"/>
            <a:chOff x="763113" y="2607655"/>
            <a:chExt cx="562284" cy="920249"/>
          </a:xfrm>
        </p:grpSpPr>
        <p:pic>
          <p:nvPicPr>
            <p:cNvPr id="18" name="Picture 17"/>
            <p:cNvPicPr>
              <a:picLocks noChangeAspect="1"/>
            </p:cNvPicPr>
            <p:nvPr/>
          </p:nvPicPr>
          <p:blipFill>
            <a:blip r:embed="rId9"/>
            <a:stretch>
              <a:fillRect/>
            </a:stretch>
          </p:blipFill>
          <p:spPr>
            <a:xfrm>
              <a:off x="766165" y="3002331"/>
              <a:ext cx="559232" cy="525573"/>
            </a:xfrm>
            <a:prstGeom prst="rect">
              <a:avLst/>
            </a:prstGeom>
          </p:spPr>
        </p:pic>
        <p:pic>
          <p:nvPicPr>
            <p:cNvPr id="166" name="Picture 165"/>
            <p:cNvPicPr>
              <a:picLocks noChangeAspect="1"/>
            </p:cNvPicPr>
            <p:nvPr/>
          </p:nvPicPr>
          <p:blipFill>
            <a:blip r:embed="rId9"/>
            <a:stretch>
              <a:fillRect/>
            </a:stretch>
          </p:blipFill>
          <p:spPr>
            <a:xfrm>
              <a:off x="763113" y="2796582"/>
              <a:ext cx="559232" cy="525573"/>
            </a:xfrm>
            <a:prstGeom prst="rect">
              <a:avLst/>
            </a:prstGeom>
          </p:spPr>
        </p:pic>
        <p:pic>
          <p:nvPicPr>
            <p:cNvPr id="167" name="Picture 166"/>
            <p:cNvPicPr>
              <a:picLocks noChangeAspect="1"/>
            </p:cNvPicPr>
            <p:nvPr/>
          </p:nvPicPr>
          <p:blipFill>
            <a:blip r:embed="rId9"/>
            <a:stretch>
              <a:fillRect/>
            </a:stretch>
          </p:blipFill>
          <p:spPr>
            <a:xfrm>
              <a:off x="763113" y="2607655"/>
              <a:ext cx="559232" cy="525573"/>
            </a:xfrm>
            <a:prstGeom prst="rect">
              <a:avLst/>
            </a:prstGeom>
          </p:spPr>
        </p:pic>
      </p:grpSp>
      <p:grpSp>
        <p:nvGrpSpPr>
          <p:cNvPr id="171" name="Group 170"/>
          <p:cNvGrpSpPr/>
          <p:nvPr/>
        </p:nvGrpSpPr>
        <p:grpSpPr>
          <a:xfrm>
            <a:off x="1711348" y="2605214"/>
            <a:ext cx="562284" cy="920249"/>
            <a:chOff x="763113" y="2607655"/>
            <a:chExt cx="562284" cy="920249"/>
          </a:xfrm>
        </p:grpSpPr>
        <p:pic>
          <p:nvPicPr>
            <p:cNvPr id="172" name="Picture 171"/>
            <p:cNvPicPr>
              <a:picLocks noChangeAspect="1"/>
            </p:cNvPicPr>
            <p:nvPr/>
          </p:nvPicPr>
          <p:blipFill>
            <a:blip r:embed="rId9"/>
            <a:stretch>
              <a:fillRect/>
            </a:stretch>
          </p:blipFill>
          <p:spPr>
            <a:xfrm>
              <a:off x="766165" y="3002331"/>
              <a:ext cx="559232" cy="525573"/>
            </a:xfrm>
            <a:prstGeom prst="rect">
              <a:avLst/>
            </a:prstGeom>
          </p:spPr>
        </p:pic>
        <p:pic>
          <p:nvPicPr>
            <p:cNvPr id="173" name="Picture 172"/>
            <p:cNvPicPr>
              <a:picLocks noChangeAspect="1"/>
            </p:cNvPicPr>
            <p:nvPr/>
          </p:nvPicPr>
          <p:blipFill>
            <a:blip r:embed="rId9"/>
            <a:stretch>
              <a:fillRect/>
            </a:stretch>
          </p:blipFill>
          <p:spPr>
            <a:xfrm>
              <a:off x="763113" y="2796582"/>
              <a:ext cx="559232" cy="525573"/>
            </a:xfrm>
            <a:prstGeom prst="rect">
              <a:avLst/>
            </a:prstGeom>
          </p:spPr>
        </p:pic>
        <p:pic>
          <p:nvPicPr>
            <p:cNvPr id="174" name="Picture 173"/>
            <p:cNvPicPr>
              <a:picLocks noChangeAspect="1"/>
            </p:cNvPicPr>
            <p:nvPr/>
          </p:nvPicPr>
          <p:blipFill>
            <a:blip r:embed="rId9"/>
            <a:stretch>
              <a:fillRect/>
            </a:stretch>
          </p:blipFill>
          <p:spPr>
            <a:xfrm>
              <a:off x="763113" y="2607655"/>
              <a:ext cx="559232" cy="525573"/>
            </a:xfrm>
            <a:prstGeom prst="rect">
              <a:avLst/>
            </a:prstGeom>
          </p:spPr>
        </p:pic>
      </p:grpSp>
      <p:grpSp>
        <p:nvGrpSpPr>
          <p:cNvPr id="175" name="Group 174"/>
          <p:cNvGrpSpPr/>
          <p:nvPr/>
        </p:nvGrpSpPr>
        <p:grpSpPr>
          <a:xfrm>
            <a:off x="2662635" y="2607655"/>
            <a:ext cx="562284" cy="920249"/>
            <a:chOff x="763113" y="2607655"/>
            <a:chExt cx="562284" cy="920249"/>
          </a:xfrm>
        </p:grpSpPr>
        <p:pic>
          <p:nvPicPr>
            <p:cNvPr id="176" name="Picture 175"/>
            <p:cNvPicPr>
              <a:picLocks noChangeAspect="1"/>
            </p:cNvPicPr>
            <p:nvPr/>
          </p:nvPicPr>
          <p:blipFill>
            <a:blip r:embed="rId9"/>
            <a:stretch>
              <a:fillRect/>
            </a:stretch>
          </p:blipFill>
          <p:spPr>
            <a:xfrm>
              <a:off x="766165" y="3002331"/>
              <a:ext cx="559232" cy="525573"/>
            </a:xfrm>
            <a:prstGeom prst="rect">
              <a:avLst/>
            </a:prstGeom>
          </p:spPr>
        </p:pic>
        <p:pic>
          <p:nvPicPr>
            <p:cNvPr id="177" name="Picture 176"/>
            <p:cNvPicPr>
              <a:picLocks noChangeAspect="1"/>
            </p:cNvPicPr>
            <p:nvPr/>
          </p:nvPicPr>
          <p:blipFill>
            <a:blip r:embed="rId9"/>
            <a:stretch>
              <a:fillRect/>
            </a:stretch>
          </p:blipFill>
          <p:spPr>
            <a:xfrm>
              <a:off x="763113" y="2796582"/>
              <a:ext cx="559232" cy="525573"/>
            </a:xfrm>
            <a:prstGeom prst="rect">
              <a:avLst/>
            </a:prstGeom>
          </p:spPr>
        </p:pic>
        <p:pic>
          <p:nvPicPr>
            <p:cNvPr id="178" name="Picture 177"/>
            <p:cNvPicPr>
              <a:picLocks noChangeAspect="1"/>
            </p:cNvPicPr>
            <p:nvPr/>
          </p:nvPicPr>
          <p:blipFill>
            <a:blip r:embed="rId9"/>
            <a:stretch>
              <a:fillRect/>
            </a:stretch>
          </p:blipFill>
          <p:spPr>
            <a:xfrm>
              <a:off x="763113" y="2607655"/>
              <a:ext cx="559232" cy="525573"/>
            </a:xfrm>
            <a:prstGeom prst="rect">
              <a:avLst/>
            </a:prstGeom>
          </p:spPr>
        </p:pic>
      </p:grpSp>
      <p:grpSp>
        <p:nvGrpSpPr>
          <p:cNvPr id="179" name="Group 178"/>
          <p:cNvGrpSpPr/>
          <p:nvPr/>
        </p:nvGrpSpPr>
        <p:grpSpPr>
          <a:xfrm>
            <a:off x="3652761" y="2613844"/>
            <a:ext cx="562284" cy="920249"/>
            <a:chOff x="763113" y="2607655"/>
            <a:chExt cx="562284" cy="920249"/>
          </a:xfrm>
        </p:grpSpPr>
        <p:pic>
          <p:nvPicPr>
            <p:cNvPr id="180" name="Picture 179"/>
            <p:cNvPicPr>
              <a:picLocks noChangeAspect="1"/>
            </p:cNvPicPr>
            <p:nvPr/>
          </p:nvPicPr>
          <p:blipFill>
            <a:blip r:embed="rId9"/>
            <a:stretch>
              <a:fillRect/>
            </a:stretch>
          </p:blipFill>
          <p:spPr>
            <a:xfrm>
              <a:off x="766165" y="3002331"/>
              <a:ext cx="559232" cy="525573"/>
            </a:xfrm>
            <a:prstGeom prst="rect">
              <a:avLst/>
            </a:prstGeom>
          </p:spPr>
        </p:pic>
        <p:pic>
          <p:nvPicPr>
            <p:cNvPr id="181" name="Picture 180"/>
            <p:cNvPicPr>
              <a:picLocks noChangeAspect="1"/>
            </p:cNvPicPr>
            <p:nvPr/>
          </p:nvPicPr>
          <p:blipFill>
            <a:blip r:embed="rId9"/>
            <a:stretch>
              <a:fillRect/>
            </a:stretch>
          </p:blipFill>
          <p:spPr>
            <a:xfrm>
              <a:off x="763113" y="2796582"/>
              <a:ext cx="559232" cy="525573"/>
            </a:xfrm>
            <a:prstGeom prst="rect">
              <a:avLst/>
            </a:prstGeom>
          </p:spPr>
        </p:pic>
        <p:pic>
          <p:nvPicPr>
            <p:cNvPr id="182" name="Picture 181"/>
            <p:cNvPicPr>
              <a:picLocks noChangeAspect="1"/>
            </p:cNvPicPr>
            <p:nvPr/>
          </p:nvPicPr>
          <p:blipFill>
            <a:blip r:embed="rId9"/>
            <a:stretch>
              <a:fillRect/>
            </a:stretch>
          </p:blipFill>
          <p:spPr>
            <a:xfrm>
              <a:off x="763113" y="2607655"/>
              <a:ext cx="559232" cy="525573"/>
            </a:xfrm>
            <a:prstGeom prst="rect">
              <a:avLst/>
            </a:prstGeom>
          </p:spPr>
        </p:pic>
      </p:grpSp>
      <p:grpSp>
        <p:nvGrpSpPr>
          <p:cNvPr id="183" name="Group 182"/>
          <p:cNvGrpSpPr/>
          <p:nvPr/>
        </p:nvGrpSpPr>
        <p:grpSpPr>
          <a:xfrm>
            <a:off x="4600996" y="2611839"/>
            <a:ext cx="562284" cy="920249"/>
            <a:chOff x="763113" y="2607655"/>
            <a:chExt cx="562284" cy="920249"/>
          </a:xfrm>
        </p:grpSpPr>
        <p:pic>
          <p:nvPicPr>
            <p:cNvPr id="184" name="Picture 183"/>
            <p:cNvPicPr>
              <a:picLocks noChangeAspect="1"/>
            </p:cNvPicPr>
            <p:nvPr/>
          </p:nvPicPr>
          <p:blipFill>
            <a:blip r:embed="rId9"/>
            <a:stretch>
              <a:fillRect/>
            </a:stretch>
          </p:blipFill>
          <p:spPr>
            <a:xfrm>
              <a:off x="766165" y="3002331"/>
              <a:ext cx="559232" cy="525573"/>
            </a:xfrm>
            <a:prstGeom prst="rect">
              <a:avLst/>
            </a:prstGeom>
          </p:spPr>
        </p:pic>
        <p:pic>
          <p:nvPicPr>
            <p:cNvPr id="185" name="Picture 184"/>
            <p:cNvPicPr>
              <a:picLocks noChangeAspect="1"/>
            </p:cNvPicPr>
            <p:nvPr/>
          </p:nvPicPr>
          <p:blipFill>
            <a:blip r:embed="rId9"/>
            <a:stretch>
              <a:fillRect/>
            </a:stretch>
          </p:blipFill>
          <p:spPr>
            <a:xfrm>
              <a:off x="763113" y="2796582"/>
              <a:ext cx="559232" cy="525573"/>
            </a:xfrm>
            <a:prstGeom prst="rect">
              <a:avLst/>
            </a:prstGeom>
          </p:spPr>
        </p:pic>
        <p:pic>
          <p:nvPicPr>
            <p:cNvPr id="186" name="Picture 185"/>
            <p:cNvPicPr>
              <a:picLocks noChangeAspect="1"/>
            </p:cNvPicPr>
            <p:nvPr/>
          </p:nvPicPr>
          <p:blipFill>
            <a:blip r:embed="rId9"/>
            <a:stretch>
              <a:fillRect/>
            </a:stretch>
          </p:blipFill>
          <p:spPr>
            <a:xfrm>
              <a:off x="763113" y="2607655"/>
              <a:ext cx="559232" cy="525573"/>
            </a:xfrm>
            <a:prstGeom prst="rect">
              <a:avLst/>
            </a:prstGeom>
          </p:spPr>
        </p:pic>
      </p:grpSp>
      <p:pic>
        <p:nvPicPr>
          <p:cNvPr id="168" name="Picture 167"/>
          <p:cNvPicPr>
            <a:picLocks noChangeAspect="1"/>
          </p:cNvPicPr>
          <p:nvPr/>
        </p:nvPicPr>
        <p:blipFill>
          <a:blip r:embed="rId6"/>
          <a:stretch>
            <a:fillRect/>
          </a:stretch>
        </p:blipFill>
        <p:spPr>
          <a:xfrm>
            <a:off x="6724429" y="2982781"/>
            <a:ext cx="637492" cy="548640"/>
          </a:xfrm>
          <a:prstGeom prst="rect">
            <a:avLst/>
          </a:prstGeom>
        </p:spPr>
      </p:pic>
      <p:pic>
        <p:nvPicPr>
          <p:cNvPr id="169" name="Picture 168"/>
          <p:cNvPicPr>
            <a:picLocks noChangeAspect="1"/>
          </p:cNvPicPr>
          <p:nvPr/>
        </p:nvPicPr>
        <p:blipFill>
          <a:blip r:embed="rId6"/>
          <a:stretch>
            <a:fillRect/>
          </a:stretch>
        </p:blipFill>
        <p:spPr>
          <a:xfrm>
            <a:off x="6724429" y="2801639"/>
            <a:ext cx="637492" cy="548640"/>
          </a:xfrm>
          <a:prstGeom prst="rect">
            <a:avLst/>
          </a:prstGeom>
        </p:spPr>
      </p:pic>
      <p:pic>
        <p:nvPicPr>
          <p:cNvPr id="170" name="Picture 169"/>
          <p:cNvPicPr>
            <a:picLocks noChangeAspect="1"/>
          </p:cNvPicPr>
          <p:nvPr/>
        </p:nvPicPr>
        <p:blipFill>
          <a:blip r:embed="rId6"/>
          <a:stretch>
            <a:fillRect/>
          </a:stretch>
        </p:blipFill>
        <p:spPr>
          <a:xfrm>
            <a:off x="6724429" y="2620497"/>
            <a:ext cx="637492" cy="548640"/>
          </a:xfrm>
          <a:prstGeom prst="rect">
            <a:avLst/>
          </a:prstGeom>
        </p:spPr>
      </p:pic>
      <p:pic>
        <p:nvPicPr>
          <p:cNvPr id="187" name="Picture 186"/>
          <p:cNvPicPr>
            <a:picLocks noChangeAspect="1"/>
          </p:cNvPicPr>
          <p:nvPr/>
        </p:nvPicPr>
        <p:blipFill>
          <a:blip r:embed="rId6"/>
          <a:stretch>
            <a:fillRect/>
          </a:stretch>
        </p:blipFill>
        <p:spPr>
          <a:xfrm>
            <a:off x="6724429" y="2439355"/>
            <a:ext cx="637492" cy="548640"/>
          </a:xfrm>
          <a:prstGeom prst="rect">
            <a:avLst/>
          </a:prstGeom>
        </p:spPr>
      </p:pic>
      <p:pic>
        <p:nvPicPr>
          <p:cNvPr id="188" name="Picture 187"/>
          <p:cNvPicPr>
            <a:picLocks noChangeAspect="1"/>
          </p:cNvPicPr>
          <p:nvPr/>
        </p:nvPicPr>
        <p:blipFill>
          <a:blip r:embed="rId6"/>
          <a:stretch>
            <a:fillRect/>
          </a:stretch>
        </p:blipFill>
        <p:spPr>
          <a:xfrm>
            <a:off x="6724429" y="2259190"/>
            <a:ext cx="637492" cy="548640"/>
          </a:xfrm>
          <a:prstGeom prst="rect">
            <a:avLst/>
          </a:prstGeom>
        </p:spPr>
      </p:pic>
      <p:pic>
        <p:nvPicPr>
          <p:cNvPr id="189" name="Picture 188"/>
          <p:cNvPicPr>
            <a:picLocks noChangeAspect="1"/>
          </p:cNvPicPr>
          <p:nvPr/>
        </p:nvPicPr>
        <p:blipFill>
          <a:blip r:embed="rId6"/>
          <a:stretch>
            <a:fillRect/>
          </a:stretch>
        </p:blipFill>
        <p:spPr>
          <a:xfrm>
            <a:off x="6724429" y="2078049"/>
            <a:ext cx="637492" cy="548640"/>
          </a:xfrm>
          <a:prstGeom prst="rect">
            <a:avLst/>
          </a:prstGeom>
        </p:spPr>
      </p:pic>
      <p:pic>
        <p:nvPicPr>
          <p:cNvPr id="190" name="Picture 189"/>
          <p:cNvPicPr>
            <a:picLocks noChangeAspect="1"/>
          </p:cNvPicPr>
          <p:nvPr/>
        </p:nvPicPr>
        <p:blipFill>
          <a:blip r:embed="rId6"/>
          <a:stretch>
            <a:fillRect/>
          </a:stretch>
        </p:blipFill>
        <p:spPr>
          <a:xfrm>
            <a:off x="6724429" y="1896907"/>
            <a:ext cx="637492" cy="548640"/>
          </a:xfrm>
          <a:prstGeom prst="rect">
            <a:avLst/>
          </a:prstGeom>
        </p:spPr>
      </p:pic>
      <p:pic>
        <p:nvPicPr>
          <p:cNvPr id="191" name="Picture 190"/>
          <p:cNvPicPr>
            <a:picLocks noChangeAspect="1"/>
          </p:cNvPicPr>
          <p:nvPr/>
        </p:nvPicPr>
        <p:blipFill>
          <a:blip r:embed="rId6"/>
          <a:stretch>
            <a:fillRect/>
          </a:stretch>
        </p:blipFill>
        <p:spPr>
          <a:xfrm>
            <a:off x="6724429" y="1715765"/>
            <a:ext cx="637492" cy="548640"/>
          </a:xfrm>
          <a:prstGeom prst="rect">
            <a:avLst/>
          </a:prstGeom>
        </p:spPr>
      </p:pic>
      <p:pic>
        <p:nvPicPr>
          <p:cNvPr id="192" name="Picture 191"/>
          <p:cNvPicPr>
            <a:picLocks noChangeAspect="1"/>
          </p:cNvPicPr>
          <p:nvPr/>
        </p:nvPicPr>
        <p:blipFill>
          <a:blip r:embed="rId6"/>
          <a:stretch>
            <a:fillRect/>
          </a:stretch>
        </p:blipFill>
        <p:spPr>
          <a:xfrm>
            <a:off x="6724429" y="1534623"/>
            <a:ext cx="637492" cy="548640"/>
          </a:xfrm>
          <a:prstGeom prst="rect">
            <a:avLst/>
          </a:prstGeom>
        </p:spPr>
      </p:pic>
      <p:pic>
        <p:nvPicPr>
          <p:cNvPr id="193" name="Picture 192"/>
          <p:cNvPicPr>
            <a:picLocks noChangeAspect="1"/>
          </p:cNvPicPr>
          <p:nvPr/>
        </p:nvPicPr>
        <p:blipFill>
          <a:blip r:embed="rId6"/>
          <a:stretch>
            <a:fillRect/>
          </a:stretch>
        </p:blipFill>
        <p:spPr>
          <a:xfrm>
            <a:off x="7273916" y="3157680"/>
            <a:ext cx="637492" cy="548640"/>
          </a:xfrm>
          <a:prstGeom prst="rect">
            <a:avLst/>
          </a:prstGeom>
        </p:spPr>
      </p:pic>
      <p:pic>
        <p:nvPicPr>
          <p:cNvPr id="194" name="Picture 193"/>
          <p:cNvPicPr>
            <a:picLocks noChangeAspect="1"/>
          </p:cNvPicPr>
          <p:nvPr/>
        </p:nvPicPr>
        <p:blipFill>
          <a:blip r:embed="rId6"/>
          <a:stretch>
            <a:fillRect/>
          </a:stretch>
        </p:blipFill>
        <p:spPr>
          <a:xfrm>
            <a:off x="7273916" y="2976539"/>
            <a:ext cx="637492" cy="548640"/>
          </a:xfrm>
          <a:prstGeom prst="rect">
            <a:avLst/>
          </a:prstGeom>
        </p:spPr>
      </p:pic>
      <p:pic>
        <p:nvPicPr>
          <p:cNvPr id="195" name="Picture 194"/>
          <p:cNvPicPr>
            <a:picLocks noChangeAspect="1"/>
          </p:cNvPicPr>
          <p:nvPr/>
        </p:nvPicPr>
        <p:blipFill>
          <a:blip r:embed="rId6"/>
          <a:stretch>
            <a:fillRect/>
          </a:stretch>
        </p:blipFill>
        <p:spPr>
          <a:xfrm>
            <a:off x="7273916" y="2795397"/>
            <a:ext cx="637492" cy="548640"/>
          </a:xfrm>
          <a:prstGeom prst="rect">
            <a:avLst/>
          </a:prstGeom>
        </p:spPr>
      </p:pic>
      <p:pic>
        <p:nvPicPr>
          <p:cNvPr id="196" name="Picture 195"/>
          <p:cNvPicPr>
            <a:picLocks noChangeAspect="1"/>
          </p:cNvPicPr>
          <p:nvPr/>
        </p:nvPicPr>
        <p:blipFill>
          <a:blip r:embed="rId6"/>
          <a:stretch>
            <a:fillRect/>
          </a:stretch>
        </p:blipFill>
        <p:spPr>
          <a:xfrm>
            <a:off x="7273916" y="2614255"/>
            <a:ext cx="637492" cy="548640"/>
          </a:xfrm>
          <a:prstGeom prst="rect">
            <a:avLst/>
          </a:prstGeom>
        </p:spPr>
      </p:pic>
      <p:pic>
        <p:nvPicPr>
          <p:cNvPr id="197" name="Picture 196"/>
          <p:cNvPicPr>
            <a:picLocks noChangeAspect="1"/>
          </p:cNvPicPr>
          <p:nvPr/>
        </p:nvPicPr>
        <p:blipFill>
          <a:blip r:embed="rId6"/>
          <a:stretch>
            <a:fillRect/>
          </a:stretch>
        </p:blipFill>
        <p:spPr>
          <a:xfrm>
            <a:off x="7273916" y="2433113"/>
            <a:ext cx="637492" cy="548640"/>
          </a:xfrm>
          <a:prstGeom prst="rect">
            <a:avLst/>
          </a:prstGeom>
        </p:spPr>
      </p:pic>
      <p:pic>
        <p:nvPicPr>
          <p:cNvPr id="198" name="Picture 197"/>
          <p:cNvPicPr>
            <a:picLocks noChangeAspect="1"/>
          </p:cNvPicPr>
          <p:nvPr/>
        </p:nvPicPr>
        <p:blipFill>
          <a:blip r:embed="rId6"/>
          <a:stretch>
            <a:fillRect/>
          </a:stretch>
        </p:blipFill>
        <p:spPr>
          <a:xfrm>
            <a:off x="7273916" y="2252948"/>
            <a:ext cx="637492" cy="548640"/>
          </a:xfrm>
          <a:prstGeom prst="rect">
            <a:avLst/>
          </a:prstGeom>
        </p:spPr>
      </p:pic>
      <p:pic>
        <p:nvPicPr>
          <p:cNvPr id="199" name="Picture 198"/>
          <p:cNvPicPr>
            <a:picLocks noChangeAspect="1"/>
          </p:cNvPicPr>
          <p:nvPr/>
        </p:nvPicPr>
        <p:blipFill>
          <a:blip r:embed="rId6"/>
          <a:stretch>
            <a:fillRect/>
          </a:stretch>
        </p:blipFill>
        <p:spPr>
          <a:xfrm>
            <a:off x="7273916" y="2071807"/>
            <a:ext cx="637492" cy="548640"/>
          </a:xfrm>
          <a:prstGeom prst="rect">
            <a:avLst/>
          </a:prstGeom>
        </p:spPr>
      </p:pic>
      <p:pic>
        <p:nvPicPr>
          <p:cNvPr id="200" name="Picture 199"/>
          <p:cNvPicPr>
            <a:picLocks noChangeAspect="1"/>
          </p:cNvPicPr>
          <p:nvPr/>
        </p:nvPicPr>
        <p:blipFill>
          <a:blip r:embed="rId6"/>
          <a:stretch>
            <a:fillRect/>
          </a:stretch>
        </p:blipFill>
        <p:spPr>
          <a:xfrm>
            <a:off x="7273916" y="1890665"/>
            <a:ext cx="637492" cy="548640"/>
          </a:xfrm>
          <a:prstGeom prst="rect">
            <a:avLst/>
          </a:prstGeom>
        </p:spPr>
      </p:pic>
      <p:pic>
        <p:nvPicPr>
          <p:cNvPr id="201" name="Picture 200"/>
          <p:cNvPicPr>
            <a:picLocks noChangeAspect="1"/>
          </p:cNvPicPr>
          <p:nvPr/>
        </p:nvPicPr>
        <p:blipFill>
          <a:blip r:embed="rId6"/>
          <a:stretch>
            <a:fillRect/>
          </a:stretch>
        </p:blipFill>
        <p:spPr>
          <a:xfrm>
            <a:off x="7273916" y="1709523"/>
            <a:ext cx="637492" cy="548640"/>
          </a:xfrm>
          <a:prstGeom prst="rect">
            <a:avLst/>
          </a:prstGeom>
        </p:spPr>
      </p:pic>
      <p:pic>
        <p:nvPicPr>
          <p:cNvPr id="202" name="Picture 201"/>
          <p:cNvPicPr>
            <a:picLocks noChangeAspect="1"/>
          </p:cNvPicPr>
          <p:nvPr/>
        </p:nvPicPr>
        <p:blipFill>
          <a:blip r:embed="rId6"/>
          <a:stretch>
            <a:fillRect/>
          </a:stretch>
        </p:blipFill>
        <p:spPr>
          <a:xfrm>
            <a:off x="7273916" y="1528381"/>
            <a:ext cx="637492" cy="548640"/>
          </a:xfrm>
          <a:prstGeom prst="rect">
            <a:avLst/>
          </a:prstGeom>
        </p:spPr>
      </p:pic>
      <p:pic>
        <p:nvPicPr>
          <p:cNvPr id="203" name="Picture 202"/>
          <p:cNvPicPr>
            <a:picLocks noChangeAspect="1"/>
          </p:cNvPicPr>
          <p:nvPr/>
        </p:nvPicPr>
        <p:blipFill>
          <a:blip r:embed="rId6"/>
          <a:stretch>
            <a:fillRect/>
          </a:stretch>
        </p:blipFill>
        <p:spPr>
          <a:xfrm>
            <a:off x="7833473" y="3165456"/>
            <a:ext cx="637492" cy="548640"/>
          </a:xfrm>
          <a:prstGeom prst="rect">
            <a:avLst/>
          </a:prstGeom>
        </p:spPr>
      </p:pic>
      <p:pic>
        <p:nvPicPr>
          <p:cNvPr id="204" name="Picture 203"/>
          <p:cNvPicPr>
            <a:picLocks noChangeAspect="1"/>
          </p:cNvPicPr>
          <p:nvPr/>
        </p:nvPicPr>
        <p:blipFill>
          <a:blip r:embed="rId6"/>
          <a:stretch>
            <a:fillRect/>
          </a:stretch>
        </p:blipFill>
        <p:spPr>
          <a:xfrm>
            <a:off x="7833473" y="2984315"/>
            <a:ext cx="637492" cy="548640"/>
          </a:xfrm>
          <a:prstGeom prst="rect">
            <a:avLst/>
          </a:prstGeom>
        </p:spPr>
      </p:pic>
      <p:pic>
        <p:nvPicPr>
          <p:cNvPr id="205" name="Picture 204"/>
          <p:cNvPicPr>
            <a:picLocks noChangeAspect="1"/>
          </p:cNvPicPr>
          <p:nvPr/>
        </p:nvPicPr>
        <p:blipFill>
          <a:blip r:embed="rId6"/>
          <a:stretch>
            <a:fillRect/>
          </a:stretch>
        </p:blipFill>
        <p:spPr>
          <a:xfrm>
            <a:off x="7833473" y="2803173"/>
            <a:ext cx="637492" cy="548640"/>
          </a:xfrm>
          <a:prstGeom prst="rect">
            <a:avLst/>
          </a:prstGeom>
        </p:spPr>
      </p:pic>
      <p:pic>
        <p:nvPicPr>
          <p:cNvPr id="206" name="Picture 205"/>
          <p:cNvPicPr>
            <a:picLocks noChangeAspect="1"/>
          </p:cNvPicPr>
          <p:nvPr/>
        </p:nvPicPr>
        <p:blipFill>
          <a:blip r:embed="rId6"/>
          <a:stretch>
            <a:fillRect/>
          </a:stretch>
        </p:blipFill>
        <p:spPr>
          <a:xfrm>
            <a:off x="7833473" y="2622031"/>
            <a:ext cx="637492" cy="548640"/>
          </a:xfrm>
          <a:prstGeom prst="rect">
            <a:avLst/>
          </a:prstGeom>
        </p:spPr>
      </p:pic>
      <p:pic>
        <p:nvPicPr>
          <p:cNvPr id="207" name="Picture 206"/>
          <p:cNvPicPr>
            <a:picLocks noChangeAspect="1"/>
          </p:cNvPicPr>
          <p:nvPr/>
        </p:nvPicPr>
        <p:blipFill>
          <a:blip r:embed="rId6"/>
          <a:stretch>
            <a:fillRect/>
          </a:stretch>
        </p:blipFill>
        <p:spPr>
          <a:xfrm>
            <a:off x="7833473" y="2440889"/>
            <a:ext cx="637492" cy="548640"/>
          </a:xfrm>
          <a:prstGeom prst="rect">
            <a:avLst/>
          </a:prstGeom>
        </p:spPr>
      </p:pic>
      <p:pic>
        <p:nvPicPr>
          <p:cNvPr id="208" name="Picture 207"/>
          <p:cNvPicPr>
            <a:picLocks noChangeAspect="1"/>
          </p:cNvPicPr>
          <p:nvPr/>
        </p:nvPicPr>
        <p:blipFill>
          <a:blip r:embed="rId6"/>
          <a:stretch>
            <a:fillRect/>
          </a:stretch>
        </p:blipFill>
        <p:spPr>
          <a:xfrm>
            <a:off x="7833473" y="2260724"/>
            <a:ext cx="637492" cy="548640"/>
          </a:xfrm>
          <a:prstGeom prst="rect">
            <a:avLst/>
          </a:prstGeom>
        </p:spPr>
      </p:pic>
      <p:pic>
        <p:nvPicPr>
          <p:cNvPr id="209" name="Picture 208"/>
          <p:cNvPicPr>
            <a:picLocks noChangeAspect="1"/>
          </p:cNvPicPr>
          <p:nvPr/>
        </p:nvPicPr>
        <p:blipFill>
          <a:blip r:embed="rId6"/>
          <a:stretch>
            <a:fillRect/>
          </a:stretch>
        </p:blipFill>
        <p:spPr>
          <a:xfrm>
            <a:off x="7833473" y="2079583"/>
            <a:ext cx="637492" cy="548640"/>
          </a:xfrm>
          <a:prstGeom prst="rect">
            <a:avLst/>
          </a:prstGeom>
        </p:spPr>
      </p:pic>
      <p:pic>
        <p:nvPicPr>
          <p:cNvPr id="210" name="Picture 209"/>
          <p:cNvPicPr>
            <a:picLocks noChangeAspect="1"/>
          </p:cNvPicPr>
          <p:nvPr/>
        </p:nvPicPr>
        <p:blipFill>
          <a:blip r:embed="rId6"/>
          <a:stretch>
            <a:fillRect/>
          </a:stretch>
        </p:blipFill>
        <p:spPr>
          <a:xfrm>
            <a:off x="7833473" y="1898441"/>
            <a:ext cx="637492" cy="548640"/>
          </a:xfrm>
          <a:prstGeom prst="rect">
            <a:avLst/>
          </a:prstGeom>
        </p:spPr>
      </p:pic>
      <p:pic>
        <p:nvPicPr>
          <p:cNvPr id="211" name="Picture 210"/>
          <p:cNvPicPr>
            <a:picLocks noChangeAspect="1"/>
          </p:cNvPicPr>
          <p:nvPr/>
        </p:nvPicPr>
        <p:blipFill>
          <a:blip r:embed="rId6"/>
          <a:stretch>
            <a:fillRect/>
          </a:stretch>
        </p:blipFill>
        <p:spPr>
          <a:xfrm>
            <a:off x="7833473" y="1717299"/>
            <a:ext cx="637492" cy="548640"/>
          </a:xfrm>
          <a:prstGeom prst="rect">
            <a:avLst/>
          </a:prstGeom>
        </p:spPr>
      </p:pic>
      <p:pic>
        <p:nvPicPr>
          <p:cNvPr id="212" name="Picture 211"/>
          <p:cNvPicPr>
            <a:picLocks noChangeAspect="1"/>
          </p:cNvPicPr>
          <p:nvPr/>
        </p:nvPicPr>
        <p:blipFill>
          <a:blip r:embed="rId6"/>
          <a:stretch>
            <a:fillRect/>
          </a:stretch>
        </p:blipFill>
        <p:spPr>
          <a:xfrm>
            <a:off x="7833473" y="1536157"/>
            <a:ext cx="637492" cy="548640"/>
          </a:xfrm>
          <a:prstGeom prst="rect">
            <a:avLst/>
          </a:prstGeom>
        </p:spPr>
      </p:pic>
    </p:spTree>
    <p:extLst>
      <p:ext uri="{BB962C8B-B14F-4D97-AF65-F5344CB8AC3E}">
        <p14:creationId xmlns:p14="http://schemas.microsoft.com/office/powerpoint/2010/main" val="951473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Beheer</a:t>
            </a:r>
            <a:endParaRPr lang="en-US" dirty="0"/>
          </a:p>
        </p:txBody>
      </p:sp>
      <p:sp>
        <p:nvSpPr>
          <p:cNvPr id="4" name="TextBox 3"/>
          <p:cNvSpPr txBox="1"/>
          <p:nvPr/>
        </p:nvSpPr>
        <p:spPr>
          <a:xfrm>
            <a:off x="304799" y="17526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err="1" smtClean="0">
                <a:solidFill>
                  <a:schemeClr val="bg1"/>
                </a:solidFill>
                <a:latin typeface="Calibri" panose="020F0502020204030204" pitchFamily="34" charset="0"/>
                <a:ea typeface="+mn-ea"/>
              </a:rPr>
              <a:t>Automate</a:t>
            </a:r>
            <a:r>
              <a:rPr lang="nl-NL" sz="2000" dirty="0" smtClean="0">
                <a:solidFill>
                  <a:schemeClr val="bg1"/>
                </a:solidFill>
                <a:latin typeface="Calibri" panose="020F0502020204030204" pitchFamily="34" charset="0"/>
                <a:ea typeface="+mn-ea"/>
              </a:rPr>
              <a:t> </a:t>
            </a:r>
            <a:r>
              <a:rPr lang="nl-NL" sz="2000" dirty="0" err="1" smtClean="0">
                <a:solidFill>
                  <a:schemeClr val="bg1"/>
                </a:solidFill>
                <a:latin typeface="Calibri" panose="020F0502020204030204" pitchFamily="34" charset="0"/>
                <a:ea typeface="+mn-ea"/>
              </a:rPr>
              <a:t>everything</a:t>
            </a:r>
            <a:endParaRPr lang="nl-NL" sz="2000" dirty="0">
              <a:solidFill>
                <a:schemeClr val="bg1"/>
              </a:solidFill>
              <a:latin typeface="Calibri" panose="020F0502020204030204" pitchFamily="34" charset="0"/>
              <a:ea typeface="+mn-ea"/>
            </a:endParaRPr>
          </a:p>
        </p:txBody>
      </p:sp>
      <p:sp>
        <p:nvSpPr>
          <p:cNvPr id="5" name="TextBox 4"/>
          <p:cNvSpPr txBox="1"/>
          <p:nvPr/>
        </p:nvSpPr>
        <p:spPr>
          <a:xfrm>
            <a:off x="3200400" y="17526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smtClean="0">
                <a:solidFill>
                  <a:schemeClr val="bg1"/>
                </a:solidFill>
                <a:latin typeface="Calibri" panose="020F0502020204030204" pitchFamily="34" charset="0"/>
              </a:rPr>
              <a:t>On the </a:t>
            </a:r>
            <a:r>
              <a:rPr lang="nl-NL" sz="2000" dirty="0" err="1" smtClean="0">
                <a:solidFill>
                  <a:schemeClr val="bg1"/>
                </a:solidFill>
                <a:latin typeface="Calibri" panose="020F0502020204030204" pitchFamily="34" charset="0"/>
              </a:rPr>
              <a:t>fly</a:t>
            </a:r>
            <a:r>
              <a:rPr lang="nl-NL" sz="2000" dirty="0" smtClean="0">
                <a:solidFill>
                  <a:schemeClr val="bg1"/>
                </a:solidFill>
                <a:latin typeface="Calibri" panose="020F0502020204030204" pitchFamily="34" charset="0"/>
              </a:rPr>
              <a:t> </a:t>
            </a:r>
            <a:r>
              <a:rPr lang="nl-NL" sz="2000" dirty="0" err="1" smtClean="0">
                <a:solidFill>
                  <a:schemeClr val="bg1"/>
                </a:solidFill>
                <a:latin typeface="Calibri" panose="020F0502020204030204" pitchFamily="34" charset="0"/>
              </a:rPr>
              <a:t>migration</a:t>
            </a:r>
            <a:endParaRPr lang="nl-NL" sz="2000" dirty="0">
              <a:solidFill>
                <a:schemeClr val="bg1"/>
              </a:solidFill>
              <a:latin typeface="Calibri" panose="020F0502020204030204" pitchFamily="34" charset="0"/>
            </a:endParaRPr>
          </a:p>
        </p:txBody>
      </p:sp>
      <p:sp>
        <p:nvSpPr>
          <p:cNvPr id="6" name="TextBox 5"/>
          <p:cNvSpPr txBox="1"/>
          <p:nvPr/>
        </p:nvSpPr>
        <p:spPr>
          <a:xfrm>
            <a:off x="6096000" y="17526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err="1" smtClean="0">
                <a:solidFill>
                  <a:schemeClr val="bg1"/>
                </a:solidFill>
                <a:latin typeface="Calibri" panose="020F0502020204030204" pitchFamily="34" charset="0"/>
                <a:cs typeface="Calibri"/>
              </a:rPr>
              <a:t>Continuous</a:t>
            </a:r>
            <a:r>
              <a:rPr lang="nl-NL" sz="2000" dirty="0" smtClean="0">
                <a:solidFill>
                  <a:schemeClr val="bg1"/>
                </a:solidFill>
                <a:latin typeface="Calibri" panose="020F0502020204030204" pitchFamily="34" charset="0"/>
                <a:cs typeface="Calibri"/>
              </a:rPr>
              <a:t> delivery</a:t>
            </a:r>
            <a:endParaRPr lang="nl-NL" sz="2000" dirty="0">
              <a:solidFill>
                <a:schemeClr val="bg1"/>
              </a:solidFill>
              <a:latin typeface="Calibri" panose="020F0502020204030204" pitchFamily="34" charset="0"/>
              <a:cs typeface="Calibri"/>
            </a:endParaRPr>
          </a:p>
        </p:txBody>
      </p:sp>
      <p:sp>
        <p:nvSpPr>
          <p:cNvPr id="7" name="TextBox 6"/>
          <p:cNvSpPr txBox="1"/>
          <p:nvPr/>
        </p:nvSpPr>
        <p:spPr>
          <a:xfrm>
            <a:off x="304799" y="29718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smtClean="0">
                <a:solidFill>
                  <a:schemeClr val="bg1"/>
                </a:solidFill>
                <a:latin typeface="Calibri" panose="020F0502020204030204" pitchFamily="34" charset="0"/>
                <a:ea typeface="+mn-ea"/>
              </a:rPr>
              <a:t>Monitor </a:t>
            </a:r>
            <a:r>
              <a:rPr lang="nl-NL" sz="2000" dirty="0" err="1" smtClean="0">
                <a:solidFill>
                  <a:schemeClr val="bg1"/>
                </a:solidFill>
                <a:latin typeface="Calibri" panose="020F0502020204030204" pitchFamily="34" charset="0"/>
                <a:ea typeface="+mn-ea"/>
              </a:rPr>
              <a:t>everything</a:t>
            </a:r>
            <a:endParaRPr lang="nl-NL" sz="2000" dirty="0">
              <a:solidFill>
                <a:schemeClr val="bg1"/>
              </a:solidFill>
              <a:latin typeface="Calibri" panose="020F0502020204030204" pitchFamily="34" charset="0"/>
              <a:ea typeface="+mn-ea"/>
            </a:endParaRPr>
          </a:p>
        </p:txBody>
      </p:sp>
      <p:sp>
        <p:nvSpPr>
          <p:cNvPr id="8" name="TextBox 7"/>
          <p:cNvSpPr txBox="1"/>
          <p:nvPr/>
        </p:nvSpPr>
        <p:spPr>
          <a:xfrm>
            <a:off x="3200400" y="29718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err="1" smtClean="0">
                <a:solidFill>
                  <a:schemeClr val="bg1"/>
                </a:solidFill>
                <a:latin typeface="Calibri" panose="020F0502020204030204" pitchFamily="34" charset="0"/>
              </a:rPr>
              <a:t>Versioning</a:t>
            </a:r>
            <a:endParaRPr lang="nl-NL" sz="2000" dirty="0">
              <a:solidFill>
                <a:schemeClr val="bg1"/>
              </a:solidFill>
              <a:latin typeface="Calibri" panose="020F0502020204030204" pitchFamily="34" charset="0"/>
            </a:endParaRPr>
          </a:p>
        </p:txBody>
      </p:sp>
      <p:sp>
        <p:nvSpPr>
          <p:cNvPr id="9" name="TextBox 8"/>
          <p:cNvSpPr txBox="1"/>
          <p:nvPr/>
        </p:nvSpPr>
        <p:spPr>
          <a:xfrm>
            <a:off x="6096000" y="29718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err="1" smtClean="0">
                <a:solidFill>
                  <a:schemeClr val="bg1"/>
                </a:solidFill>
                <a:latin typeface="Calibri" panose="020F0502020204030204" pitchFamily="34" charset="0"/>
                <a:cs typeface="Calibri"/>
              </a:rPr>
              <a:t>Bittorrent</a:t>
            </a:r>
            <a:r>
              <a:rPr lang="nl-NL" sz="2000" dirty="0" smtClean="0">
                <a:solidFill>
                  <a:schemeClr val="bg1"/>
                </a:solidFill>
                <a:latin typeface="Calibri" panose="020F0502020204030204" pitchFamily="34" charset="0"/>
                <a:cs typeface="Calibri"/>
              </a:rPr>
              <a:t> </a:t>
            </a:r>
            <a:r>
              <a:rPr lang="nl-NL" sz="2000" dirty="0" err="1" smtClean="0">
                <a:solidFill>
                  <a:schemeClr val="bg1"/>
                </a:solidFill>
                <a:latin typeface="Calibri" panose="020F0502020204030204" pitchFamily="34" charset="0"/>
                <a:cs typeface="Calibri"/>
              </a:rPr>
              <a:t>style</a:t>
            </a:r>
            <a:r>
              <a:rPr lang="nl-NL" sz="2000" dirty="0" smtClean="0">
                <a:solidFill>
                  <a:schemeClr val="bg1"/>
                </a:solidFill>
                <a:latin typeface="Calibri" panose="020F0502020204030204" pitchFamily="34" charset="0"/>
                <a:cs typeface="Calibri"/>
              </a:rPr>
              <a:t> </a:t>
            </a:r>
            <a:r>
              <a:rPr lang="nl-NL" sz="2000" dirty="0" err="1" smtClean="0">
                <a:solidFill>
                  <a:schemeClr val="bg1"/>
                </a:solidFill>
                <a:latin typeface="Calibri" panose="020F0502020204030204" pitchFamily="34" charset="0"/>
                <a:cs typeface="Calibri"/>
              </a:rPr>
              <a:t>deployment</a:t>
            </a:r>
            <a:endParaRPr lang="nl-NL" sz="2000" dirty="0">
              <a:solidFill>
                <a:schemeClr val="bg1"/>
              </a:solidFill>
              <a:latin typeface="Calibri" panose="020F0502020204030204" pitchFamily="34" charset="0"/>
              <a:cs typeface="Calibri"/>
            </a:endParaRPr>
          </a:p>
        </p:txBody>
      </p:sp>
      <p:sp>
        <p:nvSpPr>
          <p:cNvPr id="10" name="TextBox 9"/>
          <p:cNvSpPr txBox="1"/>
          <p:nvPr/>
        </p:nvSpPr>
        <p:spPr>
          <a:xfrm>
            <a:off x="304799" y="41910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err="1" smtClean="0">
                <a:solidFill>
                  <a:schemeClr val="bg1"/>
                </a:solidFill>
                <a:latin typeface="Calibri" panose="020F0502020204030204" pitchFamily="34" charset="0"/>
                <a:ea typeface="+mn-ea"/>
              </a:rPr>
              <a:t>Don’t</a:t>
            </a:r>
            <a:r>
              <a:rPr lang="nl-NL" sz="2000" dirty="0" smtClean="0">
                <a:solidFill>
                  <a:schemeClr val="bg1"/>
                </a:solidFill>
                <a:latin typeface="Calibri" panose="020F0502020204030204" pitchFamily="34" charset="0"/>
                <a:ea typeface="+mn-ea"/>
              </a:rPr>
              <a:t> </a:t>
            </a:r>
            <a:r>
              <a:rPr lang="nl-NL" sz="2000" dirty="0" err="1" smtClean="0">
                <a:solidFill>
                  <a:schemeClr val="bg1"/>
                </a:solidFill>
                <a:latin typeface="Calibri" panose="020F0502020204030204" pitchFamily="34" charset="0"/>
                <a:ea typeface="+mn-ea"/>
              </a:rPr>
              <a:t>touch</a:t>
            </a:r>
            <a:r>
              <a:rPr lang="nl-NL" sz="2000" dirty="0" smtClean="0">
                <a:solidFill>
                  <a:schemeClr val="bg1"/>
                </a:solidFill>
                <a:latin typeface="Calibri" panose="020F0502020204030204" pitchFamily="34" charset="0"/>
                <a:ea typeface="+mn-ea"/>
              </a:rPr>
              <a:t> </a:t>
            </a:r>
            <a:r>
              <a:rPr lang="nl-NL" sz="2000" dirty="0" err="1" smtClean="0">
                <a:solidFill>
                  <a:schemeClr val="bg1"/>
                </a:solidFill>
                <a:latin typeface="Calibri" panose="020F0502020204030204" pitchFamily="34" charset="0"/>
                <a:ea typeface="+mn-ea"/>
              </a:rPr>
              <a:t>your</a:t>
            </a:r>
            <a:r>
              <a:rPr lang="nl-NL" sz="2000" dirty="0" smtClean="0">
                <a:solidFill>
                  <a:schemeClr val="bg1"/>
                </a:solidFill>
                <a:latin typeface="Calibri" panose="020F0502020204030204" pitchFamily="34" charset="0"/>
                <a:ea typeface="+mn-ea"/>
              </a:rPr>
              <a:t> machines!</a:t>
            </a:r>
            <a:endParaRPr lang="nl-NL" sz="2000" dirty="0">
              <a:solidFill>
                <a:schemeClr val="bg1"/>
              </a:solidFill>
              <a:latin typeface="Calibri" panose="020F0502020204030204" pitchFamily="34" charset="0"/>
              <a:ea typeface="+mn-ea"/>
            </a:endParaRPr>
          </a:p>
        </p:txBody>
      </p:sp>
      <p:sp>
        <p:nvSpPr>
          <p:cNvPr id="11" name="TextBox 10"/>
          <p:cNvSpPr txBox="1"/>
          <p:nvPr/>
        </p:nvSpPr>
        <p:spPr>
          <a:xfrm>
            <a:off x="3200400" y="41910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smtClean="0">
                <a:solidFill>
                  <a:schemeClr val="bg1"/>
                </a:solidFill>
                <a:latin typeface="Calibri" panose="020F0502020204030204" pitchFamily="34" charset="0"/>
              </a:rPr>
              <a:t>Extended feature control</a:t>
            </a:r>
            <a:endParaRPr lang="nl-NL" sz="2000" dirty="0">
              <a:solidFill>
                <a:schemeClr val="bg1"/>
              </a:solidFill>
              <a:latin typeface="Calibri" panose="020F0502020204030204" pitchFamily="34" charset="0"/>
            </a:endParaRPr>
          </a:p>
        </p:txBody>
      </p:sp>
      <p:sp>
        <p:nvSpPr>
          <p:cNvPr id="12" name="TextBox 11"/>
          <p:cNvSpPr txBox="1"/>
          <p:nvPr/>
        </p:nvSpPr>
        <p:spPr>
          <a:xfrm>
            <a:off x="6096000" y="41910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err="1" smtClean="0">
                <a:solidFill>
                  <a:schemeClr val="bg1"/>
                </a:solidFill>
                <a:latin typeface="Calibri" panose="020F0502020204030204" pitchFamily="34" charset="0"/>
                <a:cs typeface="Calibri"/>
              </a:rPr>
              <a:t>Automated</a:t>
            </a:r>
            <a:r>
              <a:rPr lang="nl-NL" sz="2000" dirty="0" smtClean="0">
                <a:solidFill>
                  <a:schemeClr val="bg1"/>
                </a:solidFill>
                <a:latin typeface="Calibri" panose="020F0502020204030204" pitchFamily="34" charset="0"/>
                <a:cs typeface="Calibri"/>
              </a:rPr>
              <a:t> </a:t>
            </a:r>
            <a:r>
              <a:rPr lang="nl-NL" sz="2000" dirty="0" err="1" smtClean="0">
                <a:solidFill>
                  <a:schemeClr val="bg1"/>
                </a:solidFill>
                <a:latin typeface="Calibri" panose="020F0502020204030204" pitchFamily="34" charset="0"/>
                <a:cs typeface="Calibri"/>
              </a:rPr>
              <a:t>testing</a:t>
            </a:r>
            <a:endParaRPr lang="nl-NL" sz="2000" dirty="0">
              <a:solidFill>
                <a:schemeClr val="bg1"/>
              </a:solidFill>
              <a:latin typeface="Calibri" panose="020F0502020204030204" pitchFamily="34" charset="0"/>
              <a:cs typeface="Calibri"/>
            </a:endParaRPr>
          </a:p>
        </p:txBody>
      </p:sp>
      <p:sp>
        <p:nvSpPr>
          <p:cNvPr id="13" name="TextBox 12"/>
          <p:cNvSpPr txBox="1"/>
          <p:nvPr/>
        </p:nvSpPr>
        <p:spPr>
          <a:xfrm>
            <a:off x="304799" y="54102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err="1" smtClean="0">
                <a:solidFill>
                  <a:schemeClr val="bg1"/>
                </a:solidFill>
                <a:latin typeface="Calibri" panose="020F0502020204030204" pitchFamily="34" charset="0"/>
                <a:ea typeface="+mn-ea"/>
              </a:rPr>
              <a:t>Expect</a:t>
            </a:r>
            <a:r>
              <a:rPr lang="nl-NL" sz="2000" dirty="0" smtClean="0">
                <a:solidFill>
                  <a:schemeClr val="bg1"/>
                </a:solidFill>
                <a:latin typeface="Calibri" panose="020F0502020204030204" pitchFamily="34" charset="0"/>
                <a:ea typeface="+mn-ea"/>
              </a:rPr>
              <a:t> </a:t>
            </a:r>
            <a:r>
              <a:rPr lang="nl-NL" sz="2000" dirty="0" err="1" smtClean="0">
                <a:solidFill>
                  <a:schemeClr val="bg1"/>
                </a:solidFill>
                <a:latin typeface="Calibri" panose="020F0502020204030204" pitchFamily="34" charset="0"/>
                <a:ea typeface="+mn-ea"/>
              </a:rPr>
              <a:t>failures</a:t>
            </a:r>
            <a:r>
              <a:rPr lang="nl-NL" sz="2000" dirty="0" smtClean="0">
                <a:solidFill>
                  <a:schemeClr val="bg1"/>
                </a:solidFill>
                <a:latin typeface="Calibri" panose="020F0502020204030204" pitchFamily="34" charset="0"/>
                <a:ea typeface="+mn-ea"/>
              </a:rPr>
              <a:t>, a lot!</a:t>
            </a:r>
            <a:endParaRPr lang="nl-NL" sz="2000" dirty="0">
              <a:solidFill>
                <a:schemeClr val="bg1"/>
              </a:solidFill>
              <a:latin typeface="Calibri" panose="020F0502020204030204" pitchFamily="34" charset="0"/>
              <a:ea typeface="+mn-ea"/>
            </a:endParaRPr>
          </a:p>
        </p:txBody>
      </p:sp>
      <p:sp>
        <p:nvSpPr>
          <p:cNvPr id="14" name="TextBox 13"/>
          <p:cNvSpPr txBox="1"/>
          <p:nvPr/>
        </p:nvSpPr>
        <p:spPr>
          <a:xfrm>
            <a:off x="3200400" y="54102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a:solidFill>
                  <a:schemeClr val="bg1"/>
                </a:solidFill>
                <a:latin typeface="Calibri" panose="020F0502020204030204" pitchFamily="34" charset="0"/>
                <a:cs typeface="Calibri"/>
              </a:rPr>
              <a:t>Chaos </a:t>
            </a:r>
            <a:r>
              <a:rPr lang="nl-NL" sz="2000" dirty="0" err="1" smtClean="0">
                <a:solidFill>
                  <a:schemeClr val="bg1"/>
                </a:solidFill>
                <a:latin typeface="Calibri" panose="020F0502020204030204" pitchFamily="34" charset="0"/>
                <a:cs typeface="Calibri"/>
              </a:rPr>
              <a:t>monkey</a:t>
            </a:r>
            <a:endParaRPr lang="nl-NL" sz="2000" dirty="0">
              <a:solidFill>
                <a:schemeClr val="bg1"/>
              </a:solidFill>
              <a:latin typeface="Calibri" panose="020F0502020204030204" pitchFamily="34" charset="0"/>
            </a:endParaRPr>
          </a:p>
        </p:txBody>
      </p:sp>
      <p:sp>
        <p:nvSpPr>
          <p:cNvPr id="15" name="TextBox 14"/>
          <p:cNvSpPr txBox="1"/>
          <p:nvPr/>
        </p:nvSpPr>
        <p:spPr>
          <a:xfrm>
            <a:off x="6096000" y="5410200"/>
            <a:ext cx="2743200" cy="1097280"/>
          </a:xfrm>
          <a:prstGeom prst="rect">
            <a:avLst/>
          </a:prstGeom>
          <a:solidFill>
            <a:schemeClr val="tx2">
              <a:lumMod val="60000"/>
              <a:lumOff val="40000"/>
            </a:schemeClr>
          </a:solidFill>
        </p:spPr>
        <p:txBody>
          <a:bodyPr anchor="ctr" anchorCtr="0">
            <a:noAutofit/>
          </a:bodyPr>
          <a:lstStyle/>
          <a:p>
            <a:pPr eaLnBrk="1" fontAlgn="auto" hangingPunct="1">
              <a:spcBef>
                <a:spcPts val="0"/>
              </a:spcBef>
              <a:spcAft>
                <a:spcPts val="0"/>
              </a:spcAft>
              <a:defRPr/>
            </a:pPr>
            <a:r>
              <a:rPr lang="nl-NL" sz="2000" dirty="0" err="1">
                <a:solidFill>
                  <a:schemeClr val="bg1"/>
                </a:solidFill>
                <a:latin typeface="Calibri" panose="020F0502020204030204" pitchFamily="34" charset="0"/>
              </a:rPr>
              <a:t>Logging</a:t>
            </a:r>
            <a:endParaRPr lang="nl-NL" sz="2000" dirty="0">
              <a:solidFill>
                <a:schemeClr val="bg1"/>
              </a:solidFill>
              <a:latin typeface="Calibri" panose="020F0502020204030204" pitchFamily="34" charset="0"/>
              <a:cs typeface="Calibri"/>
            </a:endParaRPr>
          </a:p>
        </p:txBody>
      </p:sp>
    </p:spTree>
    <p:extLst>
      <p:ext uri="{BB962C8B-B14F-4D97-AF65-F5344CB8AC3E}">
        <p14:creationId xmlns:p14="http://schemas.microsoft.com/office/powerpoint/2010/main" val="449189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DevOps</a:t>
            </a:r>
            <a:endParaRPr lang="en-US" dirty="0"/>
          </a:p>
        </p:txBody>
      </p:sp>
      <p:sp>
        <p:nvSpPr>
          <p:cNvPr id="16" name="Rectangle 15"/>
          <p:cNvSpPr/>
          <p:nvPr/>
        </p:nvSpPr>
        <p:spPr>
          <a:xfrm>
            <a:off x="0" y="1828800"/>
            <a:ext cx="91440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http://i.msdn.microsoft.com/dynimg/IC5908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8800"/>
            <a:ext cx="57150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media.bestofmicro.com/9/T/395633/original/devops.jpg"/>
          <p:cNvPicPr>
            <a:picLocks noChangeAspect="1" noChangeArrowheads="1"/>
          </p:cNvPicPr>
          <p:nvPr/>
        </p:nvPicPr>
        <p:blipFill rotWithShape="1">
          <a:blip r:embed="rId4">
            <a:extLst>
              <a:ext uri="{28A0092B-C50C-407E-A947-70E740481C1C}">
                <a14:useLocalDpi xmlns:a14="http://schemas.microsoft.com/office/drawing/2010/main" val="0"/>
              </a:ext>
            </a:extLst>
          </a:blip>
          <a:srcRect t="44000"/>
          <a:stretch/>
        </p:blipFill>
        <p:spPr bwMode="auto">
          <a:xfrm>
            <a:off x="5181600" y="5105400"/>
            <a:ext cx="38100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750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40"/>
          <p:cNvSpPr txBox="1">
            <a:spLocks/>
          </p:cNvSpPr>
          <p:nvPr/>
        </p:nvSpPr>
        <p:spPr>
          <a:xfrm>
            <a:off x="457200" y="1828800"/>
            <a:ext cx="8229600" cy="4572000"/>
          </a:xfrm>
          <a:prstGeom prst="rect">
            <a:avLst/>
          </a:prstGeom>
        </p:spPr>
        <p:txBody>
          <a:bodyPr lIns="91425" tIns="91425" rIns="91425" bIns="91425" anchor="t" anchorCtr="0">
            <a:noAutofit/>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a:spcBef>
                <a:spcPts val="0"/>
              </a:spcBef>
            </a:pPr>
            <a:r>
              <a:rPr lang="en-US" sz="3600" dirty="0" smtClean="0">
                <a:solidFill>
                  <a:schemeClr val="lt1"/>
                </a:solidFill>
                <a:latin typeface="Rotis SansSerif Std Light"/>
                <a:cs typeface="Rotis SansSerif Std Light"/>
              </a:rPr>
              <a:t>Desired State Configuration</a:t>
            </a:r>
          </a:p>
          <a:p>
            <a:pPr>
              <a:spcBef>
                <a:spcPts val="0"/>
              </a:spcBef>
            </a:pPr>
            <a:r>
              <a:rPr lang="en-US" sz="2400" dirty="0" smtClean="0">
                <a:solidFill>
                  <a:schemeClr val="lt1"/>
                </a:solidFill>
                <a:latin typeface="Rotis SansSerif Std Light"/>
                <a:cs typeface="Rotis SansSerif Std Light"/>
              </a:rPr>
              <a:t/>
            </a:r>
            <a:br>
              <a:rPr lang="en-US" sz="2400" dirty="0" smtClean="0">
                <a:solidFill>
                  <a:schemeClr val="lt1"/>
                </a:solidFill>
                <a:latin typeface="Rotis SansSerif Std Light"/>
                <a:cs typeface="Rotis SansSerif Std Light"/>
              </a:rPr>
            </a:br>
            <a:r>
              <a:rPr lang="en-US" sz="2800" dirty="0" smtClean="0">
                <a:solidFill>
                  <a:schemeClr val="lt1"/>
                </a:solidFill>
                <a:latin typeface="Rotis SansSerif Std Light"/>
                <a:cs typeface="Rotis SansSerif Std Light"/>
              </a:rPr>
              <a:t>Configuration</a:t>
            </a:r>
          </a:p>
          <a:p>
            <a:pPr>
              <a:spcBef>
                <a:spcPts val="0"/>
              </a:spcBef>
            </a:pPr>
            <a:r>
              <a:rPr lang="en-US" sz="2800" dirty="0" smtClean="0">
                <a:solidFill>
                  <a:schemeClr val="lt1"/>
                </a:solidFill>
                <a:latin typeface="Rotis SansSerif Std Light"/>
                <a:cs typeface="Rotis SansSerif Std Light"/>
              </a:rPr>
              <a:t>Node</a:t>
            </a:r>
          </a:p>
          <a:p>
            <a:pPr>
              <a:spcBef>
                <a:spcPts val="0"/>
              </a:spcBef>
            </a:pPr>
            <a:r>
              <a:rPr lang="en-US" sz="2800" dirty="0" smtClean="0">
                <a:solidFill>
                  <a:schemeClr val="lt1"/>
                </a:solidFill>
                <a:latin typeface="Rotis SansSerif Std Light"/>
                <a:cs typeface="Rotis SansSerif Std Light"/>
              </a:rPr>
              <a:t>Resource</a:t>
            </a:r>
          </a:p>
          <a:p>
            <a:pPr>
              <a:spcBef>
                <a:spcPts val="0"/>
              </a:spcBef>
            </a:pPr>
            <a:r>
              <a:rPr lang="en-US" sz="2800" dirty="0" smtClean="0">
                <a:solidFill>
                  <a:schemeClr val="lt1"/>
                </a:solidFill>
                <a:latin typeface="Rotis SansSerif Std Light"/>
                <a:cs typeface="Rotis SansSerif Std Light"/>
              </a:rPr>
              <a:t>MOF-file</a:t>
            </a:r>
            <a:endParaRPr lang="nl" sz="2400" dirty="0">
              <a:solidFill>
                <a:schemeClr val="lt1"/>
              </a:solidFill>
              <a:latin typeface="Rotis SansSerif Std Light"/>
              <a:cs typeface="Rotis SansSerif Std Light"/>
            </a:endParaRPr>
          </a:p>
        </p:txBody>
      </p:sp>
      <p:sp>
        <p:nvSpPr>
          <p:cNvPr id="3" name="Title 2"/>
          <p:cNvSpPr>
            <a:spLocks noGrp="1"/>
          </p:cNvSpPr>
          <p:nvPr>
            <p:ph type="title"/>
          </p:nvPr>
        </p:nvSpPr>
        <p:spPr/>
        <p:txBody>
          <a:bodyPr/>
          <a:lstStyle/>
          <a:p>
            <a:r>
              <a:rPr lang="en-US" dirty="0" smtClean="0"/>
              <a:t>PowerShell DSC</a:t>
            </a:r>
            <a:endParaRPr lang="en-US" dirty="0"/>
          </a:p>
        </p:txBody>
      </p:sp>
      <p:sp>
        <p:nvSpPr>
          <p:cNvPr id="5" name="Shape 540"/>
          <p:cNvSpPr txBox="1">
            <a:spLocks/>
          </p:cNvSpPr>
          <p:nvPr/>
        </p:nvSpPr>
        <p:spPr>
          <a:xfrm>
            <a:off x="3505200" y="3048000"/>
            <a:ext cx="2362200" cy="3505200"/>
          </a:xfrm>
          <a:prstGeom prst="rect">
            <a:avLst/>
          </a:prstGeom>
        </p:spPr>
        <p:txBody>
          <a:bodyPr lIns="91425" tIns="91425" rIns="91425" bIns="91425" anchor="t" anchorCtr="0">
            <a:noAutofit/>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a:spcBef>
                <a:spcPts val="0"/>
              </a:spcBef>
            </a:pPr>
            <a:r>
              <a:rPr lang="nl" sz="1800" dirty="0" smtClean="0">
                <a:solidFill>
                  <a:schemeClr val="lt1"/>
                </a:solidFill>
                <a:latin typeface="Rotis SansSerif Std Light"/>
                <a:cs typeface="Rotis SansSerif Std Light"/>
              </a:rPr>
              <a:t>Archive</a:t>
            </a:r>
          </a:p>
          <a:p>
            <a:pPr>
              <a:spcBef>
                <a:spcPts val="0"/>
              </a:spcBef>
            </a:pPr>
            <a:r>
              <a:rPr lang="nl" sz="1800" dirty="0" smtClean="0">
                <a:solidFill>
                  <a:schemeClr val="lt1"/>
                </a:solidFill>
                <a:latin typeface="Rotis SansSerif Std Light"/>
                <a:cs typeface="Rotis SansSerif Std Light"/>
              </a:rPr>
              <a:t>Environment</a:t>
            </a:r>
          </a:p>
          <a:p>
            <a:pPr>
              <a:spcBef>
                <a:spcPts val="0"/>
              </a:spcBef>
            </a:pPr>
            <a:r>
              <a:rPr lang="nl" sz="1800" dirty="0" smtClean="0">
                <a:solidFill>
                  <a:schemeClr val="lt1"/>
                </a:solidFill>
                <a:latin typeface="Rotis SansSerif Std Light"/>
                <a:cs typeface="Rotis SansSerif Std Light"/>
              </a:rPr>
              <a:t>File</a:t>
            </a:r>
          </a:p>
          <a:p>
            <a:pPr>
              <a:spcBef>
                <a:spcPts val="0"/>
              </a:spcBef>
            </a:pPr>
            <a:r>
              <a:rPr lang="nl" sz="1800" dirty="0" smtClean="0">
                <a:solidFill>
                  <a:schemeClr val="lt1"/>
                </a:solidFill>
                <a:latin typeface="Rotis SansSerif Std Light"/>
                <a:cs typeface="Rotis SansSerif Std Light"/>
              </a:rPr>
              <a:t>Group</a:t>
            </a:r>
          </a:p>
          <a:p>
            <a:pPr>
              <a:spcBef>
                <a:spcPts val="0"/>
              </a:spcBef>
            </a:pPr>
            <a:r>
              <a:rPr lang="nl" sz="1800" dirty="0" smtClean="0">
                <a:solidFill>
                  <a:schemeClr val="lt1"/>
                </a:solidFill>
                <a:latin typeface="Rotis SansSerif Std Light"/>
                <a:cs typeface="Rotis SansSerif Std Light"/>
              </a:rPr>
              <a:t>Log</a:t>
            </a:r>
          </a:p>
          <a:p>
            <a:pPr>
              <a:spcBef>
                <a:spcPts val="0"/>
              </a:spcBef>
            </a:pPr>
            <a:r>
              <a:rPr lang="nl" sz="1800" dirty="0" smtClean="0">
                <a:solidFill>
                  <a:schemeClr val="lt1"/>
                </a:solidFill>
                <a:latin typeface="Rotis SansSerif Std Light"/>
                <a:cs typeface="Rotis SansSerif Std Light"/>
              </a:rPr>
              <a:t>Package</a:t>
            </a:r>
          </a:p>
          <a:p>
            <a:pPr>
              <a:spcBef>
                <a:spcPts val="0"/>
              </a:spcBef>
            </a:pPr>
            <a:r>
              <a:rPr lang="nl" sz="1800" dirty="0" smtClean="0">
                <a:solidFill>
                  <a:schemeClr val="lt1"/>
                </a:solidFill>
                <a:latin typeface="Rotis SansSerif Std Light"/>
                <a:cs typeface="Rotis SansSerif Std Light"/>
              </a:rPr>
              <a:t>WindowsProcess</a:t>
            </a:r>
          </a:p>
          <a:p>
            <a:pPr>
              <a:spcBef>
                <a:spcPts val="0"/>
              </a:spcBef>
            </a:pPr>
            <a:r>
              <a:rPr lang="nl" sz="1800" dirty="0" smtClean="0">
                <a:solidFill>
                  <a:schemeClr val="lt1"/>
                </a:solidFill>
                <a:latin typeface="Rotis SansSerif Std Light"/>
                <a:cs typeface="Rotis SansSerif Std Light"/>
              </a:rPr>
              <a:t>Registry</a:t>
            </a:r>
          </a:p>
          <a:p>
            <a:pPr>
              <a:spcBef>
                <a:spcPts val="0"/>
              </a:spcBef>
            </a:pPr>
            <a:r>
              <a:rPr lang="nl" sz="1800" dirty="0" smtClean="0">
                <a:solidFill>
                  <a:schemeClr val="lt1"/>
                </a:solidFill>
                <a:latin typeface="Rotis SansSerif Std Light"/>
                <a:cs typeface="Rotis SansSerif Std Light"/>
              </a:rPr>
              <a:t>WindowsFeature</a:t>
            </a:r>
          </a:p>
          <a:p>
            <a:pPr>
              <a:spcBef>
                <a:spcPts val="0"/>
              </a:spcBef>
            </a:pPr>
            <a:r>
              <a:rPr lang="nl" sz="1800" dirty="0" smtClean="0">
                <a:solidFill>
                  <a:schemeClr val="lt1"/>
                </a:solidFill>
                <a:latin typeface="Rotis SansSerif Std Light"/>
                <a:cs typeface="Rotis SansSerif Std Light"/>
              </a:rPr>
              <a:t>Script</a:t>
            </a:r>
          </a:p>
          <a:p>
            <a:pPr>
              <a:spcBef>
                <a:spcPts val="0"/>
              </a:spcBef>
            </a:pPr>
            <a:r>
              <a:rPr lang="nl" sz="1800" dirty="0" smtClean="0">
                <a:solidFill>
                  <a:schemeClr val="lt1"/>
                </a:solidFill>
                <a:latin typeface="Rotis SansSerif Std Light"/>
                <a:cs typeface="Rotis SansSerif Std Light"/>
              </a:rPr>
              <a:t>Service</a:t>
            </a:r>
          </a:p>
          <a:p>
            <a:pPr>
              <a:spcBef>
                <a:spcPts val="0"/>
              </a:spcBef>
            </a:pPr>
            <a:r>
              <a:rPr lang="nl" sz="1800" dirty="0" smtClean="0">
                <a:solidFill>
                  <a:schemeClr val="lt1"/>
                </a:solidFill>
                <a:latin typeface="Rotis SansSerif Std Light"/>
                <a:cs typeface="Rotis SansSerif Std Light"/>
              </a:rPr>
              <a:t>User</a:t>
            </a:r>
            <a:endParaRPr lang="nl" sz="1800" dirty="0">
              <a:solidFill>
                <a:schemeClr val="lt1"/>
              </a:solidFill>
              <a:latin typeface="Rotis SansSerif Std Light"/>
              <a:cs typeface="Rotis SansSerif Std Light"/>
            </a:endParaRPr>
          </a:p>
        </p:txBody>
      </p:sp>
      <p:sp>
        <p:nvSpPr>
          <p:cNvPr id="6" name="Shape 540"/>
          <p:cNvSpPr txBox="1">
            <a:spLocks/>
          </p:cNvSpPr>
          <p:nvPr/>
        </p:nvSpPr>
        <p:spPr>
          <a:xfrm>
            <a:off x="6096000" y="178526"/>
            <a:ext cx="3048000" cy="6527074"/>
          </a:xfrm>
          <a:prstGeom prst="rect">
            <a:avLst/>
          </a:prstGeom>
          <a:solidFill>
            <a:schemeClr val="tx1">
              <a:alpha val="40000"/>
            </a:schemeClr>
          </a:solidFill>
        </p:spPr>
        <p:txBody>
          <a:bodyPr lIns="91425" tIns="91425" rIns="91425" bIns="91425" anchor="t" anchorCtr="0">
            <a:noAutofit/>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a:spcBef>
                <a:spcPts val="0"/>
              </a:spcBef>
            </a:pPr>
            <a:r>
              <a:rPr lang="nl" sz="1600" dirty="0" smtClean="0">
                <a:solidFill>
                  <a:schemeClr val="lt1"/>
                </a:solidFill>
                <a:latin typeface="Rotis SansSerif Std Light"/>
                <a:cs typeface="Rotis SansSerif Std Light"/>
              </a:rPr>
              <a:t>xActiveDirectory</a:t>
            </a:r>
          </a:p>
          <a:p>
            <a:pPr>
              <a:spcBef>
                <a:spcPts val="0"/>
              </a:spcBef>
            </a:pPr>
            <a:r>
              <a:rPr lang="nl" sz="1600" dirty="0" smtClean="0">
                <a:solidFill>
                  <a:schemeClr val="lt1"/>
                </a:solidFill>
                <a:latin typeface="Rotis SansSerif Std Light"/>
                <a:cs typeface="Rotis SansSerif Std Light"/>
              </a:rPr>
              <a:t>xAzure</a:t>
            </a:r>
          </a:p>
          <a:p>
            <a:pPr>
              <a:spcBef>
                <a:spcPts val="0"/>
              </a:spcBef>
            </a:pPr>
            <a:r>
              <a:rPr lang="nl" sz="1600" dirty="0" smtClean="0">
                <a:solidFill>
                  <a:schemeClr val="lt1"/>
                </a:solidFill>
                <a:latin typeface="Rotis SansSerif Std Light"/>
                <a:cs typeface="Rotis SansSerif Std Light"/>
              </a:rPr>
              <a:t>xChrome</a:t>
            </a:r>
          </a:p>
          <a:p>
            <a:pPr>
              <a:spcBef>
                <a:spcPts val="0"/>
              </a:spcBef>
            </a:pPr>
            <a:r>
              <a:rPr lang="nl" sz="1600" dirty="0" smtClean="0">
                <a:solidFill>
                  <a:schemeClr val="lt1"/>
                </a:solidFill>
                <a:latin typeface="Rotis SansSerif Std Light"/>
                <a:cs typeface="Rotis SansSerif Std Light"/>
              </a:rPr>
              <a:t>xComputerManagement</a:t>
            </a:r>
          </a:p>
          <a:p>
            <a:pPr>
              <a:spcBef>
                <a:spcPts val="0"/>
              </a:spcBef>
            </a:pPr>
            <a:r>
              <a:rPr lang="nl" sz="1600" dirty="0" smtClean="0">
                <a:solidFill>
                  <a:schemeClr val="lt1"/>
                </a:solidFill>
                <a:latin typeface="Rotis SansSerif Std Light"/>
                <a:cs typeface="Rotis SansSerif Std Light"/>
              </a:rPr>
              <a:t>xDatabase</a:t>
            </a:r>
          </a:p>
          <a:p>
            <a:pPr>
              <a:spcBef>
                <a:spcPts val="0"/>
              </a:spcBef>
            </a:pPr>
            <a:r>
              <a:rPr lang="nl" sz="1600" dirty="0" smtClean="0">
                <a:solidFill>
                  <a:schemeClr val="lt1"/>
                </a:solidFill>
                <a:latin typeface="Rotis SansSerif Std Light"/>
                <a:cs typeface="Rotis SansSerif Std Light"/>
              </a:rPr>
              <a:t>xDHCPServer</a:t>
            </a:r>
          </a:p>
          <a:p>
            <a:pPr>
              <a:spcBef>
                <a:spcPts val="0"/>
              </a:spcBef>
            </a:pPr>
            <a:r>
              <a:rPr lang="nl" sz="1600" dirty="0" smtClean="0">
                <a:solidFill>
                  <a:schemeClr val="lt1"/>
                </a:solidFill>
                <a:latin typeface="Rotis SansSerif Std Light"/>
                <a:cs typeface="Rotis SansSerif Std Light"/>
              </a:rPr>
              <a:t>xDnsServer</a:t>
            </a:r>
          </a:p>
          <a:p>
            <a:pPr>
              <a:spcBef>
                <a:spcPts val="0"/>
              </a:spcBef>
            </a:pPr>
            <a:r>
              <a:rPr lang="nl" sz="1600" dirty="0" smtClean="0">
                <a:solidFill>
                  <a:schemeClr val="lt1"/>
                </a:solidFill>
                <a:latin typeface="Rotis SansSerif Std Light"/>
                <a:cs typeface="Rotis SansSerif Std Light"/>
              </a:rPr>
              <a:t>xDscDiagnostics</a:t>
            </a:r>
          </a:p>
          <a:p>
            <a:pPr>
              <a:spcBef>
                <a:spcPts val="0"/>
              </a:spcBef>
            </a:pPr>
            <a:r>
              <a:rPr lang="nl" sz="1600" dirty="0" smtClean="0">
                <a:solidFill>
                  <a:schemeClr val="lt1"/>
                </a:solidFill>
                <a:latin typeface="Rotis SansSerif Std Light"/>
                <a:cs typeface="Rotis SansSerif Std Light"/>
              </a:rPr>
              <a:t>xDscResourceDesigner</a:t>
            </a:r>
          </a:p>
          <a:p>
            <a:pPr>
              <a:spcBef>
                <a:spcPts val="0"/>
              </a:spcBef>
            </a:pPr>
            <a:r>
              <a:rPr lang="nl" sz="1600" dirty="0" smtClean="0">
                <a:solidFill>
                  <a:schemeClr val="lt1"/>
                </a:solidFill>
                <a:latin typeface="Rotis SansSerif Std Light"/>
                <a:cs typeface="Rotis SansSerif Std Light"/>
              </a:rPr>
              <a:t>xFailOverCluster</a:t>
            </a:r>
          </a:p>
          <a:p>
            <a:pPr>
              <a:spcBef>
                <a:spcPts val="0"/>
              </a:spcBef>
            </a:pPr>
            <a:r>
              <a:rPr lang="nl" sz="1600" dirty="0" smtClean="0">
                <a:solidFill>
                  <a:schemeClr val="lt1"/>
                </a:solidFill>
                <a:latin typeface="Rotis SansSerif Std Light"/>
                <a:cs typeface="Rotis SansSerif Std Light"/>
              </a:rPr>
              <a:t>xFirefox</a:t>
            </a:r>
          </a:p>
          <a:p>
            <a:pPr>
              <a:spcBef>
                <a:spcPts val="0"/>
              </a:spcBef>
            </a:pPr>
            <a:r>
              <a:rPr lang="nl" sz="1600" dirty="0" smtClean="0">
                <a:solidFill>
                  <a:schemeClr val="lt1"/>
                </a:solidFill>
                <a:latin typeface="Rotis SansSerif Std Light"/>
                <a:cs typeface="Rotis SansSerif Std Light"/>
              </a:rPr>
              <a:t>xHyper-V</a:t>
            </a:r>
          </a:p>
          <a:p>
            <a:pPr>
              <a:spcBef>
                <a:spcPts val="0"/>
              </a:spcBef>
            </a:pPr>
            <a:r>
              <a:rPr lang="nl" sz="1600" dirty="0" smtClean="0">
                <a:solidFill>
                  <a:schemeClr val="lt1"/>
                </a:solidFill>
                <a:latin typeface="Rotis SansSerif Std Light"/>
                <a:cs typeface="Rotis SansSerif Std Light"/>
              </a:rPr>
              <a:t>xJEA</a:t>
            </a:r>
          </a:p>
          <a:p>
            <a:pPr>
              <a:spcBef>
                <a:spcPts val="0"/>
              </a:spcBef>
            </a:pPr>
            <a:r>
              <a:rPr lang="nl" sz="1600" dirty="0" smtClean="0">
                <a:solidFill>
                  <a:schemeClr val="lt1"/>
                </a:solidFill>
                <a:latin typeface="Rotis SansSerif Std Light"/>
                <a:cs typeface="Rotis SansSerif Std Light"/>
              </a:rPr>
              <a:t>xMySql</a:t>
            </a:r>
          </a:p>
          <a:p>
            <a:pPr>
              <a:spcBef>
                <a:spcPts val="0"/>
              </a:spcBef>
            </a:pPr>
            <a:r>
              <a:rPr lang="nl" sz="1600" dirty="0" smtClean="0">
                <a:solidFill>
                  <a:schemeClr val="lt1"/>
                </a:solidFill>
                <a:latin typeface="Rotis SansSerif Std Light"/>
                <a:cs typeface="Rotis SansSerif Std Light"/>
              </a:rPr>
              <a:t>xNetworking</a:t>
            </a:r>
          </a:p>
          <a:p>
            <a:pPr>
              <a:spcBef>
                <a:spcPts val="0"/>
              </a:spcBef>
            </a:pPr>
            <a:r>
              <a:rPr lang="nl" sz="1600" dirty="0" smtClean="0">
                <a:solidFill>
                  <a:schemeClr val="lt1"/>
                </a:solidFill>
                <a:latin typeface="Rotis SansSerif Std Light"/>
                <a:cs typeface="Rotis SansSerif Std Light"/>
              </a:rPr>
              <a:t>xPhp</a:t>
            </a:r>
          </a:p>
          <a:p>
            <a:pPr>
              <a:spcBef>
                <a:spcPts val="0"/>
              </a:spcBef>
            </a:pPr>
            <a:r>
              <a:rPr lang="nl" sz="1600" dirty="0" smtClean="0">
                <a:solidFill>
                  <a:schemeClr val="lt1"/>
                </a:solidFill>
                <a:latin typeface="Rotis SansSerif Std Light"/>
                <a:cs typeface="Rotis SansSerif Std Light"/>
              </a:rPr>
              <a:t>XPSDesiredStateConfiguration</a:t>
            </a:r>
          </a:p>
          <a:p>
            <a:pPr>
              <a:spcBef>
                <a:spcPts val="0"/>
              </a:spcBef>
            </a:pPr>
            <a:r>
              <a:rPr lang="nl" sz="1600" dirty="0" smtClean="0">
                <a:solidFill>
                  <a:schemeClr val="lt1"/>
                </a:solidFill>
                <a:latin typeface="Rotis SansSerif Std Light"/>
                <a:cs typeface="Rotis SansSerif Std Light"/>
              </a:rPr>
              <a:t>xRemoteDesktopAdmin</a:t>
            </a:r>
          </a:p>
          <a:p>
            <a:pPr>
              <a:spcBef>
                <a:spcPts val="0"/>
              </a:spcBef>
            </a:pPr>
            <a:r>
              <a:rPr lang="nl" sz="1600" dirty="0" smtClean="0">
                <a:solidFill>
                  <a:schemeClr val="lt1"/>
                </a:solidFill>
                <a:latin typeface="Rotis SansSerif Std Light"/>
                <a:cs typeface="Rotis SansSerif Std Light"/>
              </a:rPr>
              <a:t>xRemoteDesktopSessionHost</a:t>
            </a:r>
          </a:p>
          <a:p>
            <a:pPr>
              <a:spcBef>
                <a:spcPts val="0"/>
              </a:spcBef>
            </a:pPr>
            <a:r>
              <a:rPr lang="nl" sz="1600" dirty="0" smtClean="0">
                <a:solidFill>
                  <a:schemeClr val="lt1"/>
                </a:solidFill>
                <a:latin typeface="Rotis SansSerif Std Light"/>
                <a:cs typeface="Rotis SansSerif Std Light"/>
              </a:rPr>
              <a:t>xSmbShare</a:t>
            </a:r>
          </a:p>
          <a:p>
            <a:pPr>
              <a:spcBef>
                <a:spcPts val="0"/>
              </a:spcBef>
            </a:pPr>
            <a:r>
              <a:rPr lang="nl" sz="1600" dirty="0" smtClean="0">
                <a:solidFill>
                  <a:schemeClr val="lt1"/>
                </a:solidFill>
                <a:latin typeface="Rotis SansSerif Std Light"/>
                <a:cs typeface="Rotis SansSerif Std Light"/>
              </a:rPr>
              <a:t>xSqlPs</a:t>
            </a:r>
          </a:p>
          <a:p>
            <a:pPr>
              <a:spcBef>
                <a:spcPts val="0"/>
              </a:spcBef>
            </a:pPr>
            <a:r>
              <a:rPr lang="nl" sz="1600" dirty="0" smtClean="0">
                <a:solidFill>
                  <a:schemeClr val="lt1"/>
                </a:solidFill>
                <a:latin typeface="Rotis SansSerif Std Light"/>
                <a:cs typeface="Rotis SansSerif Std Light"/>
              </a:rPr>
              <a:t>xSystemSecurity</a:t>
            </a:r>
          </a:p>
          <a:p>
            <a:pPr>
              <a:spcBef>
                <a:spcPts val="0"/>
              </a:spcBef>
            </a:pPr>
            <a:r>
              <a:rPr lang="nl" sz="1600" dirty="0" smtClean="0">
                <a:solidFill>
                  <a:schemeClr val="lt1"/>
                </a:solidFill>
                <a:latin typeface="Rotis SansSerif Std Light"/>
                <a:cs typeface="Rotis SansSerif Std Light"/>
              </a:rPr>
              <a:t>xWebAdministration</a:t>
            </a:r>
          </a:p>
          <a:p>
            <a:pPr>
              <a:spcBef>
                <a:spcPts val="0"/>
              </a:spcBef>
            </a:pPr>
            <a:r>
              <a:rPr lang="nl" sz="1600" dirty="0" smtClean="0">
                <a:solidFill>
                  <a:schemeClr val="lt1"/>
                </a:solidFill>
                <a:latin typeface="Rotis SansSerif Std Light"/>
                <a:cs typeface="Rotis SansSerif Std Light"/>
              </a:rPr>
              <a:t>xWindowsUpdate</a:t>
            </a:r>
          </a:p>
          <a:p>
            <a:pPr>
              <a:spcBef>
                <a:spcPts val="0"/>
              </a:spcBef>
            </a:pPr>
            <a:r>
              <a:rPr lang="nl" sz="1600" dirty="0" smtClean="0">
                <a:solidFill>
                  <a:schemeClr val="lt1"/>
                </a:solidFill>
                <a:latin typeface="Rotis SansSerif Std Light"/>
                <a:cs typeface="Rotis SansSerif Std Light"/>
              </a:rPr>
              <a:t>xWinEventLog</a:t>
            </a:r>
          </a:p>
          <a:p>
            <a:pPr>
              <a:spcBef>
                <a:spcPts val="0"/>
              </a:spcBef>
            </a:pPr>
            <a:r>
              <a:rPr lang="nl" sz="1600" dirty="0" smtClean="0">
                <a:solidFill>
                  <a:schemeClr val="lt1"/>
                </a:solidFill>
                <a:latin typeface="Rotis SansSerif Std Light"/>
                <a:cs typeface="Rotis SansSerif Std Light"/>
              </a:rPr>
              <a:t>xWordPress</a:t>
            </a:r>
            <a:endParaRPr lang="nl" sz="1600" dirty="0">
              <a:solidFill>
                <a:schemeClr val="lt1"/>
              </a:solidFill>
              <a:latin typeface="Rotis SansSerif Std Light"/>
              <a:cs typeface="Rotis SansSerif Std Light"/>
            </a:endParaRPr>
          </a:p>
        </p:txBody>
      </p:sp>
    </p:spTree>
    <p:extLst>
      <p:ext uri="{BB962C8B-B14F-4D97-AF65-F5344CB8AC3E}">
        <p14:creationId xmlns:p14="http://schemas.microsoft.com/office/powerpoint/2010/main" val="130027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40"/>
          <p:cNvSpPr txBox="1">
            <a:spLocks/>
          </p:cNvSpPr>
          <p:nvPr/>
        </p:nvSpPr>
        <p:spPr>
          <a:xfrm>
            <a:off x="457200" y="1828800"/>
            <a:ext cx="8229600" cy="4572000"/>
          </a:xfrm>
          <a:prstGeom prst="rect">
            <a:avLst/>
          </a:prstGeom>
        </p:spPr>
        <p:txBody>
          <a:bodyPr lIns="91425" tIns="91425" rIns="91425" bIns="91425" anchor="ctr" anchorCtr="0">
            <a:noAutofit/>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pPr algn="ctr">
              <a:spcBef>
                <a:spcPts val="0"/>
              </a:spcBef>
            </a:pPr>
            <a:r>
              <a:rPr lang="en-US" sz="8000" dirty="0" smtClean="0">
                <a:solidFill>
                  <a:schemeClr val="lt1"/>
                </a:solidFill>
                <a:latin typeface="Rotis SansSerif Std Light"/>
                <a:cs typeface="Rotis SansSerif Std Light"/>
              </a:rPr>
              <a:t>Demo</a:t>
            </a:r>
          </a:p>
        </p:txBody>
      </p:sp>
      <p:sp>
        <p:nvSpPr>
          <p:cNvPr id="3" name="Title 2"/>
          <p:cNvSpPr>
            <a:spLocks noGrp="1"/>
          </p:cNvSpPr>
          <p:nvPr>
            <p:ph type="title"/>
          </p:nvPr>
        </p:nvSpPr>
        <p:spPr/>
        <p:txBody>
          <a:bodyPr/>
          <a:lstStyle/>
          <a:p>
            <a:r>
              <a:rPr lang="en-US" dirty="0" smtClean="0"/>
              <a:t>PowerShell DSC</a:t>
            </a:r>
            <a:endParaRPr lang="en-US" dirty="0"/>
          </a:p>
        </p:txBody>
      </p:sp>
    </p:spTree>
    <p:extLst>
      <p:ext uri="{BB962C8B-B14F-4D97-AF65-F5344CB8AC3E}">
        <p14:creationId xmlns:p14="http://schemas.microsoft.com/office/powerpoint/2010/main" val="2559250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PowerShell DSC</a:t>
            </a:r>
            <a:endParaRPr lang="en-US" dirty="0"/>
          </a:p>
        </p:txBody>
      </p:sp>
      <p:pic>
        <p:nvPicPr>
          <p:cNvPr id="1026" name="Picture 2" descr="http://www.computerperformance.co.uk/images/powershell/ds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81200"/>
            <a:ext cx="7620000" cy="445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93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74"/>
          <p:cNvPicPr preferRelativeResize="0"/>
          <p:nvPr/>
        </p:nvPicPr>
        <p:blipFill>
          <a:blip r:embed="rId3"/>
          <a:stretch>
            <a:fillRect/>
          </a:stretch>
        </p:blipFill>
        <p:spPr>
          <a:xfrm>
            <a:off x="4065626" y="124252"/>
            <a:ext cx="5002174" cy="4066748"/>
          </a:xfrm>
          <a:prstGeom prst="rect">
            <a:avLst/>
          </a:prstGeom>
          <a:noFill/>
          <a:ln>
            <a:noFill/>
          </a:ln>
        </p:spPr>
      </p:pic>
      <p:sp>
        <p:nvSpPr>
          <p:cNvPr id="4" name="Title 2"/>
          <p:cNvSpPr txBox="1">
            <a:spLocks/>
          </p:cNvSpPr>
          <p:nvPr/>
        </p:nvSpPr>
        <p:spPr>
          <a:xfrm>
            <a:off x="457200" y="178526"/>
            <a:ext cx="6477000" cy="1066800"/>
          </a:xfrm>
          <a:prstGeom prst="rect">
            <a:avLst/>
          </a:prstGeom>
        </p:spPr>
        <p:txBody>
          <a:bodyPr/>
          <a:lstStyle>
            <a:lvl1pPr algn="l" rtl="0" eaLnBrk="0" fontAlgn="base" hangingPunct="0">
              <a:spcBef>
                <a:spcPct val="0"/>
              </a:spcBef>
              <a:spcAft>
                <a:spcPct val="0"/>
              </a:spcAft>
              <a:defRPr sz="4400" kern="1200">
                <a:solidFill>
                  <a:srgbClr val="558DBE"/>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4400">
                <a:solidFill>
                  <a:srgbClr val="558DBE"/>
                </a:solidFill>
                <a:latin typeface="Arial" charset="0"/>
                <a:ea typeface="MS PGothic" panose="020B0600070205080204" pitchFamily="34" charset="-128"/>
                <a:cs typeface="ＭＳ Ｐゴシック" charset="0"/>
              </a:defRPr>
            </a:lvl5pPr>
            <a:lvl6pPr marL="457200" algn="l" rtl="0" fontAlgn="base">
              <a:spcBef>
                <a:spcPct val="0"/>
              </a:spcBef>
              <a:spcAft>
                <a:spcPct val="0"/>
              </a:spcAft>
              <a:defRPr sz="4400">
                <a:solidFill>
                  <a:srgbClr val="558DBE"/>
                </a:solidFill>
                <a:latin typeface="Arial" charset="0"/>
              </a:defRPr>
            </a:lvl6pPr>
            <a:lvl7pPr marL="914400" algn="l" rtl="0" fontAlgn="base">
              <a:spcBef>
                <a:spcPct val="0"/>
              </a:spcBef>
              <a:spcAft>
                <a:spcPct val="0"/>
              </a:spcAft>
              <a:defRPr sz="4400">
                <a:solidFill>
                  <a:srgbClr val="558DBE"/>
                </a:solidFill>
                <a:latin typeface="Arial" charset="0"/>
              </a:defRPr>
            </a:lvl7pPr>
            <a:lvl8pPr marL="1371600" algn="l" rtl="0" fontAlgn="base">
              <a:spcBef>
                <a:spcPct val="0"/>
              </a:spcBef>
              <a:spcAft>
                <a:spcPct val="0"/>
              </a:spcAft>
              <a:defRPr sz="4400">
                <a:solidFill>
                  <a:srgbClr val="558DBE"/>
                </a:solidFill>
                <a:latin typeface="Arial" charset="0"/>
              </a:defRPr>
            </a:lvl8pPr>
            <a:lvl9pPr marL="1828800" algn="l" rtl="0" fontAlgn="base">
              <a:spcBef>
                <a:spcPct val="0"/>
              </a:spcBef>
              <a:spcAft>
                <a:spcPct val="0"/>
              </a:spcAft>
              <a:defRPr sz="4400">
                <a:solidFill>
                  <a:srgbClr val="558DBE"/>
                </a:solidFill>
                <a:latin typeface="Arial" charset="0"/>
              </a:defRPr>
            </a:lvl9pPr>
          </a:lstStyle>
          <a:p>
            <a:r>
              <a:rPr lang="en-US" dirty="0" smtClean="0">
                <a:solidFill>
                  <a:schemeClr val="bg1"/>
                </a:solidFill>
              </a:rPr>
              <a:t>Twitter</a:t>
            </a:r>
            <a:endParaRPr lang="en-US" dirty="0">
              <a:solidFill>
                <a:schemeClr val="bg1"/>
              </a:solidFill>
            </a:endParaRPr>
          </a:p>
        </p:txBody>
      </p:sp>
      <p:sp>
        <p:nvSpPr>
          <p:cNvPr id="6" name="Content Placeholder 1"/>
          <p:cNvSpPr txBox="1">
            <a:spLocks/>
          </p:cNvSpPr>
          <p:nvPr/>
        </p:nvSpPr>
        <p:spPr bwMode="auto">
          <a:xfrm>
            <a:off x="457200" y="18288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0"/>
              </a:spcBef>
              <a:buNone/>
            </a:pPr>
            <a:endParaRPr lang="nl-NL" sz="2400" dirty="0" smtClean="0"/>
          </a:p>
          <a:p>
            <a:pPr lvl="0">
              <a:spcBef>
                <a:spcPts val="0"/>
              </a:spcBef>
              <a:buNone/>
            </a:pPr>
            <a:endParaRPr lang="nl-NL" sz="2400" dirty="0"/>
          </a:p>
          <a:p>
            <a:pPr lvl="0">
              <a:spcBef>
                <a:spcPts val="0"/>
              </a:spcBef>
              <a:buNone/>
            </a:pPr>
            <a:r>
              <a:rPr lang="nl-NL" sz="2400" dirty="0" smtClean="0"/>
              <a:t>255 miljoen actieve gebruikers</a:t>
            </a:r>
          </a:p>
          <a:p>
            <a:pPr lvl="0">
              <a:spcBef>
                <a:spcPts val="0"/>
              </a:spcBef>
              <a:buNone/>
            </a:pPr>
            <a:endParaRPr lang="nl-NL" sz="2400" dirty="0"/>
          </a:p>
          <a:p>
            <a:pPr lvl="0">
              <a:spcBef>
                <a:spcPts val="0"/>
              </a:spcBef>
              <a:buNone/>
            </a:pPr>
            <a:r>
              <a:rPr lang="nl-NL" sz="2400" dirty="0" smtClean="0"/>
              <a:t>500 miljoen </a:t>
            </a:r>
            <a:r>
              <a:rPr lang="nl-NL" sz="2400" dirty="0" err="1" smtClean="0"/>
              <a:t>tweets</a:t>
            </a:r>
            <a:r>
              <a:rPr lang="nl-NL" sz="2400" dirty="0" smtClean="0"/>
              <a:t> per dag</a:t>
            </a:r>
          </a:p>
          <a:p>
            <a:pPr lvl="0">
              <a:spcBef>
                <a:spcPts val="0"/>
              </a:spcBef>
              <a:buNone/>
            </a:pPr>
            <a:r>
              <a:rPr lang="nl-NL" sz="2400" dirty="0"/>
              <a:t>	</a:t>
            </a:r>
            <a:r>
              <a:rPr lang="nl-NL" sz="2400" dirty="0" smtClean="0"/>
              <a:t>(~5700 per seconde)</a:t>
            </a:r>
          </a:p>
          <a:p>
            <a:pPr lvl="0">
              <a:spcBef>
                <a:spcPts val="0"/>
              </a:spcBef>
              <a:buNone/>
            </a:pPr>
            <a:endParaRPr lang="nl-NL" sz="2400" dirty="0" smtClean="0"/>
          </a:p>
          <a:p>
            <a:pPr lvl="0">
              <a:spcBef>
                <a:spcPts val="0"/>
              </a:spcBef>
              <a:buNone/>
            </a:pPr>
            <a:r>
              <a:rPr lang="nl-NL" sz="2400" dirty="0" smtClean="0"/>
              <a:t>300.000 </a:t>
            </a:r>
            <a:r>
              <a:rPr lang="nl-NL" sz="2400" dirty="0" err="1" smtClean="0"/>
              <a:t>queries</a:t>
            </a:r>
            <a:r>
              <a:rPr lang="nl-NL" sz="2400" dirty="0" smtClean="0"/>
              <a:t> per seconde</a:t>
            </a:r>
          </a:p>
          <a:p>
            <a:pPr lvl="0">
              <a:spcBef>
                <a:spcPts val="0"/>
              </a:spcBef>
              <a:buNone/>
            </a:pPr>
            <a:endParaRPr lang="nl-NL" sz="2400" dirty="0" smtClean="0"/>
          </a:p>
          <a:p>
            <a:pPr lvl="0">
              <a:spcBef>
                <a:spcPts val="0"/>
              </a:spcBef>
              <a:buNone/>
            </a:pPr>
            <a:r>
              <a:rPr lang="nl-NL" sz="2400" dirty="0" smtClean="0"/>
              <a:t>Tientallen </a:t>
            </a:r>
            <a:r>
              <a:rPr lang="nl-NL" sz="2400" dirty="0" err="1" smtClean="0"/>
              <a:t>petabytes</a:t>
            </a:r>
            <a:r>
              <a:rPr lang="nl-NL" sz="2400" dirty="0" smtClean="0"/>
              <a:t> </a:t>
            </a:r>
            <a:r>
              <a:rPr lang="nl-NL" sz="2400" dirty="0" err="1" smtClean="0"/>
              <a:t>structured</a:t>
            </a:r>
            <a:r>
              <a:rPr lang="nl-NL" sz="2400" dirty="0" smtClean="0"/>
              <a:t> data</a:t>
            </a:r>
          </a:p>
          <a:p>
            <a:pPr lvl="0">
              <a:spcBef>
                <a:spcPts val="0"/>
              </a:spcBef>
              <a:buNone/>
            </a:pPr>
            <a:endParaRPr lang="nl-NL" sz="2400" dirty="0" smtClean="0"/>
          </a:p>
          <a:p>
            <a:pPr lvl="0">
              <a:spcBef>
                <a:spcPts val="0"/>
              </a:spcBef>
              <a:buNone/>
            </a:pPr>
            <a:r>
              <a:rPr lang="nl-NL" sz="2400" dirty="0" err="1" smtClean="0"/>
              <a:t>Tweet</a:t>
            </a:r>
            <a:r>
              <a:rPr lang="nl-NL" sz="2400" dirty="0" smtClean="0"/>
              <a:t> binnen vijf seconden bij volgers</a:t>
            </a:r>
            <a:endParaRPr lang="nl-NL" sz="2400" dirty="0"/>
          </a:p>
        </p:txBody>
      </p:sp>
    </p:spTree>
    <p:extLst>
      <p:ext uri="{BB962C8B-B14F-4D97-AF65-F5344CB8AC3E}">
        <p14:creationId xmlns:p14="http://schemas.microsoft.com/office/powerpoint/2010/main" val="2340396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7174" name="Picture 6" descr="http://blog.supermedia.com/media/quest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0910"/>
            <a:ext cx="9144000" cy="6092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687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oogle-Logo.jpg"/>
          <p:cNvPicPr>
            <a:picLocks noChangeAspect="1"/>
          </p:cNvPicPr>
          <p:nvPr/>
        </p:nvPicPr>
        <p:blipFill rotWithShape="1">
          <a:blip r:embed="rId3">
            <a:extLst>
              <a:ext uri="{28A0092B-C50C-407E-A947-70E740481C1C}">
                <a14:useLocalDpi xmlns:a14="http://schemas.microsoft.com/office/drawing/2010/main" val="0"/>
              </a:ext>
            </a:extLst>
          </a:blip>
          <a:srcRect t="24420" b="28776"/>
          <a:stretch/>
        </p:blipFill>
        <p:spPr>
          <a:xfrm>
            <a:off x="3505200" y="0"/>
            <a:ext cx="5638800" cy="1752600"/>
          </a:xfrm>
          <a:prstGeom prst="rect">
            <a:avLst/>
          </a:prstGeom>
        </p:spPr>
      </p:pic>
      <p:sp>
        <p:nvSpPr>
          <p:cNvPr id="4" name="Content Placeholder 1"/>
          <p:cNvSpPr txBox="1">
            <a:spLocks/>
          </p:cNvSpPr>
          <p:nvPr/>
        </p:nvSpPr>
        <p:spPr bwMode="auto">
          <a:xfrm>
            <a:off x="457200" y="18288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bg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bg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bg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bg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lvl="0" indent="0">
              <a:lnSpc>
                <a:spcPct val="150000"/>
              </a:lnSpc>
              <a:spcBef>
                <a:spcPts val="0"/>
              </a:spcBef>
              <a:buClr>
                <a:schemeClr val="dk1"/>
              </a:buClr>
              <a:buSzPct val="100000"/>
              <a:buNone/>
            </a:pPr>
            <a:r>
              <a:rPr lang="nl" sz="2400" dirty="0">
                <a:solidFill>
                  <a:schemeClr val="tx1"/>
                </a:solidFill>
              </a:rPr>
              <a:t>115 miljard zoekopdrachten per maand</a:t>
            </a:r>
          </a:p>
          <a:p>
            <a:pPr marL="571500" lvl="1" indent="0">
              <a:lnSpc>
                <a:spcPct val="150000"/>
              </a:lnSpc>
              <a:spcBef>
                <a:spcPts val="0"/>
              </a:spcBef>
              <a:buClr>
                <a:schemeClr val="dk1"/>
              </a:buClr>
              <a:buSzPct val="100000"/>
              <a:buNone/>
            </a:pPr>
            <a:r>
              <a:rPr lang="nl" sz="2400" dirty="0">
                <a:solidFill>
                  <a:schemeClr val="tx1"/>
                </a:solidFill>
              </a:rPr>
              <a:t>~ 3.9 miljard per dag</a:t>
            </a:r>
          </a:p>
          <a:p>
            <a:pPr marL="571500" lvl="1" indent="0">
              <a:lnSpc>
                <a:spcPct val="150000"/>
              </a:lnSpc>
              <a:spcBef>
                <a:spcPts val="0"/>
              </a:spcBef>
              <a:buClr>
                <a:schemeClr val="dk1"/>
              </a:buClr>
              <a:buSzPct val="100000"/>
              <a:buNone/>
            </a:pPr>
            <a:r>
              <a:rPr lang="nl" sz="2400" dirty="0">
                <a:solidFill>
                  <a:schemeClr val="tx1"/>
                </a:solidFill>
              </a:rPr>
              <a:t>~ 45.000 per seconde</a:t>
            </a:r>
          </a:p>
          <a:p>
            <a:pPr marL="114300" lvl="0" indent="0">
              <a:lnSpc>
                <a:spcPct val="150000"/>
              </a:lnSpc>
              <a:spcBef>
                <a:spcPts val="0"/>
              </a:spcBef>
              <a:buClr>
                <a:schemeClr val="dk1"/>
              </a:buClr>
              <a:buSzPct val="100000"/>
              <a:buNone/>
            </a:pPr>
            <a:endParaRPr lang="nl" sz="1800" dirty="0" smtClean="0">
              <a:solidFill>
                <a:schemeClr val="tx1"/>
              </a:solidFill>
            </a:endParaRPr>
          </a:p>
          <a:p>
            <a:pPr marL="114300" lvl="0" indent="0">
              <a:lnSpc>
                <a:spcPct val="150000"/>
              </a:lnSpc>
              <a:spcBef>
                <a:spcPts val="0"/>
              </a:spcBef>
              <a:buClr>
                <a:schemeClr val="dk1"/>
              </a:buClr>
              <a:buSzPct val="100000"/>
              <a:buNone/>
            </a:pPr>
            <a:r>
              <a:rPr lang="nl" sz="2400" dirty="0" smtClean="0">
                <a:solidFill>
                  <a:schemeClr val="tx1"/>
                </a:solidFill>
              </a:rPr>
              <a:t>187 </a:t>
            </a:r>
            <a:r>
              <a:rPr lang="nl" sz="2400" dirty="0">
                <a:solidFill>
                  <a:schemeClr val="tx1"/>
                </a:solidFill>
              </a:rPr>
              <a:t>miljoen unieke gebruikers per maand</a:t>
            </a:r>
          </a:p>
          <a:p>
            <a:pPr marL="114300" lvl="0" indent="0">
              <a:lnSpc>
                <a:spcPct val="150000"/>
              </a:lnSpc>
              <a:spcBef>
                <a:spcPts val="0"/>
              </a:spcBef>
              <a:buClr>
                <a:schemeClr val="dk1"/>
              </a:buClr>
              <a:buSzPct val="100000"/>
              <a:buNone/>
            </a:pPr>
            <a:endParaRPr lang="nl" sz="2000" dirty="0" smtClean="0">
              <a:solidFill>
                <a:schemeClr val="tx1"/>
              </a:solidFill>
            </a:endParaRPr>
          </a:p>
          <a:p>
            <a:pPr marL="114300" lvl="0" indent="0">
              <a:lnSpc>
                <a:spcPct val="150000"/>
              </a:lnSpc>
              <a:spcBef>
                <a:spcPts val="0"/>
              </a:spcBef>
              <a:buClr>
                <a:schemeClr val="dk1"/>
              </a:buClr>
              <a:buSzPct val="100000"/>
              <a:buNone/>
            </a:pPr>
            <a:r>
              <a:rPr lang="nl" sz="2400" dirty="0" smtClean="0">
                <a:solidFill>
                  <a:schemeClr val="tx1"/>
                </a:solidFill>
              </a:rPr>
              <a:t>Verwerkt </a:t>
            </a:r>
            <a:r>
              <a:rPr lang="nl" sz="2400" dirty="0">
                <a:solidFill>
                  <a:schemeClr val="tx1"/>
                </a:solidFill>
              </a:rPr>
              <a:t>20+ PB per dag</a:t>
            </a:r>
          </a:p>
          <a:p>
            <a:pPr marL="114300" lvl="0" indent="0">
              <a:lnSpc>
                <a:spcPct val="150000"/>
              </a:lnSpc>
              <a:spcBef>
                <a:spcPts val="0"/>
              </a:spcBef>
              <a:buClr>
                <a:schemeClr val="dk1"/>
              </a:buClr>
              <a:buSzPct val="100000"/>
              <a:buNone/>
            </a:pPr>
            <a:endParaRPr lang="nl" sz="2000" dirty="0" smtClean="0">
              <a:solidFill>
                <a:schemeClr val="tx1"/>
              </a:solidFill>
            </a:endParaRPr>
          </a:p>
          <a:p>
            <a:pPr marL="114300" lvl="0" indent="0">
              <a:lnSpc>
                <a:spcPct val="150000"/>
              </a:lnSpc>
              <a:spcBef>
                <a:spcPts val="0"/>
              </a:spcBef>
              <a:buClr>
                <a:schemeClr val="dk1"/>
              </a:buClr>
              <a:buSzPct val="100000"/>
              <a:buNone/>
            </a:pPr>
            <a:r>
              <a:rPr lang="nl" sz="2400" dirty="0" smtClean="0">
                <a:solidFill>
                  <a:schemeClr val="tx1"/>
                </a:solidFill>
              </a:rPr>
              <a:t>~ </a:t>
            </a:r>
            <a:r>
              <a:rPr lang="nl" sz="2400" dirty="0">
                <a:solidFill>
                  <a:schemeClr val="tx1"/>
                </a:solidFill>
              </a:rPr>
              <a:t>15 EB opslag capaciteit</a:t>
            </a:r>
          </a:p>
        </p:txBody>
      </p:sp>
    </p:spTree>
    <p:extLst>
      <p:ext uri="{BB962C8B-B14F-4D97-AF65-F5344CB8AC3E}">
        <p14:creationId xmlns:p14="http://schemas.microsoft.com/office/powerpoint/2010/main" val="1558735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vNetNoord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12317</TotalTime>
  <Words>3660</Words>
  <Application>Microsoft Office PowerPoint</Application>
  <PresentationFormat>On-screen Show (4:3)</PresentationFormat>
  <Paragraphs>883</Paragraphs>
  <Slides>80</Slides>
  <Notes>72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ＭＳ Ｐゴシック</vt:lpstr>
      <vt:lpstr>ＭＳ Ｐゴシック</vt:lpstr>
      <vt:lpstr>Arial</vt:lpstr>
      <vt:lpstr>Calibri</vt:lpstr>
      <vt:lpstr>Consolas</vt:lpstr>
      <vt:lpstr>Rotis SansSerif Std</vt:lpstr>
      <vt:lpstr>Rotis SansSerif Std Light</vt:lpstr>
      <vt:lpstr>Segoe UI</vt:lpstr>
      <vt:lpstr>Verdana</vt:lpstr>
      <vt:lpstr>devNetNoord Theme</vt:lpstr>
      <vt:lpstr>Web Scale IT</vt:lpstr>
      <vt:lpstr>Agenda</vt:lpstr>
      <vt:lpstr>Web Scale</vt:lpstr>
      <vt:lpstr>Web Scale</vt:lpstr>
      <vt:lpstr>Web Scale</vt:lpstr>
      <vt:lpstr>Web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Scale</vt:lpstr>
      <vt:lpstr>Web Scale ontwikkelingen</vt:lpstr>
      <vt:lpstr>Web Scale</vt:lpstr>
      <vt:lpstr>PowerPoint Presentation</vt:lpstr>
      <vt:lpstr>Google</vt:lpstr>
      <vt:lpstr>Google</vt:lpstr>
      <vt:lpstr>Google</vt:lpstr>
      <vt:lpstr>Google</vt:lpstr>
      <vt:lpstr>PowerPoint Presentation</vt:lpstr>
      <vt:lpstr>Facebook</vt:lpstr>
      <vt:lpstr>Facebook</vt:lpstr>
      <vt:lpstr>Facebook</vt:lpstr>
      <vt:lpstr>Facebook</vt:lpstr>
      <vt:lpstr>Facebook</vt:lpstr>
      <vt:lpstr>Facebook</vt:lpstr>
      <vt:lpstr>Facebook</vt:lpstr>
      <vt:lpstr>Facebook</vt:lpstr>
      <vt:lpstr>Facebook</vt:lpstr>
      <vt:lpstr>PowerPoint Presentation</vt:lpstr>
      <vt:lpstr>Twitter</vt:lpstr>
      <vt:lpstr>Twitter</vt:lpstr>
      <vt:lpstr>Twitter</vt:lpstr>
      <vt:lpstr>Twitter</vt:lpstr>
      <vt:lpstr>Twitter</vt:lpstr>
      <vt:lpstr>Technologiëen en ontwikkelingen</vt:lpstr>
      <vt:lpstr>Load balancing</vt:lpstr>
      <vt:lpstr>Caching</vt:lpstr>
      <vt:lpstr>Sharding</vt:lpstr>
      <vt:lpstr>Content Delivery Network</vt:lpstr>
      <vt:lpstr>No SQL</vt:lpstr>
      <vt:lpstr>PowerPoint Presentation</vt:lpstr>
      <vt:lpstr>Hadoop File System</vt:lpstr>
      <vt:lpstr>MapReduce</vt:lpstr>
      <vt:lpstr>MapReduce</vt:lpstr>
      <vt:lpstr>Map</vt:lpstr>
      <vt:lpstr>Reduce</vt:lpstr>
      <vt:lpstr>Job</vt:lpstr>
      <vt:lpstr>HDInsight</vt:lpstr>
      <vt:lpstr>Hadoop Frameworks</vt:lpstr>
      <vt:lpstr>CQRS</vt:lpstr>
      <vt:lpstr>PowerPoint Presentation</vt:lpstr>
      <vt:lpstr>CQRS</vt:lpstr>
      <vt:lpstr>Event Sourcing</vt:lpstr>
      <vt:lpstr>Event Sourcing</vt:lpstr>
      <vt:lpstr>CQRS/ES en Web Scale</vt:lpstr>
      <vt:lpstr> wat is er voor nodig om een enterprise systeem geschikt te maken voor Web Scale?</vt:lpstr>
      <vt:lpstr> we voeren de load op het systeem op met een factor 1000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 theorem</vt:lpstr>
      <vt:lpstr>PowerPoint Presentation</vt:lpstr>
      <vt:lpstr>PowerPoint Presentation</vt:lpstr>
      <vt:lpstr>PowerPoint Presentation</vt:lpstr>
      <vt:lpstr>PowerPoint Presentation</vt:lpstr>
      <vt:lpstr>PowerPoint Presentation</vt:lpstr>
      <vt:lpstr>PowerPoint Presentation</vt:lpstr>
      <vt:lpstr>Beheer</vt:lpstr>
      <vt:lpstr>DevOps</vt:lpstr>
      <vt:lpstr>PowerShell DSC</vt:lpstr>
      <vt:lpstr>PowerShell DSC</vt:lpstr>
      <vt:lpstr>PowerShell DSC</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Jeroen Swart</dc:creator>
  <cp:lastModifiedBy>Jeroen Swart</cp:lastModifiedBy>
  <cp:revision>383</cp:revision>
  <dcterms:created xsi:type="dcterms:W3CDTF">2006-08-16T00:00:00Z</dcterms:created>
  <dcterms:modified xsi:type="dcterms:W3CDTF">2014-09-29T18:27:40Z</dcterms:modified>
</cp:coreProperties>
</file>